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60" r:id="rId15"/>
    <p:sldId id="258" r:id="rId16"/>
    <p:sldId id="261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1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3962" autoAdjust="0"/>
  </p:normalViewPr>
  <p:slideViewPr>
    <p:cSldViewPr snapToGrid="0" snapToObjects="1">
      <p:cViewPr varScale="1">
        <p:scale>
          <a:sx n="97" d="100"/>
          <a:sy n="97" d="100"/>
        </p:scale>
        <p:origin x="-1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97152-9CCD-C349-957B-DDF16A101B8A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9F401-B459-FB40-8397-8603A57C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0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objectives</a:t>
            </a:r>
            <a:r>
              <a:rPr lang="en-GB" baseline="0" dirty="0"/>
              <a:t> of the meeting today…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3CE12-A998-46AE-B4BA-50CF224684C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5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objectives</a:t>
            </a:r>
            <a:r>
              <a:rPr lang="en-GB" baseline="0" dirty="0"/>
              <a:t> of the meeting today…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3CE12-A998-46AE-B4BA-50CF224684C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5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objectives</a:t>
            </a:r>
            <a:r>
              <a:rPr lang="en-GB" baseline="0" dirty="0"/>
              <a:t> of the meeting today…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3CE12-A998-46AE-B4BA-50CF224684C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50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objectives</a:t>
            </a:r>
            <a:r>
              <a:rPr lang="en-GB" baseline="0" dirty="0"/>
              <a:t> of the meeting today…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3CE12-A998-46AE-B4BA-50CF224684C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5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3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1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7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7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9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5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7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65C2-A1B6-164B-BC0D-5B5DFDE881F2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A9F8-D6BC-9344-8081-B5F0D204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4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365C2-A1B6-164B-BC0D-5B5DFDE881F2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6A9F8-D6BC-9344-8081-B5F0D204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quator-network.org/wp-content/uploads/2015/03/Implementing-reporting-guidelines-in-journals-March-2015.pdf" TargetMode="External"/><Relationship Id="rId3" Type="http://schemas.openxmlformats.org/officeDocument/2006/relationships/hyperlink" Target="http://www.equator-network.org/library/spanish-resources-recursos-en-espanol/editores-de-publicaciones-que-difunden-trabajos-de-investigacion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s://mooc.campusvirtualsp.org/course/view.php?id=7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ewardalliance.net/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elancet.com/campaigns/efficienc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s://www.thelancet.com/journals/lancet/article/PIIS0140-6736(13)62329-6/fulltex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www.google.com/url?sa=i&amp;rct=j&amp;q=&amp;esrc=s&amp;source=images&amp;cd=&amp;cad=rja&amp;docid=CfSpF_lvZ_Q_eM&amp;tbnid=asXqSRflLla4PM:&amp;ved=0CAUQjRw&amp;url=http://www.gescoservices.com/gsc/profile/&amp;ei=ppbKUrLvLsPXtAaC2IH4CA&amp;bvm=bv.58187178,d.Yms&amp;psig=AFQjCNGasFcx9Ns2XeUfu4wYzZrtfCM8pw&amp;ust=1389094792470102" TargetMode="External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://www.google.com/url?sa=i&amp;rct=j&amp;q=&amp;esrc=s&amp;source=images&amp;cd=&amp;cad=rja&amp;docid=CfSpF_lvZ_Q_eM&amp;tbnid=asXqSRflLla4PM:&amp;ved=0CAUQjRw&amp;url=http://www.gescoservices.com/gsc/profile/&amp;ei=ppbKUrLvLsPXtAaC2IH4CA&amp;bvm=bv.58187178,d.Yms&amp;psig=AFQjCNGasFcx9Ns2XeUfu4wYzZrtfCM8pw&amp;ust=1389094792470102" TargetMode="External"/><Relationship Id="rId5" Type="http://schemas.openxmlformats.org/officeDocument/2006/relationships/image" Target="../media/image23.jpe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://www.ease.org.uk/about-us/gender-policy-committee" TargetMode="External"/><Relationship Id="rId5" Type="http://schemas.openxmlformats.org/officeDocument/2006/relationships/hyperlink" Target="http://www.google.com/url?sa=i&amp;rct=j&amp;q=&amp;esrc=s&amp;source=images&amp;cd=&amp;cad=rja&amp;docid=CfSpF_lvZ_Q_eM&amp;tbnid=asXqSRflLla4PM:&amp;ved=0CAUQjRw&amp;url=http://www.gescoservices.com/gsc/profile/&amp;ei=ppbKUrLvLsPXtAaC2IH4CA&amp;bvm=bv.58187178,d.Yms&amp;psig=AFQjCNGasFcx9Ns2XeUfu4wYzZrtfCM8pw&amp;ust=1389094792470102" TargetMode="External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www.gacetasanitaria.org/es-estadisticas-S0213911118300748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8C91900-396D-41C4-AA00-01034C53B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020" y="2405896"/>
            <a:ext cx="7971961" cy="1470025"/>
          </a:xfrm>
        </p:spPr>
        <p:txBody>
          <a:bodyPr>
            <a:normAutofit fontScale="90000"/>
          </a:bodyPr>
          <a:lstStyle/>
          <a:p>
            <a:r>
              <a:rPr lang="pt-BR" b="1" dirty="0" err="1"/>
              <a:t>Directrices</a:t>
            </a:r>
            <a:r>
              <a:rPr lang="pt-BR" b="1" dirty="0"/>
              <a:t> para </a:t>
            </a:r>
            <a:r>
              <a:rPr lang="pt-BR" b="1" dirty="0" err="1"/>
              <a:t>la</a:t>
            </a:r>
            <a:r>
              <a:rPr lang="pt-BR" b="1" dirty="0"/>
              <a:t> </a:t>
            </a:r>
            <a:r>
              <a:rPr lang="pt-BR" b="1" dirty="0" err="1"/>
              <a:t>publicación</a:t>
            </a:r>
            <a:r>
              <a:rPr lang="pt-BR" b="1" dirty="0"/>
              <a:t> de resultados de </a:t>
            </a:r>
            <a:r>
              <a:rPr lang="pt-BR" b="1" dirty="0" err="1"/>
              <a:t>investigación</a:t>
            </a:r>
            <a:r>
              <a:rPr lang="pt-BR" b="1" dirty="0"/>
              <a:t> científica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C9E23813-9F42-4E30-A84F-771E0D760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099" y="4088150"/>
            <a:ext cx="8767801" cy="2445027"/>
          </a:xfrm>
        </p:spPr>
        <p:txBody>
          <a:bodyPr anchor="ctr">
            <a:normAutofit fontScale="92500"/>
          </a:bodyPr>
          <a:lstStyle/>
          <a:p>
            <a:r>
              <a:rPr lang="pt-BR" sz="3500" b="1" dirty="0">
                <a:solidFill>
                  <a:schemeClr val="tx1"/>
                </a:solidFill>
              </a:rPr>
              <a:t>Leila </a:t>
            </a:r>
            <a:r>
              <a:rPr lang="pt-BR" sz="3500" b="1" dirty="0" err="1">
                <a:solidFill>
                  <a:schemeClr val="tx1"/>
                </a:solidFill>
              </a:rPr>
              <a:t>Posenato</a:t>
            </a:r>
            <a:r>
              <a:rPr lang="pt-BR" sz="3500" b="1" dirty="0">
                <a:solidFill>
                  <a:schemeClr val="tx1"/>
                </a:solidFill>
              </a:rPr>
              <a:t> Garcia</a:t>
            </a:r>
          </a:p>
          <a:p>
            <a:r>
              <a:rPr lang="pt-BR" sz="2200" dirty="0"/>
              <a:t>Instituto de Pesquisa Econômica Aplicada – Ipea</a:t>
            </a:r>
          </a:p>
          <a:p>
            <a:r>
              <a:rPr lang="pt-BR" sz="2200" dirty="0"/>
              <a:t>Epidemiologia e Serviços de Saúde: revista do Sistema Único de Saúde do Brasil</a:t>
            </a:r>
          </a:p>
          <a:p>
            <a:r>
              <a:rPr lang="pt-BR" sz="2200" dirty="0" err="1"/>
              <a:t>Gaceta</a:t>
            </a:r>
            <a:r>
              <a:rPr lang="pt-BR" sz="2200" dirty="0"/>
              <a:t> Sanitária</a:t>
            </a:r>
          </a:p>
          <a:p>
            <a:r>
              <a:rPr lang="pt-BR" sz="2200" dirty="0"/>
              <a:t>Fórum de Editores dos Periódicos da Saúde Coletiva – </a:t>
            </a:r>
            <a:r>
              <a:rPr lang="pt-BR" sz="2200" dirty="0" err="1"/>
              <a:t>Abrasco</a:t>
            </a:r>
            <a:endParaRPr lang="pt-BR" sz="2200" dirty="0"/>
          </a:p>
          <a:p>
            <a:r>
              <a:rPr lang="pt-BR" sz="2200" dirty="0" err="1"/>
              <a:t>Gender</a:t>
            </a:r>
            <a:r>
              <a:rPr lang="pt-BR" sz="2200" dirty="0"/>
              <a:t> </a:t>
            </a:r>
            <a:r>
              <a:rPr lang="pt-BR" sz="2200" dirty="0" err="1"/>
              <a:t>Policy</a:t>
            </a:r>
            <a:r>
              <a:rPr lang="pt-BR" sz="2200" dirty="0"/>
              <a:t> </a:t>
            </a:r>
            <a:r>
              <a:rPr lang="pt-BR" sz="2200" dirty="0" err="1"/>
              <a:t>Committee</a:t>
            </a:r>
            <a:r>
              <a:rPr lang="pt-BR" sz="2200" dirty="0"/>
              <a:t> - EASE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B7A1A8B-AB02-4851-A4E9-3C9376970F32}"/>
              </a:ext>
            </a:extLst>
          </p:cNvPr>
          <p:cNvSpPr/>
          <p:nvPr/>
        </p:nvSpPr>
        <p:spPr>
          <a:xfrm>
            <a:off x="685800" y="1564333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7F7F7F"/>
                </a:solidFill>
                <a:latin typeface="Quattrocento Sans"/>
              </a:rPr>
              <a:t>Sesiones sobre Buenas Prácticas en el Proceso Editorial de Revistas Científicas para LILACS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44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75248"/>
            <a:ext cx="8640000" cy="1143000"/>
          </a:xfrm>
        </p:spPr>
        <p:txBody>
          <a:bodyPr/>
          <a:lstStyle/>
          <a:p>
            <a:pPr algn="l"/>
            <a:r>
              <a:rPr lang="en-US" b="1" dirty="0"/>
              <a:t>Red equator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600200"/>
            <a:ext cx="8640000" cy="4525963"/>
          </a:xfrm>
        </p:spPr>
        <p:txBody>
          <a:bodyPr anchor="ctr"/>
          <a:lstStyle/>
          <a:p>
            <a:r>
              <a:rPr lang="en-US" dirty="0"/>
              <a:t>2006 – </a:t>
            </a:r>
            <a:r>
              <a:rPr lang="en-US" dirty="0" err="1"/>
              <a:t>grupo</a:t>
            </a:r>
            <a:r>
              <a:rPr lang="en-US" dirty="0"/>
              <a:t> de </a:t>
            </a:r>
            <a:r>
              <a:rPr lang="en-US" dirty="0" err="1"/>
              <a:t>investigadores</a:t>
            </a:r>
            <a:r>
              <a:rPr lang="en-US" dirty="0"/>
              <a:t> de CONSORT </a:t>
            </a:r>
            <a:r>
              <a:rPr lang="en-US" dirty="0" err="1"/>
              <a:t>observaran</a:t>
            </a:r>
            <a:r>
              <a:rPr lang="en-US" dirty="0"/>
              <a:t> </a:t>
            </a:r>
            <a:r>
              <a:rPr lang="en-US" dirty="0" err="1"/>
              <a:t>distintas</a:t>
            </a:r>
            <a:r>
              <a:rPr lang="en-US" dirty="0"/>
              <a:t> directrices sin </a:t>
            </a:r>
            <a:r>
              <a:rPr lang="en-US" dirty="0" err="1"/>
              <a:t>estandardización</a:t>
            </a:r>
            <a:endParaRPr lang="en-US" dirty="0"/>
          </a:p>
          <a:p>
            <a:r>
              <a:rPr lang="en-US" dirty="0"/>
              <a:t>2008 – </a:t>
            </a:r>
            <a:r>
              <a:rPr lang="en-US" dirty="0" err="1"/>
              <a:t>lanzamento</a:t>
            </a:r>
            <a:r>
              <a:rPr lang="en-US" dirty="0"/>
              <a:t> </a:t>
            </a:r>
            <a:r>
              <a:rPr lang="en-US" dirty="0" err="1"/>
              <a:t>oficial</a:t>
            </a:r>
            <a:r>
              <a:rPr lang="en-US" dirty="0"/>
              <a:t> de la red</a:t>
            </a:r>
          </a:p>
          <a:p>
            <a:r>
              <a:rPr lang="en-US" dirty="0"/>
              <a:t>2014 – </a:t>
            </a:r>
            <a:r>
              <a:rPr lang="en-US" dirty="0" err="1"/>
              <a:t>Centros</a:t>
            </a:r>
            <a:r>
              <a:rPr lang="en-US" dirty="0"/>
              <a:t> </a:t>
            </a:r>
            <a:r>
              <a:rPr lang="en-US" dirty="0" err="1"/>
              <a:t>nacionales</a:t>
            </a:r>
            <a:r>
              <a:rPr lang="en-US" dirty="0"/>
              <a:t>: </a:t>
            </a:r>
            <a:r>
              <a:rPr lang="en-US" dirty="0" err="1"/>
              <a:t>Reino</a:t>
            </a:r>
            <a:r>
              <a:rPr lang="en-US" dirty="0"/>
              <a:t> </a:t>
            </a:r>
            <a:r>
              <a:rPr lang="en-US" dirty="0" err="1"/>
              <a:t>Unido</a:t>
            </a:r>
            <a:r>
              <a:rPr lang="en-US" dirty="0"/>
              <a:t>, </a:t>
            </a:r>
            <a:r>
              <a:rPr lang="en-US" dirty="0" err="1"/>
              <a:t>Francia</a:t>
            </a:r>
            <a:r>
              <a:rPr lang="en-US" dirty="0"/>
              <a:t>, </a:t>
            </a:r>
            <a:r>
              <a:rPr lang="en-US" dirty="0" err="1"/>
              <a:t>Canadá</a:t>
            </a:r>
            <a:endParaRPr lang="en-US" dirty="0"/>
          </a:p>
          <a:p>
            <a:r>
              <a:rPr lang="en-US" dirty="0"/>
              <a:t>2016 – </a:t>
            </a:r>
            <a:r>
              <a:rPr lang="en-US" dirty="0" err="1"/>
              <a:t>colaboración</a:t>
            </a:r>
            <a:r>
              <a:rPr lang="en-US" dirty="0"/>
              <a:t> con la OPS – </a:t>
            </a:r>
            <a:r>
              <a:rPr lang="en-US" dirty="0" err="1"/>
              <a:t>español</a:t>
            </a:r>
            <a:r>
              <a:rPr lang="en-US" dirty="0"/>
              <a:t> y </a:t>
            </a:r>
            <a:r>
              <a:rPr lang="en-US" dirty="0" err="1"/>
              <a:t>portugués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82841"/>
            <a:ext cx="3937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7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201" y="231064"/>
            <a:ext cx="4164844" cy="1143000"/>
          </a:xfrm>
        </p:spPr>
        <p:txBody>
          <a:bodyPr>
            <a:noAutofit/>
          </a:bodyPr>
          <a:lstStyle/>
          <a:p>
            <a:r>
              <a:rPr lang="en-US" sz="2400" dirty="0"/>
              <a:t>www.equator-network.org/</a:t>
            </a:r>
          </a:p>
        </p:txBody>
      </p:sp>
      <p:pic>
        <p:nvPicPr>
          <p:cNvPr id="7" name="Content Placeholder 6" descr="Captura de Tela 2019-09-16 às 15.23.1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8" b="16703"/>
          <a:stretch/>
        </p:blipFill>
        <p:spPr>
          <a:xfrm>
            <a:off x="457200" y="1600201"/>
            <a:ext cx="8229600" cy="427382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47284"/>
            <a:ext cx="3937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2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75248"/>
            <a:ext cx="8640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Equator Network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www.equator-network.org</a:t>
            </a:r>
            <a:endParaRPr lang="en-US" dirty="0"/>
          </a:p>
        </p:txBody>
      </p:sp>
      <p:pic>
        <p:nvPicPr>
          <p:cNvPr id="4" name="Content Placeholder 3" descr="Captura de Tela 2019-09-16 às 15.20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0" b="14960"/>
          <a:stretch>
            <a:fillRect/>
          </a:stretch>
        </p:blipFill>
        <p:spPr>
          <a:xfrm>
            <a:off x="457200" y="147099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2495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600200"/>
            <a:ext cx="8640000" cy="4525963"/>
          </a:xfrm>
        </p:spPr>
        <p:txBody>
          <a:bodyPr anchor="ctr"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pt-BR" dirty="0"/>
              <a:t>La </a:t>
            </a:r>
            <a:r>
              <a:rPr lang="pt-BR" dirty="0" err="1"/>
              <a:t>Red</a:t>
            </a:r>
            <a:r>
              <a:rPr lang="pt-BR" dirty="0"/>
              <a:t> EQUATOR </a:t>
            </a:r>
            <a:r>
              <a:rPr lang="pt-BR" dirty="0" err="1"/>
              <a:t>trabaja</a:t>
            </a:r>
            <a:r>
              <a:rPr lang="pt-BR" dirty="0"/>
              <a:t> para </a:t>
            </a:r>
            <a:r>
              <a:rPr lang="pt-BR" dirty="0" err="1"/>
              <a:t>mejorar</a:t>
            </a:r>
            <a:r>
              <a:rPr lang="pt-BR" dirty="0"/>
              <a:t> la </a:t>
            </a:r>
            <a:r>
              <a:rPr lang="pt-BR" dirty="0" err="1"/>
              <a:t>confiabilidad</a:t>
            </a:r>
            <a:r>
              <a:rPr lang="pt-BR" dirty="0"/>
              <a:t> y </a:t>
            </a:r>
            <a:r>
              <a:rPr lang="pt-BR" dirty="0" err="1"/>
              <a:t>el</a:t>
            </a:r>
            <a:r>
              <a:rPr lang="pt-BR" dirty="0"/>
              <a:t> valor de la literatura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investigaciones</a:t>
            </a:r>
            <a:r>
              <a:rPr lang="pt-BR" dirty="0"/>
              <a:t> médicas estimulando informe transparente y </a:t>
            </a:r>
            <a:r>
              <a:rPr lang="pt-BR" dirty="0" err="1"/>
              <a:t>exacto</a:t>
            </a:r>
            <a:r>
              <a:rPr lang="pt-BR" dirty="0"/>
              <a:t> de </a:t>
            </a:r>
            <a:r>
              <a:rPr lang="pt-BR" dirty="0" err="1"/>
              <a:t>investigaciones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salud</a:t>
            </a:r>
            <a:r>
              <a:rPr lang="pt-BR" dirty="0"/>
              <a:t>.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herramientas</a:t>
            </a:r>
            <a:r>
              <a:rPr lang="pt-BR" dirty="0"/>
              <a:t> </a:t>
            </a:r>
            <a:r>
              <a:rPr lang="pt-BR" dirty="0" err="1"/>
              <a:t>sirven</a:t>
            </a:r>
            <a:r>
              <a:rPr lang="pt-BR" dirty="0"/>
              <a:t> de </a:t>
            </a:r>
            <a:r>
              <a:rPr lang="pt-BR" dirty="0" err="1"/>
              <a:t>apoyo</a:t>
            </a:r>
            <a:r>
              <a:rPr lang="pt-BR" dirty="0"/>
              <a:t> para diferentes grupos </a:t>
            </a:r>
            <a:r>
              <a:rPr lang="pt-BR" dirty="0" err="1"/>
              <a:t>incluyendo</a:t>
            </a:r>
            <a:r>
              <a:rPr lang="pt-BR" dirty="0"/>
              <a:t>:</a:t>
            </a:r>
          </a:p>
          <a:p>
            <a:pPr lvl="0" fontAlgn="base"/>
            <a:r>
              <a:rPr lang="pt-BR" dirty="0"/>
              <a:t>Autores</a:t>
            </a:r>
          </a:p>
          <a:p>
            <a:pPr lvl="0" fontAlgn="base"/>
            <a:r>
              <a:rPr lang="pt-BR" dirty="0"/>
              <a:t>Editores</a:t>
            </a:r>
          </a:p>
          <a:p>
            <a:pPr lvl="0" fontAlgn="base"/>
            <a:r>
              <a:rPr lang="pt-BR" dirty="0"/>
              <a:t>Bibliotecarios</a:t>
            </a:r>
          </a:p>
          <a:p>
            <a:pPr lvl="0" fontAlgn="base"/>
            <a:r>
              <a:rPr lang="pt-BR" dirty="0"/>
              <a:t>Docentes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60337"/>
            <a:ext cx="3937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75248"/>
            <a:ext cx="8640000" cy="1143000"/>
          </a:xfrm>
        </p:spPr>
        <p:txBody>
          <a:bodyPr/>
          <a:lstStyle/>
          <a:p>
            <a:r>
              <a:rPr lang="en-US" b="1" dirty="0" err="1"/>
              <a:t>Editores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600200"/>
            <a:ext cx="8640000" cy="4525963"/>
          </a:xfrm>
        </p:spPr>
        <p:txBody>
          <a:bodyPr>
            <a:normAutofit/>
          </a:bodyPr>
          <a:lstStyle/>
          <a:p>
            <a:r>
              <a:rPr lang="en-US" dirty="0" err="1"/>
              <a:t>Articulos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smtClean="0"/>
              <a:t>red, </a:t>
            </a:r>
            <a:r>
              <a:rPr lang="en-US" dirty="0" err="1"/>
              <a:t>fuentes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elaboración</a:t>
            </a:r>
            <a:r>
              <a:rPr lang="en-US" dirty="0"/>
              <a:t> de </a:t>
            </a:r>
            <a:r>
              <a:rPr lang="en-US" dirty="0" err="1"/>
              <a:t>editoriales</a:t>
            </a:r>
            <a:endParaRPr lang="en-US" dirty="0"/>
          </a:p>
          <a:p>
            <a:r>
              <a:rPr lang="en-US" dirty="0" err="1"/>
              <a:t>Oportunidades</a:t>
            </a:r>
            <a:r>
              <a:rPr lang="en-US" dirty="0"/>
              <a:t> de </a:t>
            </a:r>
            <a:r>
              <a:rPr lang="en-US" dirty="0" err="1"/>
              <a:t>capacitación</a:t>
            </a:r>
            <a:endParaRPr lang="en-US" dirty="0"/>
          </a:p>
          <a:p>
            <a:pPr lvl="0"/>
            <a:r>
              <a:rPr lang="pt-BR" dirty="0">
                <a:hlinkClick r:id="rId2"/>
              </a:rPr>
              <a:t>Cómo adoptar guías para informar y publicar sobre investigaciones en su revista: pautas de la Red EQUATOR</a:t>
            </a:r>
            <a:endParaRPr lang="pt-BR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http://www.equator-network.org/library/spanish-resources-recursos-en-espanol/editores-de-publicaciones-que-difunden-trabajos-de-investigacion/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356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 err="1"/>
              <a:t>Nuevo</a:t>
            </a:r>
            <a:r>
              <a:rPr lang="pt-BR" sz="2400" b="1" dirty="0"/>
              <a:t> curso </a:t>
            </a:r>
            <a:r>
              <a:rPr lang="pt-BR" sz="2400" b="1" dirty="0" err="1"/>
              <a:t>lanzado</a:t>
            </a:r>
            <a:r>
              <a:rPr lang="pt-BR" sz="2400" b="1" dirty="0"/>
              <a:t> </a:t>
            </a:r>
            <a:r>
              <a:rPr lang="pt-BR" sz="2400" b="1" dirty="0" err="1"/>
              <a:t>el</a:t>
            </a:r>
            <a:r>
              <a:rPr lang="pt-BR" sz="2400" b="1" dirty="0"/>
              <a:t> 13 de </a:t>
            </a:r>
            <a:r>
              <a:rPr lang="pt-BR" sz="2400" b="1" dirty="0" err="1"/>
              <a:t>marzo</a:t>
            </a:r>
            <a:r>
              <a:rPr lang="pt-BR" sz="2400" b="1" dirty="0"/>
              <a:t> de 2019 por </a:t>
            </a:r>
            <a:r>
              <a:rPr lang="pt-BR" sz="2400" b="1" dirty="0" err="1"/>
              <a:t>la</a:t>
            </a:r>
            <a:r>
              <a:rPr lang="pt-BR" sz="2400" b="1" dirty="0"/>
              <a:t> </a:t>
            </a:r>
            <a:r>
              <a:rPr lang="pt-BR" sz="2400" b="1" dirty="0" err="1"/>
              <a:t>Organización</a:t>
            </a:r>
            <a:r>
              <a:rPr lang="pt-BR" sz="2400" b="1" dirty="0"/>
              <a:t> </a:t>
            </a:r>
            <a:r>
              <a:rPr lang="pt-BR" sz="2400" b="1" dirty="0" err="1"/>
              <a:t>Panamericana</a:t>
            </a:r>
            <a:r>
              <a:rPr lang="pt-BR" sz="2400" b="1" dirty="0"/>
              <a:t> de </a:t>
            </a:r>
            <a:r>
              <a:rPr lang="pt-BR" sz="2400" b="1" dirty="0" err="1"/>
              <a:t>la</a:t>
            </a:r>
            <a:r>
              <a:rPr lang="pt-BR" sz="2400" b="1" dirty="0"/>
              <a:t> </a:t>
            </a:r>
            <a:r>
              <a:rPr lang="pt-BR" sz="2400" b="1" dirty="0" err="1"/>
              <a:t>Salud</a:t>
            </a:r>
            <a:r>
              <a:rPr lang="pt-BR" sz="2400" b="1" dirty="0"/>
              <a:t> / </a:t>
            </a:r>
            <a:r>
              <a:rPr lang="pt-BR" sz="2400" b="1" dirty="0" err="1"/>
              <a:t>Organización</a:t>
            </a:r>
            <a:r>
              <a:rPr lang="pt-BR" sz="2400" b="1" dirty="0"/>
              <a:t> Mundial de </a:t>
            </a:r>
            <a:r>
              <a:rPr lang="pt-BR" sz="2400" b="1" dirty="0" err="1"/>
              <a:t>la</a:t>
            </a:r>
            <a:r>
              <a:rPr lang="pt-BR" sz="2400" b="1" dirty="0"/>
              <a:t> </a:t>
            </a:r>
            <a:r>
              <a:rPr lang="pt-BR" sz="2400" b="1" dirty="0" err="1"/>
              <a:t>Salud</a:t>
            </a:r>
            <a:r>
              <a:rPr lang="pt-BR" sz="2400" b="1" dirty="0"/>
              <a:t> (OPS / OMS) </a:t>
            </a:r>
            <a:r>
              <a:rPr lang="pt-BR" sz="2400" b="1" dirty="0" err="1"/>
              <a:t>en</a:t>
            </a:r>
            <a:r>
              <a:rPr lang="pt-BR" sz="2400" b="1" dirty="0"/>
              <a:t> </a:t>
            </a:r>
            <a:r>
              <a:rPr lang="pt-BR" sz="2400" b="1" dirty="0" err="1"/>
              <a:t>colaboración</a:t>
            </a:r>
            <a:r>
              <a:rPr lang="pt-BR" sz="2400" b="1" dirty="0"/>
              <a:t> </a:t>
            </a:r>
            <a:r>
              <a:rPr lang="pt-BR" sz="2400" b="1" dirty="0" err="1"/>
              <a:t>con</a:t>
            </a:r>
            <a:r>
              <a:rPr lang="pt-BR" sz="2400" b="1" dirty="0"/>
              <a:t> </a:t>
            </a:r>
            <a:r>
              <a:rPr lang="pt-BR" sz="2400" b="1" dirty="0" err="1"/>
              <a:t>la</a:t>
            </a:r>
            <a:r>
              <a:rPr lang="pt-BR" sz="2400" b="1" dirty="0"/>
              <a:t> </a:t>
            </a:r>
            <a:r>
              <a:rPr lang="pt-BR" sz="2400" b="1" dirty="0" err="1"/>
              <a:t>red</a:t>
            </a:r>
            <a:r>
              <a:rPr lang="pt-BR" sz="2400" b="1" dirty="0"/>
              <a:t> EQUATOR</a:t>
            </a:r>
            <a:r>
              <a:rPr lang="pt-BR" sz="2400" dirty="0"/>
              <a:t/>
            </a:r>
            <a:br>
              <a:rPr lang="pt-BR" sz="2400" dirty="0"/>
            </a:br>
            <a:endParaRPr lang="en-US" sz="2400" dirty="0"/>
          </a:p>
        </p:txBody>
      </p:sp>
      <p:pic>
        <p:nvPicPr>
          <p:cNvPr id="4" name="Content Placeholder 3" descr="Captura de Tela 2019-09-16 às 16.16.4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1" b="15878"/>
          <a:stretch/>
        </p:blipFill>
        <p:spPr>
          <a:xfrm>
            <a:off x="576469" y="1467032"/>
            <a:ext cx="7991061" cy="4267846"/>
          </a:xfrm>
        </p:spPr>
      </p:pic>
      <p:sp>
        <p:nvSpPr>
          <p:cNvPr id="6" name="TextBox 5"/>
          <p:cNvSpPr txBox="1"/>
          <p:nvPr/>
        </p:nvSpPr>
        <p:spPr>
          <a:xfrm>
            <a:off x="89769" y="5863453"/>
            <a:ext cx="597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2"/>
                </a:solidFill>
              </a:rPr>
              <a:t>Registrar </a:t>
            </a:r>
            <a:r>
              <a:rPr lang="pt-BR" sz="1400" dirty="0" err="1">
                <a:solidFill>
                  <a:schemeClr val="accent2"/>
                </a:solidFill>
              </a:rPr>
              <a:t>aquí</a:t>
            </a:r>
            <a:r>
              <a:rPr lang="pt-BR" sz="1400" dirty="0">
                <a:solidFill>
                  <a:schemeClr val="accent2"/>
                </a:solidFill>
              </a:rPr>
              <a:t>: </a:t>
            </a:r>
            <a:r>
              <a:rPr lang="pt-BR" sz="1400" dirty="0">
                <a:solidFill>
                  <a:schemeClr val="accent2"/>
                </a:solidFill>
                <a:hlinkClick r:id="rId3"/>
              </a:rPr>
              <a:t>https://mooc.campusvirtualsp.org/course/view.php?id=70</a:t>
            </a:r>
            <a:endParaRPr lang="pt-BR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36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52000" y="1674896"/>
            <a:ext cx="8640000" cy="4525963"/>
          </a:xfrm>
        </p:spPr>
        <p:txBody>
          <a:bodyPr anchor="ctr">
            <a:normAutofit fontScale="70000" lnSpcReduction="20000"/>
          </a:bodyPr>
          <a:lstStyle/>
          <a:p>
            <a:r>
              <a:rPr lang="en-US" b="1" dirty="0"/>
              <a:t>The Lancet – 2014</a:t>
            </a:r>
          </a:p>
          <a:p>
            <a:pPr marL="357188" indent="0">
              <a:buNone/>
            </a:pPr>
            <a:r>
              <a:rPr lang="en-US" dirty="0">
                <a:hlinkClick r:id="rId2"/>
              </a:rPr>
              <a:t>https://www.thelancet.com/campaigns/efficiency</a:t>
            </a:r>
            <a:endParaRPr lang="en-US" dirty="0"/>
          </a:p>
          <a:p>
            <a:endParaRPr lang="en-US" dirty="0"/>
          </a:p>
          <a:p>
            <a:pPr marL="357188" indent="0" algn="just">
              <a:buNone/>
            </a:pPr>
            <a:r>
              <a:rPr lang="en-US" dirty="0"/>
              <a:t>La </a:t>
            </a:r>
            <a:r>
              <a:rPr lang="en-US" dirty="0" err="1"/>
              <a:t>campaña</a:t>
            </a:r>
            <a:r>
              <a:rPr lang="en-US" dirty="0"/>
              <a:t> Lancet REWARD (</a:t>
            </a:r>
            <a:r>
              <a:rPr lang="en-US" dirty="0" err="1"/>
              <a:t>REduce</a:t>
            </a:r>
            <a:r>
              <a:rPr lang="en-US" dirty="0"/>
              <a:t> research Waste and Reward Diligence) </a:t>
            </a:r>
            <a:r>
              <a:rPr lang="en-US" dirty="0" err="1"/>
              <a:t>invita</a:t>
            </a:r>
            <a:r>
              <a:rPr lang="en-US" dirty="0"/>
              <a:t> a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involucrados</a:t>
            </a:r>
            <a:r>
              <a:rPr lang="en-US" dirty="0"/>
              <a:t> en la </a:t>
            </a:r>
            <a:r>
              <a:rPr lang="en-US" dirty="0" err="1"/>
              <a:t>investigación</a:t>
            </a:r>
            <a:r>
              <a:rPr lang="en-US" dirty="0"/>
              <a:t> </a:t>
            </a:r>
            <a:r>
              <a:rPr lang="en-US" dirty="0" err="1"/>
              <a:t>biomédica</a:t>
            </a:r>
            <a:r>
              <a:rPr lang="en-US" dirty="0"/>
              <a:t> a </a:t>
            </a:r>
            <a:r>
              <a:rPr lang="en-US" dirty="0" err="1"/>
              <a:t>examinar</a:t>
            </a:r>
            <a:r>
              <a:rPr lang="en-US" dirty="0"/>
              <a:t> </a:t>
            </a:r>
            <a:r>
              <a:rPr lang="en-US" dirty="0" err="1"/>
              <a:t>críticamente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forma de </a:t>
            </a:r>
            <a:r>
              <a:rPr lang="en-US" dirty="0" err="1"/>
              <a:t>trabajar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reducir</a:t>
            </a:r>
            <a:r>
              <a:rPr lang="en-US" dirty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desperdicio</a:t>
            </a:r>
            <a:r>
              <a:rPr lang="en-US" dirty="0" smtClean="0"/>
              <a:t> y </a:t>
            </a:r>
            <a:r>
              <a:rPr lang="en-US" dirty="0" err="1"/>
              <a:t>maximizar</a:t>
            </a:r>
            <a:r>
              <a:rPr lang="en-US" dirty="0"/>
              <a:t> la </a:t>
            </a:r>
            <a:r>
              <a:rPr lang="en-US" dirty="0" err="1"/>
              <a:t>eficiencia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Reward Alliance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http://rewardalliance.net/</a:t>
            </a:r>
            <a:r>
              <a:rPr lang="en-US" dirty="0"/>
              <a:t>)</a:t>
            </a:r>
          </a:p>
          <a:p>
            <a:endParaRPr lang="en-US" dirty="0"/>
          </a:p>
          <a:p>
            <a:pPr marL="357188" indent="0" algn="dist">
              <a:buNone/>
            </a:pPr>
            <a:r>
              <a:rPr lang="en-US" dirty="0"/>
              <a:t>El sitio web es una </a:t>
            </a:r>
            <a:r>
              <a:rPr lang="en-US" dirty="0" err="1"/>
              <a:t>plataforma</a:t>
            </a:r>
            <a:r>
              <a:rPr lang="en-US" dirty="0"/>
              <a:t> para </a:t>
            </a:r>
            <a:r>
              <a:rPr lang="en-US" dirty="0" err="1"/>
              <a:t>compartir</a:t>
            </a:r>
            <a:r>
              <a:rPr lang="en-US" dirty="0"/>
              <a:t> e </a:t>
            </a:r>
            <a:r>
              <a:rPr lang="en-US" dirty="0" err="1"/>
              <a:t>intercambiar</a:t>
            </a:r>
            <a:r>
              <a:rPr lang="en-US" dirty="0"/>
              <a:t> </a:t>
            </a:r>
            <a:r>
              <a:rPr lang="en-US" dirty="0" err="1"/>
              <a:t>documentación</a:t>
            </a:r>
            <a:r>
              <a:rPr lang="en-US" dirty="0"/>
              <a:t>, </a:t>
            </a:r>
            <a:r>
              <a:rPr lang="en-US" dirty="0" err="1"/>
              <a:t>información</a:t>
            </a:r>
            <a:r>
              <a:rPr lang="en-US" dirty="0"/>
              <a:t> y </a:t>
            </a:r>
            <a:r>
              <a:rPr lang="en-US" dirty="0" err="1"/>
              <a:t>recursos</a:t>
            </a:r>
            <a:r>
              <a:rPr lang="en-US" dirty="0"/>
              <a:t> para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aumentar</a:t>
            </a:r>
            <a:r>
              <a:rPr lang="en-US" dirty="0"/>
              <a:t> el valor de la </a:t>
            </a:r>
            <a:r>
              <a:rPr lang="en-US" dirty="0" err="1"/>
              <a:t>investigación</a:t>
            </a:r>
            <a:r>
              <a:rPr lang="en-US" dirty="0"/>
              <a:t> y </a:t>
            </a:r>
            <a:r>
              <a:rPr lang="en-US" dirty="0" err="1"/>
              <a:t>reducir</a:t>
            </a:r>
            <a:r>
              <a:rPr lang="en-US" dirty="0"/>
              <a:t> el </a:t>
            </a:r>
            <a:r>
              <a:rPr lang="en-US" dirty="0" err="1"/>
              <a:t>desperdicio</a:t>
            </a:r>
            <a:r>
              <a:rPr lang="en-US" dirty="0"/>
              <a:t> en la </a:t>
            </a:r>
            <a:r>
              <a:rPr lang="en-US" dirty="0" err="1"/>
              <a:t>investigación</a:t>
            </a:r>
            <a:r>
              <a:rPr lang="en-US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5217"/>
          <a:stretch/>
        </p:blipFill>
        <p:spPr>
          <a:xfrm>
            <a:off x="2203450" y="188843"/>
            <a:ext cx="4737100" cy="162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3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83348"/>
            <a:ext cx="8640000" cy="1143000"/>
          </a:xfrm>
        </p:spPr>
        <p:txBody>
          <a:bodyPr>
            <a:noAutofit/>
          </a:bodyPr>
          <a:lstStyle/>
          <a:p>
            <a:r>
              <a:rPr lang="en-US" sz="2800" b="1" dirty="0" err="1"/>
              <a:t>Mc</a:t>
            </a:r>
            <a:r>
              <a:rPr lang="en-US" sz="2800" b="1" dirty="0"/>
              <a:t> </a:t>
            </a:r>
            <a:r>
              <a:rPr lang="en-US" sz="2800" b="1" dirty="0" err="1"/>
              <a:t>Leod</a:t>
            </a:r>
            <a:r>
              <a:rPr lang="en-US" sz="2800" b="1" dirty="0"/>
              <a:t> et al, 2014</a:t>
            </a:r>
            <a:br>
              <a:rPr lang="en-US" sz="2800" b="1" dirty="0"/>
            </a:br>
            <a:r>
              <a:rPr lang="en-US" sz="2800" b="1" dirty="0"/>
              <a:t>Biomedical research: increasing value, reducing waste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3798" b="-2379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397224" y="2203522"/>
            <a:ext cx="1718148" cy="2931807"/>
          </a:xfrm>
          <a:prstGeom prst="rect">
            <a:avLst/>
          </a:prstGeom>
          <a:noFill/>
          <a:ln w="14605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080" y="5676874"/>
            <a:ext cx="868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https://www.thelancet.com/journals/lancet/article/PIIS0140-6736(13)62329-6/fulltext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488156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Desperdicio</a:t>
            </a:r>
            <a:r>
              <a:rPr lang="en-US" sz="2400" dirty="0"/>
              <a:t> evitable o </a:t>
            </a:r>
            <a:r>
              <a:rPr lang="en-US" sz="2400" dirty="0" err="1"/>
              <a:t>ineficiencia</a:t>
            </a:r>
            <a:r>
              <a:rPr lang="en-US" sz="2400" dirty="0"/>
              <a:t> en la </a:t>
            </a:r>
            <a:r>
              <a:rPr lang="en-US" sz="2400" dirty="0" err="1"/>
              <a:t>investigación</a:t>
            </a:r>
            <a:r>
              <a:rPr lang="en-US" sz="2400" dirty="0"/>
              <a:t> </a:t>
            </a:r>
            <a:r>
              <a:rPr lang="en-US" sz="2400" dirty="0" err="1"/>
              <a:t>biomédica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50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75248"/>
            <a:ext cx="8640000" cy="1143000"/>
          </a:xfrm>
        </p:spPr>
        <p:txBody>
          <a:bodyPr/>
          <a:lstStyle/>
          <a:p>
            <a:r>
              <a:rPr lang="en-US" b="1" dirty="0" err="1"/>
              <a:t>Evidencias</a:t>
            </a:r>
            <a:r>
              <a:rPr lang="en-US" b="1" dirty="0"/>
              <a:t> de </a:t>
            </a:r>
            <a:r>
              <a:rPr lang="en-US" b="1" dirty="0" err="1"/>
              <a:t>éxito</a:t>
            </a:r>
            <a:endParaRPr lang="en-US" b="1" dirty="0"/>
          </a:p>
        </p:txBody>
      </p:sp>
      <p:pic>
        <p:nvPicPr>
          <p:cNvPr id="4" name="Content Placeholder 3" descr="Captura de Tela 2019-09-16 às 16.40.4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 b="8054"/>
          <a:stretch/>
        </p:blipFill>
        <p:spPr>
          <a:xfrm>
            <a:off x="457200" y="1523955"/>
            <a:ext cx="8280000" cy="1700000"/>
          </a:xfrm>
        </p:spPr>
      </p:pic>
      <p:sp>
        <p:nvSpPr>
          <p:cNvPr id="5" name="TextBox 4"/>
          <p:cNvSpPr txBox="1"/>
          <p:nvPr/>
        </p:nvSpPr>
        <p:spPr>
          <a:xfrm>
            <a:off x="432000" y="3644393"/>
            <a:ext cx="828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Conclusi</a:t>
            </a:r>
            <a:r>
              <a:rPr lang="en-US" sz="2800" dirty="0" err="1" smtClean="0"/>
              <a:t>ón</a:t>
            </a:r>
            <a:r>
              <a:rPr lang="en-US" sz="2800" dirty="0" smtClean="0"/>
              <a:t>: </a:t>
            </a:r>
            <a:r>
              <a:rPr lang="en-US" sz="2800" dirty="0" smtClean="0"/>
              <a:t>El </a:t>
            </a:r>
            <a:r>
              <a:rPr lang="en-US" sz="2800" dirty="0" err="1"/>
              <a:t>respaldo</a:t>
            </a:r>
            <a:r>
              <a:rPr lang="en-US" sz="2800" dirty="0"/>
              <a:t> de la </a:t>
            </a:r>
            <a:r>
              <a:rPr lang="en-US" sz="2800" dirty="0" err="1"/>
              <a:t>Declaración</a:t>
            </a:r>
            <a:r>
              <a:rPr lang="en-US" sz="2800" dirty="0"/>
              <a:t> CONSORT en </a:t>
            </a:r>
            <a:r>
              <a:rPr lang="en-US" sz="2800" dirty="0" err="1"/>
              <a:t>las</a:t>
            </a:r>
            <a:r>
              <a:rPr lang="en-US" sz="2800" dirty="0"/>
              <a:t> </a:t>
            </a:r>
            <a:r>
              <a:rPr lang="en-US" sz="2800" dirty="0" err="1"/>
              <a:t>revistas</a:t>
            </a:r>
            <a:r>
              <a:rPr lang="en-US" sz="2800" dirty="0"/>
              <a:t> </a:t>
            </a: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influir</a:t>
            </a:r>
            <a:r>
              <a:rPr lang="en-US" sz="2800" dirty="0"/>
              <a:t> de </a:t>
            </a:r>
            <a:r>
              <a:rPr lang="en-US" sz="2800" dirty="0" err="1"/>
              <a:t>manera</a:t>
            </a:r>
            <a:r>
              <a:rPr lang="en-US" sz="2800" dirty="0"/>
              <a:t> </a:t>
            </a:r>
            <a:r>
              <a:rPr lang="en-US" sz="2800" dirty="0" err="1"/>
              <a:t>beneficiosa</a:t>
            </a:r>
            <a:r>
              <a:rPr lang="en-US" sz="2800" dirty="0"/>
              <a:t> en la </a:t>
            </a:r>
            <a:r>
              <a:rPr lang="en-US" sz="2800" dirty="0" err="1"/>
              <a:t>integridad</a:t>
            </a:r>
            <a:r>
              <a:rPr lang="en-US" sz="2800" dirty="0"/>
              <a:t> de la </a:t>
            </a:r>
            <a:r>
              <a:rPr lang="en-US" sz="2800" dirty="0" err="1"/>
              <a:t>notificación</a:t>
            </a:r>
            <a:r>
              <a:rPr lang="en-US" sz="2800" dirty="0"/>
              <a:t> de </a:t>
            </a:r>
            <a:r>
              <a:rPr lang="en-US" sz="2800" dirty="0" err="1"/>
              <a:t>ensayos</a:t>
            </a:r>
            <a:r>
              <a:rPr lang="en-US" sz="2800" dirty="0"/>
              <a:t> </a:t>
            </a:r>
            <a:r>
              <a:rPr lang="en-US" sz="2800" dirty="0" err="1"/>
              <a:t>publicados</a:t>
            </a:r>
            <a:r>
              <a:rPr lang="en-US" sz="2800" dirty="0"/>
              <a:t> en </a:t>
            </a:r>
            <a:r>
              <a:rPr lang="en-US" sz="2800" dirty="0" err="1"/>
              <a:t>revistas</a:t>
            </a:r>
            <a:r>
              <a:rPr lang="en-US" sz="2800" dirty="0"/>
              <a:t> </a:t>
            </a:r>
            <a:r>
              <a:rPr lang="en-US" sz="2800" dirty="0" err="1"/>
              <a:t>médicas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174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75248"/>
            <a:ext cx="8640000" cy="1143000"/>
          </a:xfrm>
        </p:spPr>
        <p:txBody>
          <a:bodyPr/>
          <a:lstStyle/>
          <a:p>
            <a:r>
              <a:rPr lang="en-US" b="1" dirty="0" err="1"/>
              <a:t>Evidencias</a:t>
            </a:r>
            <a:r>
              <a:rPr lang="en-US" b="1" dirty="0"/>
              <a:t> de </a:t>
            </a:r>
            <a:r>
              <a:rPr lang="en-US" b="1" dirty="0" err="1"/>
              <a:t>éxito</a:t>
            </a:r>
            <a:endParaRPr lang="en-US" b="1" dirty="0"/>
          </a:p>
        </p:txBody>
      </p:sp>
      <p:pic>
        <p:nvPicPr>
          <p:cNvPr id="6" name="Picture 5" descr="Captura de Tela 2019-09-16 às 16.43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19921"/>
            <a:ext cx="8280000" cy="19167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552053"/>
            <a:ext cx="8280000" cy="22722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 smtClean="0"/>
              <a:t>Conclusi</a:t>
            </a:r>
            <a:r>
              <a:rPr lang="en-US" sz="2800" dirty="0" err="1" smtClean="0"/>
              <a:t>ón</a:t>
            </a:r>
            <a:r>
              <a:rPr lang="en-US" sz="2800" dirty="0" smtClean="0"/>
              <a:t>: </a:t>
            </a:r>
            <a:r>
              <a:rPr lang="en-US" sz="2800" dirty="0" smtClean="0"/>
              <a:t>El </a:t>
            </a:r>
            <a:r>
              <a:rPr lang="en-US" sz="2800" dirty="0" err="1"/>
              <a:t>respaldo</a:t>
            </a:r>
            <a:r>
              <a:rPr lang="en-US" sz="2800" dirty="0"/>
              <a:t> de PRISMA </a:t>
            </a:r>
            <a:r>
              <a:rPr lang="en-US" sz="2800" dirty="0" err="1"/>
              <a:t>resultó</a:t>
            </a:r>
            <a:r>
              <a:rPr lang="en-US" sz="2800" dirty="0"/>
              <a:t> en un </a:t>
            </a:r>
            <a:r>
              <a:rPr lang="en-US" sz="2800" dirty="0" err="1"/>
              <a:t>aumento</a:t>
            </a:r>
            <a:r>
              <a:rPr lang="en-US" sz="2800" dirty="0"/>
              <a:t> </a:t>
            </a:r>
            <a:r>
              <a:rPr lang="en-US" sz="2800" dirty="0" err="1"/>
              <a:t>tanto</a:t>
            </a:r>
            <a:r>
              <a:rPr lang="en-US" sz="2800" dirty="0"/>
              <a:t> de la </a:t>
            </a:r>
            <a:r>
              <a:rPr lang="en-US" sz="2800" dirty="0" err="1"/>
              <a:t>calidad</a:t>
            </a:r>
            <a:r>
              <a:rPr lang="en-US" sz="2800" dirty="0"/>
              <a:t> de los </a:t>
            </a:r>
            <a:r>
              <a:rPr lang="en-US" sz="2800" dirty="0" err="1"/>
              <a:t>informes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de la </a:t>
            </a:r>
            <a:r>
              <a:rPr lang="en-US" sz="2800" dirty="0" err="1"/>
              <a:t>calidad</a:t>
            </a:r>
            <a:r>
              <a:rPr lang="en-US" sz="2800" dirty="0"/>
              <a:t> </a:t>
            </a:r>
            <a:r>
              <a:rPr lang="en-US" sz="2800" dirty="0" err="1"/>
              <a:t>metodológica</a:t>
            </a:r>
            <a:r>
              <a:rPr lang="en-US" sz="2800" dirty="0"/>
              <a:t>. Se </a:t>
            </a:r>
            <a:r>
              <a:rPr lang="en-US" sz="2800" dirty="0" err="1"/>
              <a:t>recomienda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un </a:t>
            </a:r>
            <a:r>
              <a:rPr lang="en-US" sz="2800" dirty="0" err="1"/>
              <a:t>número</a:t>
            </a:r>
            <a:r>
              <a:rPr lang="en-US" sz="2800" dirty="0"/>
              <a:t>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vez</a:t>
            </a:r>
            <a:r>
              <a:rPr lang="en-US" sz="2800" dirty="0"/>
              <a:t> mayor de </a:t>
            </a:r>
            <a:r>
              <a:rPr lang="en-US" sz="2800" dirty="0" err="1"/>
              <a:t>revistas</a:t>
            </a:r>
            <a:r>
              <a:rPr lang="en-US" sz="2800" dirty="0"/>
              <a:t> </a:t>
            </a:r>
            <a:r>
              <a:rPr lang="en-US" sz="2800" dirty="0" err="1"/>
              <a:t>médicas</a:t>
            </a:r>
            <a:r>
              <a:rPr lang="en-US" sz="2800" dirty="0"/>
              <a:t> </a:t>
            </a:r>
            <a:r>
              <a:rPr lang="en-US" sz="2800" dirty="0" err="1"/>
              <a:t>incluya</a:t>
            </a:r>
            <a:r>
              <a:rPr lang="en-US" sz="2800" dirty="0"/>
              <a:t> PRISMA en </a:t>
            </a:r>
            <a:r>
              <a:rPr lang="en-US" sz="2800" dirty="0" err="1"/>
              <a:t>las</a:t>
            </a:r>
            <a:r>
              <a:rPr lang="en-US" sz="2800" dirty="0"/>
              <a:t> </a:t>
            </a:r>
            <a:r>
              <a:rPr lang="en-US" sz="2800" dirty="0" err="1"/>
              <a:t>instrucciones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los </a:t>
            </a:r>
            <a:r>
              <a:rPr lang="en-US" sz="2800" dirty="0" err="1"/>
              <a:t>autores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25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3FE8D07D-8265-4754-BDCF-4F8B56F2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" name="Content Placeholder 1" descr="Captura de Tela 2019-09-16 às 15.15.32.png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9" b="19129"/>
          <a:stretch>
            <a:fillRect/>
          </a:stretch>
        </p:blipFill>
        <p:spPr>
          <a:xfrm>
            <a:off x="457200" y="1835157"/>
            <a:ext cx="8229600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75" y="0"/>
            <a:ext cx="4951460" cy="183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17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0025" y="5264300"/>
            <a:ext cx="9144000" cy="238241"/>
          </a:xfrm>
          <a:prstGeom prst="rect">
            <a:avLst/>
          </a:prstGeom>
          <a:solidFill>
            <a:srgbClr val="6A9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AutoShape 2" descr="data:image/jpeg;base64,/9j/4AAQSkZJRgABAQAAAQABAAD/2wCEAAkGBxQSEhUUExQVFRQXFRQUFRcXGBoVGhUUFxQWFxUYFRcYHCggGBwlHBQUITEhJSkrLi4uFx8zODMsNygtLisBCgoKDg0OGhAQGywkHyQsLCwsLCwsLCwsLCwsLCwsLCwsLCwsLCwsLCwsLCwsLCwsLCwsLCwsLCwsLCwsLCwsLP/AABEIAMIBAwMBEQACEQEDEQH/xAAbAAACAwEBAQAAAAAAAAAAAAADBAIFBgEAB//EAEYQAAIBAgQCBwQHBAgGAwEAAAECEQADBAUSITFBBhMiUWFxgRQykaEHQlJyscHRI2KC8BUkc5KisrPhJTNDU2PxNcLDFv/EABoBAAIDAQEAAAAAAAAAAAAAAAABAgMEBQb/xAA5EQACAgECAgcHAwMEAgMAAAAAAQIRAwQhEjETMkFRcYHwBRQiYZGxwTOh0SNS4RVCQ/EkgjRTY//aAAwDAQACEQMRAD8A+X6a7ZgPaaAOxQB6KYHYoEeigAiUxBQYoEFW5TFRIPBoET66aAoKjg0xHbpEUCRCza50UNsOqUURsDdt0iSYsbcmglZE2aVDs8lrjRQWGtpA3pkbIM1AzvWxQFBOsmgRAvQApcG9RJoIG7qYgUUhhEummFHGeRQAE0hnIpAe00wPaaAJIaYBQlBGyL2qKHZDTQFnooA7FMCQWgAimgR3RRQrPCaADWrPxp0JsMlnfjRRGwuwNMQRGimJnXIPCgANIYLRHCkSs91ZPKigs6lqKKFZ24BQCBsKBgWFFDCoooERa3vSHYPq94oodnWtAUBYM0DORQBBkpDsjFAHooA6FoAn1dArB6aYyQFAiQJoAkq0CPNbp0FnAtFATQUUBI2TyooVndMUwONNIA1q5tFMTGVApkQhUUCFrhpEkeXegCM0AHtrPGmJjKrTohYG6aRJAurpDs49raih2Qt2d6KBs9cSKATOKKBg9BmgLCvbooVkOrBoodkWs0UFkhYooLAPYg0qJWcFqigsPatcoooi2EOHFOhcQjppUTs7pp0FnVFFCslp76KCyaRTFZ0IDQFhEsyCRuBxPGPWkFhLY7qZEKuH1TA4cY3oBMXNqigTIKlA7G1EUyNkH4x8qQzjAUAdtLQFnmUUCsawdk3DpHhJgmJMDYbkkkAAbkkAVRqdTj0+Pjn/AN+u18kt3sWYsUssuGJ9VyDoOBhyLrOjuOyqt7njdA7NxjzUyoHZE7lvJZsuTUz6Wbprq/L8ryp9rrZR7WPHDFHgSvv+fr6fnAdIckfC3CrrEb7TGmYDITuUJIG+6kgHirN3vZvtJZ/6eTaa/f8Az9+a7VHmarSvH8Uer9vXrsur65eNdcxUGUKaewt0cawOIiig4hV0pErAuhiY7Pfy+NL5EvmdskeYpiZ6+O6kCAIJMDc+G9BIPaAYUyNnLjxQANnBpDBKN6B2MIdqBHiaAFBboJWaL6PxGZYX77f6T1TqP0mWYuuj6X9K+WdfgjcA7dhhdH3PduDyghv4Kw6WfDOu80Zo3EzP0OZXqvXcSRtbUWk+++7HzCgD+Or9ZPZRKsEd2y96TN/xvLvuXPwuVTj/AEZ+RZL9SPmCzrKbeLzxFujVbTBrdKng5W86hW7xLgkc4jnThkcMDa7/AMBKKlk37hvOvpDs4O+2G9nunq9IJXQiwVDDQpO438OBqMNPKa4rHLKouigxd/DZnmWGFpItm2zXjp6tnYam0PHEgIokE7MYNXx48OKV+RU+HJNUabPemlnL7gw4w7wEVhoCogUyBpHPhWfHgllXFZZLLGG1GR6Y5/h8Y2HeykPJN0sgVxuulSRsw947E1qwYp41JSKMs4yaovPpettcGERRLNddFHezBAo+JFU6N05N9xbqFaQ49zCZJYSV6y8+0qB1l1hGoyfcQSNvEcSaj8eol8iVRxI9luf4TNw1i9ZKvpLKHgmOBa1cG4YSO71E0Sx5MHxJgpxybMpfo/y1sLmmIssZKWXAP2lL2mRvVSPWat1E1PCpfP8AkrxR4cjQz9LGS6gmLQbrFq790n9m3oSV/iHdS0eSnwMeoh/uD9H1nIbi99vFjYE8XucANz5CqtVlWLK8j7Kf0RLBHjx8Pff3E8HhbeVYK5jrya3tqGS3I7LORbUsdxrJcAsJCgkDmW85kz5NZnub8F3Ln673u+xR6UMccMKj69evnm1+k/NlSzinwllsLeuFLYUMC5BPZUhywbstBKwYMA1q6LG24qW6I8UudH1TN8GmLsiZVoD22iHtsR3HzgqdjuDXMlLe0912+vXaty9LYp/pGwxvZcLhAL2jbumOH2LkeHaJ/hr1Ghy20+9HK1MNn8jDdAcF1uOs9yTdPkg7P+MpXR1MuHG/nsZMMbmj6CM015yLQO1nBvP37ly0zf4RbrDw1gvvf8mrivLXyK3J8qt381x1y6ocWXs6FYSNT2x2iDxjRt5zyFWTyOOGKXbZGME8kmyeJ+k2yl1rRw9+EdrZPY+qdJ7BbhtUVpJNWmhvPFOqK3IcXZvZz1uHVVtFGC6V0aj1MsxWBBkn4VdkjKOnqXMrhJPLsCzzJfbM5uWiSE0WncjiEW0kx4kkD1ox5OjwWE4cWWi7zTpdhMsYYWxYLFQCy24UJIka2O7OQQefHc1TDDPN8TZbLJHHsgePwuGzjCtespoxCSASArhwJ6u4R7ysDsd4me8U4yngnUuQpRjlja5kvohf+pPy/rD/AOnao1n6nkGn6phvpHyP2XFOVH7O8Gup3Bv+ovoxnyYVr0uTjjvzRRnhwvxNf9L2+Fw/9sP9J6zaPrvw/JdqOqj5eIHGukYzxuUAdFuojLvoSsY/DH99v9N6p1H6UizF10fVjmSvir2EcAg4e3cA+0rtct3R6Qn96uZwtRU13m21dFXllgZZhbFgEM9zEpbn7RuXe0fS0segqcpPLJy+RGK4EkJ9Iz/xjLz+5c/C5U8f6M/IjP8AUiVHTjM7mGzW3etRqXD2wQeDKbl3UreB/EA1bp8aniaff/BXlm4ztdxc281wGagW7yaL3BQ3ZcH/AMVwbN908ea1W4ZcDtcifFDJszKZrk17LcRbe20gEtauRxjZlcd8GD3g7Ry1Y8kc8Gn5mecHilZrrHSDB49RaxVsI/LVw1H/ALV0e6fAxPDesssOTC+KPryL1khkVSM10i6LnCOjKddlnAVj7ytM6WjwBgjjB4VpxZ1kTT5lOTE4NPsNn0pIOKwE/wDfc+ukR84rFh6k/A05OtHxMp9KALYu1PAWBHmbjz+ArVo+q/Eo1L3RW9DFK47Dkfaf4G281dqf0n67SrC/jRubUf0y5HPArPn1w/ICsH/B5/g1/wDL5BcBmK4m5jMHe3CswA+1ZcCR5qxPlqXupSi4KM16Y1Licos7kWDOGwLWWHuG+J+0OsYq/wDECGjlMVi1WWUsU5z7n9Oz9i7FBRaiis6cZnYt5be9oUvbZOr0rszO3uaSdgQQGnlp4HhXm9LleTOowe/M6WRKMLZ87+jzpbeywWrONRlwl8dbYuHfq9R3ZSPqGZI4jVPPfpaqEc/FLC7lHZr167CjHJwpS5M2n0e9OL2Yviddu2tu2UFsoGUkMX98sxBMKvCONc/2glpVCt2+e/h8i7C+ks2ViLtu7abgQynn2XBHA8d5rpeydT02Jrk0/v8A5szanHwy8TL/AEbYAWjiLhjslbJ7lZRqvCZOwJTntESYrtdNlyYoLKvi3896T8zFHHGM5OPIrOgeNN7M714/9S3eYeCm5b0j0WB6Vt1EeHCl4fkz4pcWVvx/BDGZ8+DzTEug1KzKtxCY1AW0Ig8mG8HxPfThhWTDFClkcMjZf3BgM2HO3iI8EuiO/lcUeseFUf1dP4ft/gt/p5fEp+i2VvhMyW1cg9i4ysODroMEd3AgjkRV+bKsmC0VY8bhlpmkyth/SmMPPqsOB5FRP4LWWf6MfFl8f1JeR80z9JxeJZuPtF74C4wX5AV08KXRx8EY8jfEzV/RK5FzFd0WD6zd/wB6ya5dXz/Bfpeb8iz6GtpwuO0mIxWM0kcoUaYqjP1o+CLsfJ+LBZgP6WyoOB+3VdQA5XkWHUeDAmPvL3VKL6DNT5fgjJdLj2A/Sxc/q2H/ALYf6TVLR9d+H5FqOqj5md66ZjIFTQBYdVUALfoikY3Dn98/5GqnUfpMsw9dF70mx/UZtZu/VFq2r/cZ7ob4TPoKzYYceFr5/wAF2SXDlTC9Kcd1mZ4S0D2bNy2x/tHZT8lC/wB40sMKwyl3kskv6iQ3n/8A8rgT+4/4XKhj/RmOf6kRXpBlQxWaJbYkL7MGYiJ2a7Gmeckek1PFk6PC2u/+COSHHlr5fyBb6Pm1R1y6Z46SGA8BMT61P31VyI+7PvLnpUFv3cNhdW5uF33EqioR8TJjyqnA3BSmWZUpNRK3E9BWJhbq6f3lMgeQ2Pyq5a1Vuip6V9jHumF1beGs2NWptVoCeOm3xY/AD1qrTpym5eJZmaUVHwIfSBeKnDOvvJcZx5roI/CjSLi4k+4NQ6pjGa4C3mVq3dtvpdZgneJjUjjluBv+M0sc5YJNNDnFZYpojkXR5cITfvXFJVTB4KgPEkniY29Txp5tQ8vwxQseFY/ibEOjGPN/Mb17cK1oqgPJFa2F+MT5k1LNDgwpfMjjnxZGypx2NaxmN28v1bpkfaUgBh8PnFXwgp4FErnPhy2bvOsZ/VLtxCI6lnUxqHuyDEifKR6VycuF5YvF37G5TUfi8zIZ1ghmuAayjKl4aHAJlQwmDMSUYagGjbeRIIrx8VP2fqrmnW69fNfv2OmmdS1nxfCzGN0azjEWLeBu27a2LbDTcc2zpVZCwwJaADtAmNjtXRWr0GLI9RBvifYr/wCiro8skoPkaHoFlWLyxr1q/bQ4QsX69WQaSAAGKk6ipAAiJB4cTWL2hmwaxRnBvj5VT/62LcMZ47T5d5f5R0k144W9wjKyAdzDtDX+8dJEcFmNzMdz2T7MngwvNLtr6d/h3d/PlV4NTqozycCLPpVdXDYO/o2N1mHm949s+caj6V2cCc8ivs/BlyvhgzKfRykYs/2D/wCe3W3Wfp+f8mbT9fyGjkIxeYY0MxQLoIIgnWVSDB4iFafMb1WszxYoUibx8eSVjOW9CLlu9bdrylbbq40ghjpMgb8J4Hc7UsmsUotJcxw07Uk7H8VjlfNrCKQTbs3g8cmYTp8wAD61SotYG32tFjaeVL5MrcZmww2bXHb3GS2j+ANtCG9CB6TV0MXSaelzK5T4cu410i6Ie03DfsXVXrILAyVYwAGVl7wBt61HDqujXDJch5MHG+JMYsWreU4Vzq13X3HLrLkQqqOSj8yecVCUpanIu4kksMBXoKSMBfkyS94k95NpZNS1SrKvL7iwdRlL9H2a9Re6o7W70DwFwe4fX3f7tadXi4ocS7PsU6edSp9pc/SiuqzZH/m//Nqz6HrvwLtT1V4mBTDbRXUMNnPZxQFjhSKrGdsllYFWKsODAwRtyIqrUTUMbk1fyFKbguJE8QHuHVcuF2iJY6jG+0k8Nz8a50faKjssb9eRTLUzfOL+p6G1a9Z1yCGncERBnvECj/UlVdG69fIPeZ3fCyb3bpdXa85dfdYsSy+RnbiaivaEUqWJ+vIb1WS74X9Tl7W7anuM7AABmJJAEkQZnmfjTXtGKVLG/XkJ6mbduL+o0uY4gCBiL0ffP4zNQ99x/wD1P15EvfMnc/qLheJMknckmST3knjVi9pJf8b9eRB6ib/2sbTM74EC9dA++f1qD1sH/wAT9eRNavIux/UWZiTqYkseZMn4nepr2kkqWN+vIg9RNu+Fhr2LuPHWO7xMamLRPGJqMfaEY8sb9eQ5amcucX9SFu8yHVbZkbmVYrPnHGnL2ipc8b9eQo6mceUWcxOIuXI6y47gcAzEj4cKUdfGPLG/XkOWqyS5xf1O2bzIZtsyGIlTBjukeQqUvaKkqeN+vIUdRNbqLIMxJJYlmO5JMknxNC9pJKljfryE9RNu3FkzibunR1lzRBXRqOmDxETEVH/UI3fRu/XyJe9ZKrhf1OYLFNZYMhIgyDxiYnaRqUwJWRMDcEKww6+WPVx3xvi7/wAPb6Ps8G09Ol9oTwy6rr16+Z9GynN7V601xiqFADcBMhRyZTHaQwYMTIIIDAgedlo6fr9/XzWx6WGdSipJ8zFdJM/a8+lJVVOw5qftN+//AJPve70vZ+lx45dJODa7Pn/j79u3Pla/2i1/Tx797/Hj9vEpbFsrBUlSNwRsQRwg16F+009njfryOL7xJcosLiL124ALl13AMgMxYA8JgnjuajH2hGLtYn68hy1WR84v6kbLOh1W3KNESp0mO6QfAVKXtJSVPG/XkKOomt1F/UGyOX6w3G6w769R1Tw96Z5Uf6lGq6N16+Qe8zu+F/UYfHYkiDibsffP4zNV+/Y7von68ifvmXuf1FcPaa2dVu4UbftKYO/HcGrH7STVPG/XkQWpmnai/qduIzks9wux4sxkmBAkk91OPtNRVLG/XkKWom3bi/qHw1+7aEW71xB3KxA+ExUJe0IS54n68iUdVkjyi/qBvK7tqe4Wb7TEsY7pJ4VKPtJR2WN+vIT1E3zi/qFs3rqKVS8yqZlVYgGRBkA90Upe0YydvE/XkC1ORKlF/UW9nO0MBG48COEb1P8A1T/8368iPTy/t/cljsTeYDrLz3Bq2DMWgwdxJq7R6iOWbUYcOxdHPPJtJEA4510hgy9MZYACqSZG6BToVi/s1AWMWsBSY7GVy6lYWdOAjegVnPZhQFnfZqAs6MJQFkvZKAs6MGKAs77GKQWd9joCz3sVAWe9ioCz3sVArItghTCwXsrLspjiRsCVJ4lSRKHYbiOArPl0mHLJSnG2vW/f4Oy2GecE1F7evp5AreXgVpKrOnCUwsgcLQFgzhaYrINhqdBZA4anQWQOHFFBZ7qqKCzotAU6Cz2gdwooVnDZFFDsg+Hmig4iIwsU6FZ5kphZGKBFgCaqomES3QAzbSkA3aIFRaCw2sd1Kh2dYigAXV07A6LdICYt0WB3RRYFBnOe+z3lQgaSJM7TPCG5HjtXMzayePM1VpUVxc3KW2yr7FvhMWtxQynY/KteLUQyL4ScWnyHEFXWOifV0WB7q6dgcNuixETbosCBt07AitiTAouhB/YliOffUeIdElwyjgKOIdELuEDDempUFFZi8GU8fThVkZWQaoTZasEQK0xEYoA7A7qABsB3UwIUBZxaADqtAHGtTQAApTEOolUlgdaQBFNAwyikAYGkBILSGEW3QBMW6QEwlKxnmSk2FGG6WKDfIO/YX864Wrf9aXl9kZ7anKu/8ISyW9ctNpQgqeCNwn91uK/MeFVRlTst4oy62z70arL83DHSZVuats3n3MPESK34tW1tP6j4nHrcu9F3Zug1vjNNWiddwcCp2KjxWgCBWmInbwpPHYUOQcIdbCrwFQcmyVHHt91Fjo51VFioFzp2FBDbBFFhRT5rYOrYbBZmr8bVFc0VZWrisjppgdZdqBAWWmFkQk8N6AsYuZfcUSVMbfPwqKnF7D4WM4bLXZZgDwOxNReSKdDUGyD4S5IXSZbh/v3VLjjV2LhZM5Rc+yPjUeliPgkDQVEmHNg84HhSsKJItABFFIYVRSAMopDDIKiMNppWBIJQB59hUWSR896UH+sN5LXC1P6svXYZH15eP4RVq8EHmN6oA05trdQah3Ecip7weIPiKsQ1NxZ21du2ZIm6g3JA7aieLcmG/HY+Zq7HOUHcSyMk947fb/Bb5fnCXBIYd3dv3GeB8DvXQxamMtnsyanbp7MtrbTwrTZKh7D4cRJG/jUXIkohilRsdA3s+NOwo4i7UWFC+JMbUJhQnO9SCgyE8KLFQTELIjjPEeFNMGjLXRufM1uXIyPmCNMVkS1MVkDTFZfZJhwtvWQJJMHw7vlWXNL4qNGKO1loFDcvGqbLTwUcqLCjy2zxNFjIdR4miwM/YMbzvWhooTJq1AE1oAIopDCKKQwyVEA6CkMKtIZMUgOXRtUWSR89z26FxZJUOAVlTIDCBIJG4rhZn/Vl4mVNKbbV7n0/o0MJctLdw1q2oOxhVDIw4qx4yPnsauhwtWkdfFwNXBFX0tyhU14kOZZk1KYImAg0nlsBtvUJx7TJrMCSeRP1yF+hFybtzmOqPr2loxvcr0PWl4CHSXK8PfsNisLKMIFxQNJE8JXhxI23G8jhRKmrRZlUHDjhy7V65GcyXpLewwHWoXtTpDwYBABIDHgYIMHw3FPHqJx2e6IQbq1uv3/yb/K88t3gCjT3jgR5it0MsZrYti1LkWL4gcqssdAlvDnTCjvWAcKLChG88mmhA1SpCDhgN49TQgEsZjSpkb92/DvkVohC0UznwlI1akZWxzJ8Oj3IfgNwPtcfltVeWTjHYniipS3L65lFm5wUKe9dv9qyrNNdppeKL7AK9G7QgEufGfHuip+8yI+7xLG/hJAA2qjiLqFShVd9t6dhRK0QAPGiwo9cuCnYUeVxRYjJBq2GSyYeih2FVqVBYZDUR2HSoskGWkAzYQsYAk1FtLdklb5FgcvMbGTA28ee9VdIrLOjdC5WNiINSvuIkL3Ckxo+a9IDOIueY/AVwsv6kvFmRc34v7hejWevg7ute0hgXE+0vh3MOR/Woxm4svw5njfyNN0t6X2r9m5Zthp1WmR/qsvZYzzVhJEHuqyeRNUjRqM0JQcV8gf0Z3y2IuKf+y3+dKMPMr0S+N+Barkr4TCY3rGRg1tQhWROnVuwPAyw234VLhcYuya07xY5pvmhHBYQHJnX6zi7iB5WrqyfgAPWopf0xwj/AOP+5SZZ0Uc4UYmxe0Xz1jpZ4a0tmH07zq57CNwDxpRi64k9xQxOWPivcayvpSVK28UrW2IBViIDKRIbxB7x8BWjHqeyYKbXW+pp7d9WAIIIPAjcGtilZZRPjUhUTCaRqPDhUkr2It1uJ+2DUQZjf4AVo6LZFHSriaEsVjy2w2Hz9athiS5lU8zeyEi1XUUWaPJ8gUhblwzIDBRw3giTWTLqHbjE14sCaUpFp7Fbt6mVQGYQfjP8+VZ3kk1TZoWOKdoDZXfuj50rHQ6BAosdC9/EAUxFRjsTNNAJdceVSEdW81AB1d6AM/fssjaXBU9x8a3RaatGBpp0zyGmFh1NRHYZDUR2OYS2XYKvE1CTUVbJxTk6RosLkYHvmfLYR41llnb5GmOFdo+LSJ7qgHyqrib5lqilyPI4pDKfMtrren4CtOPqoy5NpMSvNtUmhJnzTOb6m+/aEzuPGPGvPStyba7TLjjPh4pLtf3FaiSPTQBsfouP9af+wb/Ut1dh5mrR9d+BnnznENa6l71xre3ZY6uBkSTuQDymNqrcpVVlMs05R4Wz6ZluUObeD93qxhbtq6CYP7dEMgRB7Sj41eovbwOjCD4Y+H3M50ettds2uqI9rwNy4RbbbrbbtLD4yvyPGq4K0q5ooxJuKrnHsA3M3F3LXW/aV9NzqLOwmzNom2d+MFdM7GO/mcdw38g6ZdFuuWyKDo5iHt3VUOerMyp33gxHrUtPNqaRThncqN7hsQDzrppNmp7AszxmrbkDtW3DCtzFnydhVM9aKMtkbgIEkECYBIjfj+RpLLDi4U1fcR4kWWT5Obw1MSF4COLbwfICq82dQdLmaMOB5N3yNM13SCoEAbCO4Vz7vc6CVbC7YqKBkP6UE7rJ/KihWRxGP1DYECmkFibI7VIR5Mtc8qOJBTHrWVCN6jxDok2CVd6LCiQtDuosKMnn19Hulk9TMyfyroYIyUKZz88oudxD5Hk7YiSGVVXYk7mfAUs2ZY9h4sMsm6NRhui9nSQWZj9qYjyA2+M1jeqnexrWlhW4bE9HLRTSo0tybdj6id6jHUyTtjlp4tUthPA5LctOGlSo4959DU554zjRHHhlCVltdxNZzQAN8TQB3GXCtvUok8/Ad9SxpOVMhkbjG0Uik3Gnv4mte0UY1c5DeIwlpVksW5bbSap45t1Ro6OCVtmQzrCq8yoI5AifxpTha3IxnvsZTE5WF92V8jt8DtWSemiyxqMuaFXsuO4/I1RLSvsZW8EXyZLCZhcstrRrlphtqUnh3HTxGw2NVPFOO5FY8kHcRnA4B7yFkKkSRxiTG8cudV8DaCGlyTVr9zVZj0jvDF2bii9YtKtq26EyhVXJeYlT2TE8duVTlN8SfJGjJOcZrZpFhay8XbpfBtb62ziy7MrDt2LxFwHUNmA1MsdwI8KfDb+HsY+C3cOaf7MrM0QaMwVeC4y2wA8WuqajLlLxM+SlHJ4oz+GwlyZAjfYnao45qM02YFqccHdlwLzIBrcD1j8a3/6jGPUjfrzIz1rntBN+vkNYTMLTcdTnwBg/xbD51F+0cz5UvXzKHPK38VL19SztXW+paVfFmE/BQZ+NZp5pz60mxPh/3Svw/wA0L5yLnVFmcEKVMKsc43JJP1uUVdo5Vnj67CeNw4qihno3m7swRVGygd2wO5+ddfPjSXE2dTBlb+FLkjSX7i8OdZUmzW9hJbikTymJ7/KrOja2K+JMMtlRBYqAeAPH40q7ES8RxLKQI7u6oOyWxJbI5UrCjtxdtzxoTCj1i/vBoYEcQQaEAmSBtNSFRibuX3EjUhEmuqskJcmch4pxq0bLLMB1KQmolt2P6DlXMzZeN2zq4cSxxpFphcQBzJqhlyHVvSaiMDjGJEDjTQmVF3Upg1YRG8JgWME7c6i5DSLZLQA0nfvqFkqFnwi7ggBTw8KnxvmR4FyK/E5OIlPeEeXjO3dV0c/Y+RTLAua5mezi0OsYDcD8Y3q/HFuNszZZJTaRT3sIDTeMisgjewIqDxk1kEL+BqmajDrOiXTJc2F/o+8ttW68W0kMJY7Dfv2HlvWHLKL6p0cFuPFezOW8UoI6zGu3hZDNqE8NSiBtHOqePvJzy4o85IubnSJGU28JhGt3HgG52VcgMCfc1M0xzPOoyyRpqJzc+qxuLjifxPtSK+/hcQm9xDa1Se0jS3eQWiePGOdZ2q52cPLDhdzUm337evqanBfR7iHANy6qggH3jO/7qAD51asMn3HQx+zsr3+Ffv8AcT6Q9GFwToAQ5dSxITTuDEcSTyqGWDhSsza7DPBwpyuysiKqOdYex97T6x+FSQDWME2Lg1ajoaPMCR+FaMMuGcX80X4XU14mayjGMhDLx/WvTKKmqZ0+J45Wi3XFsdySTyrTHHFKkjPLPJu2wmGvPwUnf/2f58Kc4R5sMWSfJMLdvmQGmQd5Pj8qhGC5osnkeykXAzvgAYA2n9aye7PmbPeV2DF7P0Oy/GoLSS5sm9VDkhazmjOw84FOenUUKGo4mPW8RvJ5cazuBoUiOKzBQImaccbYSmkVrYr+ZqfAyvjRZ4LL7jvqvMoAkADiZ4nw/wB6hPJBRqBKGObdzLnDYeNtRArO5WaEiTYcRtI8aSYUTsXljaNuNDTGqPPihEg7/GimKyva4CePGpUyNk0zq2hMsCQOW/oO+prTzfYQeoxrmyeGzy07e9B477DbfjTlppxV0KOoxydJjHXe0KeqJaJBjbfzNQ4XjfxE+JTXw7mexeY3V/ZsCsbMOB4/zvW6GGD+JbmDJqZr4eXeVjv8Kv4TK52V+OxLKQApMjjt+ZFczX6ueGSjGt0U5Mkovml9SYyXGuofqtCEoAzfvsFXY6TBLDv41zJZ9RPm39iSwZ5Lid15RB4Xo7cuNdVruk2rlu08D6z3uq7MbwDJ41RGDk38h4dM5Sktk4tJ9vbRaZt9H+FsWrly5eLXBbcpqKpqdVJAGqSd42B51fLEoq2zqS0yx43cnsvBAruRWbOY2LSoOrbqiVbtg6pmdVQcUsiRmyRjHUwhWzr8miyfEjCDMHCSLd+Qg7OxMADbYfpVkXw8T+ZpxTWLpXXJnMxzMY/L7zm3oa04IE643XcGBxVmHCoyksmNvuKc2WOq0spJVXr7Hek2dXrVjCG1cKC5ZBaApkhLZG7Ax7x4UZMjjGLTI6vV5MWLG4dq/CMhjMXdukNdd3+yWJO3PTOw9KzSlKXM42bNly08jvuNR0T6Ki6qX7jK1tg4NuDP1k94EQQRMirsWG/ifI6Wg9nqaWWTTTvb9hjNugXFsO/8D/8A1cfmPWpT0/8AaWZ/ZHbifk/5Mji8PdsM1u4pVo3UxwI47bEeIrO+KLpnGyY54ZVNUxHL8nU2zpYggTB3BIHlNd/BqnatHpsmmjOFxfzOW0POu1B2cScWuYVJG42qbSexCLadoNeuatzxj4+NQjHh2RdOaluwTeFSRBvuOCmCC2rxXhUJQTJwyOPInaxDARO3dUZY0yyGaSBteJoWNJkZZm0D6w95qfBHuK+ll3mvGe2rajfVtx5muN7tOTex23qccEtxe50lSZ3M1JaOZB63Gu0VzDPdW6kxt2eHnNXY9M1zKcusjzTEv6TaIQQOUfmat93XORR73KqitgtnMyBE8dyajLAmycNVtzBYnMGcR86nDAo7lOXVSmqQKzbZtlBPkJq2TS5lEYylskaTJOjbXCDcICg9ocz+7+tYs2rUVUeZ0cOibacnsbC2EtDSgVR3AQK5rk5O2dOMVFUkEu2EeC6qxE6ZEwDxoU5R2TCUIy3aKhujNkPrHuiSUJkEnh5AVo97ycNdveZlo8alfZ3GR6akdairAAtwANgO0a5OrbcrZyfa6SyRS7vyWmaY3E9bYtjUMNODnsDST+ybe5p+140SlO0uzY1ZsuZThBL4Pht14dpWXeGbf2n4YpqX95XHnqPXayuzS1/w/BeDYofG4D+VQl+lHzKsz/8AExv5sus82zDBt3phD8bhFWTf9SL8PuXap/8AlYv/AF+5bYHAi9fzKwTAdrW43iQxmKsSuU4+BqhDjy5oPtr7A85ycYPAXUtan1uhdmjsrK7wOWwH8U0pQ4MbSK8+BafSzjC3fMssFnFrD4LDPdmCiopC6jIX5e78qlGajBNl+LPjx6eEpvakZXpfntvFtbNsONAcEsAJ1FYiCe41RmyKVUcn2lqsefh4Oy/wW/Q7pFZtWUsOW6w3CqgKSIdhBLcAJY852qzDkio0zZ7O1eKOJY5Pe/uF6UdMwk2sMQz8Gu8VQ8wnJ28eA8TIDy5uHaPMt1vtCOG4Q3l9jBMxYksSSTJJJJJ5kk8TWRu9zzk5ynJyk7YfKHCt6n8a6eDeCPV6WXFgg/ki5zDLOsHWWyDtMD8vlXU0ufg+GRn1Wn41xRKb2cwTEgGK6fGuRyujdWD01IjR7TRY6PaaLA5poEdigZErQRPaaYA7KloRRJPICSfIVS2l8TJxuS4YrmFwuBZrvV6SW4BZ0mfEngBzqM8iUOK9iWPC3Pga3Nlhuh9mALjnUQJ0bAHu3mfOubLXzvZbfM6q9nY2t+fyEcd0ZvWyVtDWoGrWYEx9UDv41dDVQnvP6FM9Lkx7Y1872KLB4Rr1zQgEn0AHMnuFa5zjjjxSMEMcss+GJZ//AM1e16BBMwSJgCOMkVR75jq2afccl0XuU5E1gzcuQvHSv1m7iTyrHn1Mci2Ru0+lli5y2H8Tm4TgIrKo2bLSF8Lj9bAnfem1SEnY1iMyggARSURthb+KYrtSodmC6TE9bv8AZH4msGq6/ked9rfrLw/LLzOM8uddZw0J1SthGmDq4W34zHE91E8jtR7NjXqNVJZIYaVfD49gpiLZX+lp+2v+PEFl+Ro7ZkWuF6i/ViOYr/w3C+F2+PixNQl+kvFmfN/8KHi/yXOaYN7t/L7qKSrW8OCQJA0MGM92zT6GrJptwa+RozY5TyYJxXYv5GmM381A52RHmtkj8al/un4fgvt9LnS7l9is6JOWwWOt8hbLgeJR5/yCoYncJIy6Gcp4MsXvt+GPWsruYvLMMtuNS3GO5gaQ11fzFSUXPEkixYJ6jRQjHnf2tFNmXRLEWLTXXNvSsSAxJ3IG3Zjn31VLDKKtmHL7NzY4Ocqpeu4oRVRz1sd8qAOg0AGyxR1hJE+HfIroaaT4KPTezGpadfK0a21gUZP2Y0uBIIJ+Y4Vvx5pJ/FyNOTEmvh5lLirRRj48fE8+HLn611cclNHJyJwkXXR+5bt2tegG5qYaiJgbbCeG1YtW5ufDext0cYcHFW9li+WWMT2ioV4O67STwJA5iqIajJj2vYvnpseTdrcpcZ0UuKJTt+AEGtuPXQb+LYw5NBNK47lbi8ou2p1owA58RG28jbmK0wz459VmaenyQ5oLlWRtfBKsqgd8/kKhm1McWzRPDppZVaZLE9Gr6T2QwG8qQZ8hxnwilHW4pdo5aLKuyyu9mb7DfA1fxx7yjgn3Gww62rJ/ZaF1bmOMeFcOUsmTrWzvQhjx9VJHruIsEkqwRmkFoHCZj40cOSqe6Dix3apM7g7qW9zdB/nz3qLhKXYSUormyOYdJAsCSQZ3Xzjvq3HpJSKcurhAy+GxjK7Mp06tuE7ch+FdGeJSilLejlwzOM3KO1mxyvF3LiqT6mCvkR3iuVmhGDaR2MOSU4pjGOJgAkT4mqkWsrHwhO5Kn1qfEiPCTtpo46RS5hR72eTOtT4UWOi2w9mBuOXGoMaMD0ugXyByVZ85J/MVg1DuZ5z2s10/kvyI5vmHXXesUFezbA3kgoirPxWaqlK3Zn1GdZcinHbZfsXPSLpb7TYFpbWgsVN1pEEruAsbxIBk8IirZ5uKNG3U+0Y5cXAlTfMVtJdv4S1ZVFAR3cOX3aSQRp07ec0KEpQSRLHp8ufSxjFKrbu/H5GpyHHYjD2Baa3buaZ6s9YV24w3ZPDvHLbxq7HxxjTOlpcefFj4JJOuW/8AgqsBhcVba+5Fp2vqyvLMI1kkkdnx4VCMZpt7blGLS6mE5zdPi+b/AIKPJM4fCm4AisHXQ6vPKe4jvIqmE3CzkaXVPTuSq72HMn6WX8NaFpEtFVkgsGJ3Mngw76lDM4qkW6f2lLDjUFFMlmHTHE37bWnWwFYQdKuDxB2JuEcu6iWaUlQ8vtSeSDg4rcoN6pOYe3oA9vQINgGi5B5ifgf/AFWvTPmjv+x5pwlD52a/C4kWl1BZnxroY4ubo6eSSgrFczxFu6JAgzz4x4fzyrpYIThzOdnnDItiwxlhVW2lv7Mk987zWKU3KTcjbGCjBKJa5Oix2uO1UTbLoofvYhQQJjyqCTJsgMSrSGiDtvvPnTprkLZ7MMHHAARy/wDVLcey5CuKZTKs3ERAqcbW6Iy32Yley4yYUkcjqj86tWXbcreMz+ZdHQGJS6W5gMJM8tx+lacWr2pxMWXRO21L6lLisBctxrUgQN4Mb8BPfWyGWEuqYcmKcOsBUVMrLzJ+j7XhqclE3jaS3kO7xrJm1Sx7LdmzDpJZFcnSNDgejFm2QxJuEcmgL8B+tY8msnJUtjdj0OODt7lliWTczHLbhtWZWa2Vtw23USoknjJn8anumQdMVznLlABsyzbSgBMeM8uXGrcVPr7fMqzcUepv8guXZUAoa6Gn7J5DxqE5JOok4RbVyGw1sHsrMeFQ37SewPF4i4OXw/CKEkDbKfMxrBIUEnmeNQcUFJ80YvMcI88CKXBHuFwQ/tX0K/2N+9viaXRruDo8f9q+iLzosXS8AzsVIgKWJHEHgfWk9uRbFJbI+nW1GkbD3Z9ahbJUjHfSLfe3aQ2na2xuKJUldtDHlymKcXvuEltsfPcOLjEku7MSSe0T6+tWSxp9iMiw4bdxTfgiVyxcH1n/ALxpxwxfYRlhwL/ZH6IlYw1xjAa4T5miWCK3aQo4dPLZQX0Q6MvurxZifM1W8cO4n7pg7YR+iO3MK4HvN8TS6OPcP3TT/wBi+iALauH6zfGn0Ue4h7np/wCxfQusswbSCwJP8/pUowiuSLMeHHj6kUvAv+rZ17CkgTMcoH87VvwVB/EUahucfgHMBlN3Y9XOqImIg7zx4xWjJnhVcRnxYZ3fCXSo1vtMgAEAbjf0HD/esEuF8mb42uaF8RjATO3jFJRJNizYgE1JIi2FW+Nt/wAKGCALmR1QTFPg2Di3EsfmXbBmQDy7qnGOxCUtxtM9gbMY8aj0Y+kRbDFWpBBE8J47VTwz5Ftx5kcdiLNxNLEEdxPMb1LGskZXEjk6OUalyKa3k1tiWB0+6wG5jvHjMVpepklTMq0kG+JfIsbuMDR2ipHCI+dZeE2WLi6zmOtII7wPlTpLsFbfacfB3GletQj4Se6jiXcFMjay+6u5iPMfrT4kKmXtloXb186qe5Yjkk7nfw5UAe1HwBFAhG+jtznepKhCONwhbh2TTQhVsjuRMgilaHuCGUMPqTSpBYG3lZV9cRpM1CfInHmbLD+4v3TVRYYj6RrTObKCIJZjvv2VUAf4z8KniaTtkMibVIBkeTLpHGPxNTcmyCilsjQ28mQiGRfgOFFtcmNpPmgOJytbQIVQJgkDanvLmKlHkBtYLXuQo/nnTcUgtsk3R+Ty8qVhTDWsjWJYDjHr50hjVmwielHC2FotMNaUDUoAJ4xzp2+TFS5oeW4oHvCfGlTGI3cUrAq458tqmk1uiLa7RNsLaAO3z3qacmQaigWGy62zc/jFOU2kJRTGL+VoBsojnvUVNsk4IrLtqyCf2fDxP61pjCTXMzynBPkSwGEt3GI0qqgSTtPzoyf043zZHG+klS2Q4cvw42M/z6VR0s+40dDHvMzhsE7mFU+J4D410J5IR5s5OPHObpIdxOEdEA6tQB9aQzGfGqoZIylfF/BoyY5xjXD582XGEsNoUBFAidLe94zPOseSVybbN2ONQVIhjFtpDNZidgQQN/RqUVKWyY5OEeewquLtgyE+O9T6OZHpcfeFdgRIKH0g1HhlypkuONXaGrNgxJCgVBsmhtcwCiOztUeFsfEkHsYrUJEfpSaGmcGJJaCP96KCxbF4UmSpg8akmRaEmLLszVKk+Qr7xi5jVjSN6XA+0OJPkSwwJBJYDu76GNWV+Y4hFBAO9RlF0STRd4Myi/xfjVBaZLp4O1ZPiw+S/pThzFLkEytW0AqQKujV7lTbotsG7at2BNWyhSuiqOS3Vk81ts42PDwI/OowpEptlD7O07mKv2Kdxmxeb7ZPLhyqDiu4kpvvLG3mCBe1uRw5AfCodG72LOkXaeXNLf8AIp9FIXSRDDFhuGwo4KDjvkEFhW7RuHyjbbvilbW1Dq+0GcxC8RI4bcCe8TT4LE5pE7722h296OAPwnxqUFPkiE3DrMRtv2uzP41bLHsUxzb7DGKtXSPeUxtE71THhs0Tc6FsThQBOqW7orRiyN7UZc2NJcV7gcNYZjCcf541bOUUrkU41Nuoj/8ARz82T4n9KyuePuZrUMveirx7kbAkCAYmrMSTK88mlsL2DtPMFYPdvVsudGeD7fAsLbmTueNYmjpplthN1E771Uya3KLPR+19BW/TdQ5mr/UFsNxqzJyKsXWLjGMdC7nn+VYI82dWXI5hGPfRIaLu7/y/SqVzJvkenh/PKmMCvvGmIDeUSNudSRFk8Wog7UkDRTq533NWlaK3G0pcmOPM1eX/APLX1rGajKdP/wDo/eP+UVLHzIz5EstP7OtGPrFGTqsscq98VrzdQw4OuP5keyfOskOZunyKRqvKGRFACV81aiqXM5a402JD9s7fz4VBliL/ABgjDLHctZo9c0/8YvgN1afsiKlPmRjyFDWuPIwz5jGXj9ovn+VQy9Rk8PXQ5gxOqe+ssuw2LtEXHven41fDsM+XtCZb7x8qefqi0/WY/YPZHr+NZma0f//Z"/>
          <p:cNvSpPr>
            <a:spLocks noChangeAspect="1" noChangeArrowheads="1"/>
          </p:cNvSpPr>
          <p:nvPr/>
        </p:nvSpPr>
        <p:spPr bwMode="auto">
          <a:xfrm>
            <a:off x="0" y="-2765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SEhUUExQVFRQXFRQUFRcXGBoVGhUUFxQWFxUYFRcYHCggGBwlHBQUITEhJSkrLi4uFx8zODMsNygtLisBCgoKDg0OGhAQGywkHyQsLCwsLCwsLCwsLCwsLCwsLCwsLCwsLCwsLCwsLCwsLCwsLCwsLCwsLCwsLCwsLCwsLP/AABEIAMIBAwMBEQACEQEDEQH/xAAbAAACAwEBAQAAAAAAAAAAAAADBAIFBgEAB//EAEYQAAIBAgQCBwQHBAgGAwEAAAECEQADBAUSITFBBhMiUWFxgRQykaEHQlJyscHRI2KC8BUkc5KisrPhJTNDU2PxNcLDFv/EABoBAAIDAQEAAAAAAAAAAAAAAAABAgMEBQb/xAA5EQACAgECAgcHAwMEAgMAAAAAAQIRAwQhEjETMkFRcYHwBRQiYZGxwTOh0SNS4RVCQ/EkgjRTY//aAAwDAQACEQMRAD8A+X6a7ZgPaaAOxQB6KYHYoEeigAiUxBQYoEFW5TFRIPBoET66aAoKjg0xHbpEUCRCza50UNsOqUURsDdt0iSYsbcmglZE2aVDs8lrjRQWGtpA3pkbIM1AzvWxQFBOsmgRAvQApcG9RJoIG7qYgUUhhEummFHGeRQAE0hnIpAe00wPaaAJIaYBQlBGyL2qKHZDTQFnooA7FMCQWgAimgR3RRQrPCaADWrPxp0JsMlnfjRRGwuwNMQRGimJnXIPCgANIYLRHCkSs91ZPKigs6lqKKFZ24BQCBsKBgWFFDCoooERa3vSHYPq94oodnWtAUBYM0DORQBBkpDsjFAHooA6FoAn1dArB6aYyQFAiQJoAkq0CPNbp0FnAtFATQUUBI2TyooVndMUwONNIA1q5tFMTGVApkQhUUCFrhpEkeXegCM0AHtrPGmJjKrTohYG6aRJAurpDs49raih2Qt2d6KBs9cSKATOKKBg9BmgLCvbooVkOrBoodkWs0UFkhYooLAPYg0qJWcFqigsPatcoooi2EOHFOhcQjppUTs7pp0FnVFFCslp76KCyaRTFZ0IDQFhEsyCRuBxPGPWkFhLY7qZEKuH1TA4cY3oBMXNqigTIKlA7G1EUyNkH4x8qQzjAUAdtLQFnmUUCsawdk3DpHhJgmJMDYbkkkAAbkkAVRqdTj0+Pjn/AN+u18kt3sWYsUssuGJ9VyDoOBhyLrOjuOyqt7njdA7NxjzUyoHZE7lvJZsuTUz6Wbprq/L8ryp9rrZR7WPHDFHgSvv+fr6fnAdIckfC3CrrEb7TGmYDITuUJIG+6kgHirN3vZvtJZ/6eTaa/f8Az9+a7VHmarSvH8Uer9vXrsur65eNdcxUGUKaewt0cawOIiig4hV0pErAuhiY7Pfy+NL5EvmdskeYpiZ6+O6kCAIJMDc+G9BIPaAYUyNnLjxQANnBpDBKN6B2MIdqBHiaAFBboJWaL6PxGZYX77f6T1TqP0mWYuuj6X9K+WdfgjcA7dhhdH3PduDyghv4Kw6WfDOu80Zo3EzP0OZXqvXcSRtbUWk+++7HzCgD+Or9ZPZRKsEd2y96TN/xvLvuXPwuVTj/AEZ+RZL9SPmCzrKbeLzxFujVbTBrdKng5W86hW7xLgkc4jnThkcMDa7/AMBKKlk37hvOvpDs4O+2G9nunq9IJXQiwVDDQpO438OBqMNPKa4rHLKouigxd/DZnmWGFpItm2zXjp6tnYam0PHEgIokE7MYNXx48OKV+RU+HJNUabPemlnL7gw4w7wEVhoCogUyBpHPhWfHgllXFZZLLGG1GR6Y5/h8Y2HeykPJN0sgVxuulSRsw947E1qwYp41JSKMs4yaovPpettcGERRLNddFHezBAo+JFU6N05N9xbqFaQ49zCZJYSV6y8+0qB1l1hGoyfcQSNvEcSaj8eol8iVRxI9luf4TNw1i9ZKvpLKHgmOBa1cG4YSO71E0Sx5MHxJgpxybMpfo/y1sLmmIssZKWXAP2lL2mRvVSPWat1E1PCpfP8AkrxR4cjQz9LGS6gmLQbrFq790n9m3oSV/iHdS0eSnwMeoh/uD9H1nIbi99vFjYE8XucANz5CqtVlWLK8j7Kf0RLBHjx8Pff3E8HhbeVYK5jrya3tqGS3I7LORbUsdxrJcAsJCgkDmW85kz5NZnub8F3Ln673u+xR6UMccMKj69evnm1+k/NlSzinwllsLeuFLYUMC5BPZUhywbstBKwYMA1q6LG24qW6I8UudH1TN8GmLsiZVoD22iHtsR3HzgqdjuDXMlLe0912+vXaty9LYp/pGwxvZcLhAL2jbumOH2LkeHaJ/hr1Ghy20+9HK1MNn8jDdAcF1uOs9yTdPkg7P+MpXR1MuHG/nsZMMbmj6CM015yLQO1nBvP37ly0zf4RbrDw1gvvf8mrivLXyK3J8qt381x1y6ocWXs6FYSNT2x2iDxjRt5zyFWTyOOGKXbZGME8kmyeJ+k2yl1rRw9+EdrZPY+qdJ7BbhtUVpJNWmhvPFOqK3IcXZvZz1uHVVtFGC6V0aj1MsxWBBkn4VdkjKOnqXMrhJPLsCzzJfbM5uWiSE0WncjiEW0kx4kkD1ox5OjwWE4cWWi7zTpdhMsYYWxYLFQCy24UJIka2O7OQQefHc1TDDPN8TZbLJHHsgePwuGzjCtespoxCSASArhwJ6u4R7ysDsd4me8U4yngnUuQpRjlja5kvohf+pPy/rD/AOnao1n6nkGn6phvpHyP2XFOVH7O8Gup3Bv+ovoxnyYVr0uTjjvzRRnhwvxNf9L2+Fw/9sP9J6zaPrvw/JdqOqj5eIHGukYzxuUAdFuojLvoSsY/DH99v9N6p1H6UizF10fVjmSvir2EcAg4e3cA+0rtct3R6Qn96uZwtRU13m21dFXllgZZhbFgEM9zEpbn7RuXe0fS0segqcpPLJy+RGK4EkJ9Iz/xjLz+5c/C5U8f6M/IjP8AUiVHTjM7mGzW3etRqXD2wQeDKbl3UreB/EA1bp8aniaff/BXlm4ztdxc281wGagW7yaL3BQ3ZcH/AMVwbN908ea1W4ZcDtcifFDJszKZrk17LcRbe20gEtauRxjZlcd8GD3g7Ry1Y8kc8Gn5mecHilZrrHSDB49RaxVsI/LVw1H/ALV0e6fAxPDesssOTC+KPryL1khkVSM10i6LnCOjKddlnAVj7ytM6WjwBgjjB4VpxZ1kTT5lOTE4NPsNn0pIOKwE/wDfc+ukR84rFh6k/A05OtHxMp9KALYu1PAWBHmbjz+ArVo+q/Eo1L3RW9DFK47Dkfaf4G281dqf0n67SrC/jRubUf0y5HPArPn1w/ICsH/B5/g1/wDL5BcBmK4m5jMHe3CswA+1ZcCR5qxPlqXupSi4KM16Y1Licos7kWDOGwLWWHuG+J+0OsYq/wDECGjlMVi1WWUsU5z7n9Oz9i7FBRaiis6cZnYt5be9oUvbZOr0rszO3uaSdgQQGnlp4HhXm9LleTOowe/M6WRKMLZ87+jzpbeywWrONRlwl8dbYuHfq9R3ZSPqGZI4jVPPfpaqEc/FLC7lHZr167CjHJwpS5M2n0e9OL2Yviddu2tu2UFsoGUkMX98sxBMKvCONc/2glpVCt2+e/h8i7C+ks2ViLtu7abgQynn2XBHA8d5rpeydT02Jrk0/v8A5szanHwy8TL/AEbYAWjiLhjslbJ7lZRqvCZOwJTntESYrtdNlyYoLKvi3896T8zFHHGM5OPIrOgeNN7M714/9S3eYeCm5b0j0WB6Vt1EeHCl4fkz4pcWVvx/BDGZ8+DzTEug1KzKtxCY1AW0Ig8mG8HxPfThhWTDFClkcMjZf3BgM2HO3iI8EuiO/lcUeseFUf1dP4ft/gt/p5fEp+i2VvhMyW1cg9i4ysODroMEd3AgjkRV+bKsmC0VY8bhlpmkyth/SmMPPqsOB5FRP4LWWf6MfFl8f1JeR80z9JxeJZuPtF74C4wX5AV08KXRx8EY8jfEzV/RK5FzFd0WD6zd/wB6ya5dXz/Bfpeb8iz6GtpwuO0mIxWM0kcoUaYqjP1o+CLsfJ+LBZgP6WyoOB+3VdQA5XkWHUeDAmPvL3VKL6DNT5fgjJdLj2A/Sxc/q2H/ALYf6TVLR9d+H5FqOqj5md66ZjIFTQBYdVUALfoikY3Dn98/5GqnUfpMsw9dF70mx/UZtZu/VFq2r/cZ7ob4TPoKzYYceFr5/wAF2SXDlTC9Kcd1mZ4S0D2bNy2x/tHZT8lC/wB40sMKwyl3kskv6iQ3n/8A8rgT+4/4XKhj/RmOf6kRXpBlQxWaJbYkL7MGYiJ2a7Gmeckek1PFk6PC2u/+COSHHlr5fyBb6Pm1R1y6Z46SGA8BMT61P31VyI+7PvLnpUFv3cNhdW5uF33EqioR8TJjyqnA3BSmWZUpNRK3E9BWJhbq6f3lMgeQ2Pyq5a1Vuip6V9jHumF1beGs2NWptVoCeOm3xY/AD1qrTpym5eJZmaUVHwIfSBeKnDOvvJcZx5roI/CjSLi4k+4NQ6pjGa4C3mVq3dtvpdZgneJjUjjluBv+M0sc5YJNNDnFZYpojkXR5cITfvXFJVTB4KgPEkniY29Txp5tQ8vwxQseFY/ibEOjGPN/Mb17cK1oqgPJFa2F+MT5k1LNDgwpfMjjnxZGypx2NaxmN28v1bpkfaUgBh8PnFXwgp4FErnPhy2bvOsZ/VLtxCI6lnUxqHuyDEifKR6VycuF5YvF37G5TUfi8zIZ1ghmuAayjKl4aHAJlQwmDMSUYagGjbeRIIrx8VP2fqrmnW69fNfv2OmmdS1nxfCzGN0azjEWLeBu27a2LbDTcc2zpVZCwwJaADtAmNjtXRWr0GLI9RBvifYr/wCiro8skoPkaHoFlWLyxr1q/bQ4QsX69WQaSAAGKk6ipAAiJB4cTWL2hmwaxRnBvj5VT/62LcMZ47T5d5f5R0k144W9wjKyAdzDtDX+8dJEcFmNzMdz2T7MngwvNLtr6d/h3d/PlV4NTqozycCLPpVdXDYO/o2N1mHm949s+caj6V2cCc8ivs/BlyvhgzKfRykYs/2D/wCe3W3Wfp+f8mbT9fyGjkIxeYY0MxQLoIIgnWVSDB4iFafMb1WszxYoUibx8eSVjOW9CLlu9bdrylbbq40ghjpMgb8J4Hc7UsmsUotJcxw07Uk7H8VjlfNrCKQTbs3g8cmYTp8wAD61SotYG32tFjaeVL5MrcZmww2bXHb3GS2j+ANtCG9CB6TV0MXSaelzK5T4cu410i6Ie03DfsXVXrILAyVYwAGVl7wBt61HDqujXDJch5MHG+JMYsWreU4Vzq13X3HLrLkQqqOSj8yecVCUpanIu4kksMBXoKSMBfkyS94k95NpZNS1SrKvL7iwdRlL9H2a9Re6o7W70DwFwe4fX3f7tadXi4ocS7PsU6edSp9pc/SiuqzZH/m//Nqz6HrvwLtT1V4mBTDbRXUMNnPZxQFjhSKrGdsllYFWKsODAwRtyIqrUTUMbk1fyFKbguJE8QHuHVcuF2iJY6jG+0k8Nz8a50faKjssb9eRTLUzfOL+p6G1a9Z1yCGncERBnvECj/UlVdG69fIPeZ3fCyb3bpdXa85dfdYsSy+RnbiaivaEUqWJ+vIb1WS74X9Tl7W7anuM7AABmJJAEkQZnmfjTXtGKVLG/XkJ6mbduL+o0uY4gCBiL0ffP4zNQ99x/wD1P15EvfMnc/qLheJMknckmST3knjVi9pJf8b9eRB6ib/2sbTM74EC9dA++f1qD1sH/wAT9eRNavIux/UWZiTqYkseZMn4nepr2kkqWN+vIg9RNu+Fhr2LuPHWO7xMamLRPGJqMfaEY8sb9eQ5amcucX9SFu8yHVbZkbmVYrPnHGnL2ipc8b9eQo6mceUWcxOIuXI6y47gcAzEj4cKUdfGPLG/XkOWqyS5xf1O2bzIZtsyGIlTBjukeQqUvaKkqeN+vIUdRNbqLIMxJJYlmO5JMknxNC9pJKljfryE9RNu3FkzibunR1lzRBXRqOmDxETEVH/UI3fRu/XyJe9ZKrhf1OYLFNZYMhIgyDxiYnaRqUwJWRMDcEKww6+WPVx3xvi7/wAPb6Ps8G09Ol9oTwy6rr16+Z9GynN7V601xiqFADcBMhRyZTHaQwYMTIIIDAgedlo6fr9/XzWx6WGdSipJ8zFdJM/a8+lJVVOw5qftN+//AJPve70vZ+lx45dJODa7Pn/j79u3Pla/2i1/Tx797/Hj9vEpbFsrBUlSNwRsQRwg16F+009njfryOL7xJcosLiL124ALl13AMgMxYA8JgnjuajH2hGLtYn68hy1WR84v6kbLOh1W3KNESp0mO6QfAVKXtJSVPG/XkKOomt1F/UGyOX6w3G6w769R1Tw96Z5Uf6lGq6N16+Qe8zu+F/UYfHYkiDibsffP4zNV+/Y7von68ifvmXuf1FcPaa2dVu4UbftKYO/HcGrH7STVPG/XkQWpmnai/qduIzks9wux4sxkmBAkk91OPtNRVLG/XkKWom3bi/qHw1+7aEW71xB3KxA+ExUJe0IS54n68iUdVkjyi/qBvK7tqe4Wb7TEsY7pJ4VKPtJR2WN+vIT1E3zi/qFs3rqKVS8yqZlVYgGRBkA90Upe0YydvE/XkC1ORKlF/UW9nO0MBG48COEb1P8A1T/8368iPTy/t/cljsTeYDrLz3Bq2DMWgwdxJq7R6iOWbUYcOxdHPPJtJEA4510hgy9MZYACqSZG6BToVi/s1AWMWsBSY7GVy6lYWdOAjegVnPZhQFnfZqAs6MJQFkvZKAs6MGKAs77GKQWd9joCz3sVAWe9ioCz3sVArItghTCwXsrLspjiRsCVJ4lSRKHYbiOArPl0mHLJSnG2vW/f4Oy2GecE1F7evp5AreXgVpKrOnCUwsgcLQFgzhaYrINhqdBZA4anQWQOHFFBZ7qqKCzotAU6Cz2gdwooVnDZFFDsg+Hmig4iIwsU6FZ5kphZGKBFgCaqomES3QAzbSkA3aIFRaCw2sd1Kh2dYigAXV07A6LdICYt0WB3RRYFBnOe+z3lQgaSJM7TPCG5HjtXMzayePM1VpUVxc3KW2yr7FvhMWtxQynY/KteLUQyL4ScWnyHEFXWOifV0WB7q6dgcNuixETbosCBt07AitiTAouhB/YliOffUeIdElwyjgKOIdELuEDDempUFFZi8GU8fThVkZWQaoTZasEQK0xEYoA7A7qABsB3UwIUBZxaADqtAHGtTQAApTEOolUlgdaQBFNAwyikAYGkBILSGEW3QBMW6QEwlKxnmSk2FGG6WKDfIO/YX864Wrf9aXl9kZ7anKu/8ISyW9ctNpQgqeCNwn91uK/MeFVRlTst4oy62z70arL83DHSZVuats3n3MPESK34tW1tP6j4nHrcu9F3Zug1vjNNWiddwcCp2KjxWgCBWmInbwpPHYUOQcIdbCrwFQcmyVHHt91Fjo51VFioFzp2FBDbBFFhRT5rYOrYbBZmr8bVFc0VZWrisjppgdZdqBAWWmFkQk8N6AsYuZfcUSVMbfPwqKnF7D4WM4bLXZZgDwOxNReSKdDUGyD4S5IXSZbh/v3VLjjV2LhZM5Rc+yPjUeliPgkDQVEmHNg84HhSsKJItABFFIYVRSAMopDDIKiMNppWBIJQB59hUWSR896UH+sN5LXC1P6svXYZH15eP4RVq8EHmN6oA05trdQah3Ecip7weIPiKsQ1NxZ21du2ZIm6g3JA7aieLcmG/HY+Zq7HOUHcSyMk947fb/Bb5fnCXBIYd3dv3GeB8DvXQxamMtnsyanbp7MtrbTwrTZKh7D4cRJG/jUXIkohilRsdA3s+NOwo4i7UWFC+JMbUJhQnO9SCgyE8KLFQTELIjjPEeFNMGjLXRufM1uXIyPmCNMVkS1MVkDTFZfZJhwtvWQJJMHw7vlWXNL4qNGKO1loFDcvGqbLTwUcqLCjy2zxNFjIdR4miwM/YMbzvWhooTJq1AE1oAIopDCKKQwyVEA6CkMKtIZMUgOXRtUWSR89z26FxZJUOAVlTIDCBIJG4rhZn/Vl4mVNKbbV7n0/o0MJctLdw1q2oOxhVDIw4qx4yPnsauhwtWkdfFwNXBFX0tyhU14kOZZk1KYImAg0nlsBtvUJx7TJrMCSeRP1yF+hFybtzmOqPr2loxvcr0PWl4CHSXK8PfsNisLKMIFxQNJE8JXhxI23G8jhRKmrRZlUHDjhy7V65GcyXpLewwHWoXtTpDwYBABIDHgYIMHw3FPHqJx2e6IQbq1uv3/yb/K88t3gCjT3jgR5it0MsZrYti1LkWL4gcqssdAlvDnTCjvWAcKLChG88mmhA1SpCDhgN49TQgEsZjSpkb92/DvkVohC0UznwlI1akZWxzJ8Oj3IfgNwPtcfltVeWTjHYniipS3L65lFm5wUKe9dv9qyrNNdppeKL7AK9G7QgEufGfHuip+8yI+7xLG/hJAA2qjiLqFShVd9t6dhRK0QAPGiwo9cuCnYUeVxRYjJBq2GSyYeih2FVqVBYZDUR2HSoskGWkAzYQsYAk1FtLdklb5FgcvMbGTA28ee9VdIrLOjdC5WNiINSvuIkL3Ckxo+a9IDOIueY/AVwsv6kvFmRc34v7hejWevg7ute0hgXE+0vh3MOR/Woxm4svw5njfyNN0t6X2r9m5Zthp1WmR/qsvZYzzVhJEHuqyeRNUjRqM0JQcV8gf0Z3y2IuKf+y3+dKMPMr0S+N+Barkr4TCY3rGRg1tQhWROnVuwPAyw234VLhcYuya07xY5pvmhHBYQHJnX6zi7iB5WrqyfgAPWopf0xwj/AOP+5SZZ0Uc4UYmxe0Xz1jpZ4a0tmH07zq57CNwDxpRi64k9xQxOWPivcayvpSVK28UrW2IBViIDKRIbxB7x8BWjHqeyYKbXW+pp7d9WAIIIPAjcGtilZZRPjUhUTCaRqPDhUkr2It1uJ+2DUQZjf4AVo6LZFHSriaEsVjy2w2Hz9athiS5lU8zeyEi1XUUWaPJ8gUhblwzIDBRw3giTWTLqHbjE14sCaUpFp7Fbt6mVQGYQfjP8+VZ3kk1TZoWOKdoDZXfuj50rHQ6BAosdC9/EAUxFRjsTNNAJdceVSEdW81AB1d6AM/fssjaXBU9x8a3RaatGBpp0zyGmFh1NRHYZDUR2OYS2XYKvE1CTUVbJxTk6RosLkYHvmfLYR41llnb5GmOFdo+LSJ7qgHyqrib5lqilyPI4pDKfMtrren4CtOPqoy5NpMSvNtUmhJnzTOb6m+/aEzuPGPGvPStyba7TLjjPh4pLtf3FaiSPTQBsfouP9af+wb/Ut1dh5mrR9d+BnnznENa6l71xre3ZY6uBkSTuQDymNqrcpVVlMs05R4Wz6ZluUObeD93qxhbtq6CYP7dEMgRB7Sj41eovbwOjCD4Y+H3M50ettds2uqI9rwNy4RbbbrbbtLD4yvyPGq4K0q5ooxJuKrnHsA3M3F3LXW/aV9NzqLOwmzNom2d+MFdM7GO/mcdw38g6ZdFuuWyKDo5iHt3VUOerMyp33gxHrUtPNqaRThncqN7hsQDzrppNmp7AszxmrbkDtW3DCtzFnydhVM9aKMtkbgIEkECYBIjfj+RpLLDi4U1fcR4kWWT5Obw1MSF4COLbwfICq82dQdLmaMOB5N3yNM13SCoEAbCO4Vz7vc6CVbC7YqKBkP6UE7rJ/KihWRxGP1DYECmkFibI7VIR5Mtc8qOJBTHrWVCN6jxDok2CVd6LCiQtDuosKMnn19Hulk9TMyfyroYIyUKZz88oudxD5Hk7YiSGVVXYk7mfAUs2ZY9h4sMsm6NRhui9nSQWZj9qYjyA2+M1jeqnexrWlhW4bE9HLRTSo0tybdj6id6jHUyTtjlp4tUthPA5LctOGlSo4959DU554zjRHHhlCVltdxNZzQAN8TQB3GXCtvUok8/Ad9SxpOVMhkbjG0Uik3Gnv4mte0UY1c5DeIwlpVksW5bbSap45t1Ro6OCVtmQzrCq8yoI5AifxpTha3IxnvsZTE5WF92V8jt8DtWSemiyxqMuaFXsuO4/I1RLSvsZW8EXyZLCZhcstrRrlphtqUnh3HTxGw2NVPFOO5FY8kHcRnA4B7yFkKkSRxiTG8cudV8DaCGlyTVr9zVZj0jvDF2bii9YtKtq26EyhVXJeYlT2TE8duVTlN8SfJGjJOcZrZpFhay8XbpfBtb62ziy7MrDt2LxFwHUNmA1MsdwI8KfDb+HsY+C3cOaf7MrM0QaMwVeC4y2wA8WuqajLlLxM+SlHJ4oz+GwlyZAjfYnao45qM02YFqccHdlwLzIBrcD1j8a3/6jGPUjfrzIz1rntBN+vkNYTMLTcdTnwBg/xbD51F+0cz5UvXzKHPK38VL19SztXW+paVfFmE/BQZ+NZp5pz60mxPh/3Svw/wA0L5yLnVFmcEKVMKsc43JJP1uUVdo5Vnj67CeNw4qihno3m7swRVGygd2wO5+ddfPjSXE2dTBlb+FLkjSX7i8OdZUmzW9hJbikTymJ7/KrOja2K+JMMtlRBYqAeAPH40q7ES8RxLKQI7u6oOyWxJbI5UrCjtxdtzxoTCj1i/vBoYEcQQaEAmSBtNSFRibuX3EjUhEmuqskJcmch4pxq0bLLMB1KQmolt2P6DlXMzZeN2zq4cSxxpFphcQBzJqhlyHVvSaiMDjGJEDjTQmVF3Upg1YRG8JgWME7c6i5DSLZLQA0nfvqFkqFnwi7ggBTw8KnxvmR4FyK/E5OIlPeEeXjO3dV0c/Y+RTLAua5mezi0OsYDcD8Y3q/HFuNszZZJTaRT3sIDTeMisgjewIqDxk1kEL+BqmajDrOiXTJc2F/o+8ttW68W0kMJY7Dfv2HlvWHLKL6p0cFuPFezOW8UoI6zGu3hZDNqE8NSiBtHOqePvJzy4o85IubnSJGU28JhGt3HgG52VcgMCfc1M0xzPOoyyRpqJzc+qxuLjifxPtSK+/hcQm9xDa1Se0jS3eQWiePGOdZ2q52cPLDhdzUm337evqanBfR7iHANy6qggH3jO/7qAD51asMn3HQx+zsr3+Ffv8AcT6Q9GFwToAQ5dSxITTuDEcSTyqGWDhSsza7DPBwpyuysiKqOdYex97T6x+FSQDWME2Lg1ajoaPMCR+FaMMuGcX80X4XU14mayjGMhDLx/WvTKKmqZ0+J45Wi3XFsdySTyrTHHFKkjPLPJu2wmGvPwUnf/2f58Kc4R5sMWSfJMLdvmQGmQd5Pj8qhGC5osnkeykXAzvgAYA2n9aye7PmbPeV2DF7P0Oy/GoLSS5sm9VDkhazmjOw84FOenUUKGo4mPW8RvJ5cazuBoUiOKzBQImaccbYSmkVrYr+ZqfAyvjRZ4LL7jvqvMoAkADiZ4nw/wB6hPJBRqBKGObdzLnDYeNtRArO5WaEiTYcRtI8aSYUTsXljaNuNDTGqPPihEg7/GimKyva4CePGpUyNk0zq2hMsCQOW/oO+prTzfYQeoxrmyeGzy07e9B477DbfjTlppxV0KOoxydJjHXe0KeqJaJBjbfzNQ4XjfxE+JTXw7mexeY3V/ZsCsbMOB4/zvW6GGD+JbmDJqZr4eXeVjv8Kv4TK52V+OxLKQApMjjt+ZFczX6ueGSjGt0U5Mkovml9SYyXGuofqtCEoAzfvsFXY6TBLDv41zJZ9RPm39iSwZ5Lid15RB4Xo7cuNdVruk2rlu08D6z3uq7MbwDJ41RGDk38h4dM5Sktk4tJ9vbRaZt9H+FsWrly5eLXBbcpqKpqdVJAGqSd42B51fLEoq2zqS0yx43cnsvBAruRWbOY2LSoOrbqiVbtg6pmdVQcUsiRmyRjHUwhWzr8miyfEjCDMHCSLd+Qg7OxMADbYfpVkXw8T+ZpxTWLpXXJnMxzMY/L7zm3oa04IE643XcGBxVmHCoyksmNvuKc2WOq0spJVXr7Hek2dXrVjCG1cKC5ZBaApkhLZG7Ax7x4UZMjjGLTI6vV5MWLG4dq/CMhjMXdukNdd3+yWJO3PTOw9KzSlKXM42bNly08jvuNR0T6Ki6qX7jK1tg4NuDP1k94EQQRMirsWG/ifI6Wg9nqaWWTTTvb9hjNugXFsO/8D/8A1cfmPWpT0/8AaWZ/ZHbifk/5Mji8PdsM1u4pVo3UxwI47bEeIrO+KLpnGyY54ZVNUxHL8nU2zpYggTB3BIHlNd/BqnatHpsmmjOFxfzOW0POu1B2cScWuYVJG42qbSexCLadoNeuatzxj4+NQjHh2RdOaluwTeFSRBvuOCmCC2rxXhUJQTJwyOPInaxDARO3dUZY0yyGaSBteJoWNJkZZm0D6w95qfBHuK+ll3mvGe2rajfVtx5muN7tOTex23qccEtxe50lSZ3M1JaOZB63Gu0VzDPdW6kxt2eHnNXY9M1zKcusjzTEv6TaIQQOUfmat93XORR73KqitgtnMyBE8dyajLAmycNVtzBYnMGcR86nDAo7lOXVSmqQKzbZtlBPkJq2TS5lEYylskaTJOjbXCDcICg9ocz+7+tYs2rUVUeZ0cOibacnsbC2EtDSgVR3AQK5rk5O2dOMVFUkEu2EeC6qxE6ZEwDxoU5R2TCUIy3aKhujNkPrHuiSUJkEnh5AVo97ycNdveZlo8alfZ3GR6akdairAAtwANgO0a5OrbcrZyfa6SyRS7vyWmaY3E9bYtjUMNODnsDST+ybe5p+140SlO0uzY1ZsuZThBL4Pht14dpWXeGbf2n4YpqX95XHnqPXayuzS1/w/BeDYofG4D+VQl+lHzKsz/8AExv5sus82zDBt3phD8bhFWTf9SL8PuXap/8AlYv/AF+5bYHAi9fzKwTAdrW43iQxmKsSuU4+BqhDjy5oPtr7A85ycYPAXUtan1uhdmjsrK7wOWwH8U0pQ4MbSK8+BafSzjC3fMssFnFrD4LDPdmCiopC6jIX5e78qlGajBNl+LPjx6eEpvakZXpfntvFtbNsONAcEsAJ1FYiCe41RmyKVUcn2lqsefh4Oy/wW/Q7pFZtWUsOW6w3CqgKSIdhBLcAJY852qzDkio0zZ7O1eKOJY5Pe/uF6UdMwk2sMQz8Gu8VQ8wnJ28eA8TIDy5uHaPMt1vtCOG4Q3l9jBMxYksSSTJJJJJ5kk8TWRu9zzk5ynJyk7YfKHCt6n8a6eDeCPV6WXFgg/ki5zDLOsHWWyDtMD8vlXU0ufg+GRn1Wn41xRKb2cwTEgGK6fGuRyujdWD01IjR7TRY6PaaLA5poEdigZErQRPaaYA7KloRRJPICSfIVS2l8TJxuS4YrmFwuBZrvV6SW4BZ0mfEngBzqM8iUOK9iWPC3Pga3Nlhuh9mALjnUQJ0bAHu3mfOubLXzvZbfM6q9nY2t+fyEcd0ZvWyVtDWoGrWYEx9UDv41dDVQnvP6FM9Lkx7Y1872KLB4Rr1zQgEn0AHMnuFa5zjjjxSMEMcss+GJZ//AM1e16BBMwSJgCOMkVR75jq2afccl0XuU5E1gzcuQvHSv1m7iTyrHn1Mci2Ru0+lli5y2H8Tm4TgIrKo2bLSF8Lj9bAnfem1SEnY1iMyggARSURthb+KYrtSodmC6TE9bv8AZH4msGq6/ked9rfrLw/LLzOM8uddZw0J1SthGmDq4W34zHE91E8jtR7NjXqNVJZIYaVfD49gpiLZX+lp+2v+PEFl+Ro7ZkWuF6i/ViOYr/w3C+F2+PixNQl+kvFmfN/8KHi/yXOaYN7t/L7qKSrW8OCQJA0MGM92zT6GrJptwa+RozY5TyYJxXYv5GmM381A52RHmtkj8al/un4fgvt9LnS7l9is6JOWwWOt8hbLgeJR5/yCoYncJIy6Gcp4MsXvt+GPWsruYvLMMtuNS3GO5gaQ11fzFSUXPEkixYJ6jRQjHnf2tFNmXRLEWLTXXNvSsSAxJ3IG3Zjn31VLDKKtmHL7NzY4Ocqpeu4oRVRz1sd8qAOg0AGyxR1hJE+HfIroaaT4KPTezGpadfK0a21gUZP2Y0uBIIJ+Y4Vvx5pJ/FyNOTEmvh5lLirRRj48fE8+HLn611cclNHJyJwkXXR+5bt2tegG5qYaiJgbbCeG1YtW5ufDext0cYcHFW9li+WWMT2ioV4O67STwJA5iqIajJj2vYvnpseTdrcpcZ0UuKJTt+AEGtuPXQb+LYw5NBNK47lbi8ou2p1owA58RG28jbmK0wz459VmaenyQ5oLlWRtfBKsqgd8/kKhm1McWzRPDppZVaZLE9Gr6T2QwG8qQZ8hxnwilHW4pdo5aLKuyyu9mb7DfA1fxx7yjgn3Gww62rJ/ZaF1bmOMeFcOUsmTrWzvQhjx9VJHruIsEkqwRmkFoHCZj40cOSqe6Dix3apM7g7qW9zdB/nz3qLhKXYSUormyOYdJAsCSQZ3Xzjvq3HpJSKcurhAy+GxjK7Mp06tuE7ch+FdGeJSilLejlwzOM3KO1mxyvF3LiqT6mCvkR3iuVmhGDaR2MOSU4pjGOJgAkT4mqkWsrHwhO5Kn1qfEiPCTtpo46RS5hR72eTOtT4UWOi2w9mBuOXGoMaMD0ugXyByVZ85J/MVg1DuZ5z2s10/kvyI5vmHXXesUFezbA3kgoirPxWaqlK3Zn1GdZcinHbZfsXPSLpb7TYFpbWgsVN1pEEruAsbxIBk8IirZ5uKNG3U+0Y5cXAlTfMVtJdv4S1ZVFAR3cOX3aSQRp07ec0KEpQSRLHp8ufSxjFKrbu/H5GpyHHYjD2Baa3buaZ6s9YV24w3ZPDvHLbxq7HxxjTOlpcefFj4JJOuW/8AgqsBhcVba+5Fp2vqyvLMI1kkkdnx4VCMZpt7blGLS6mE5zdPi+b/AIKPJM4fCm4AisHXQ6vPKe4jvIqmE3CzkaXVPTuSq72HMn6WX8NaFpEtFVkgsGJ3Mngw76lDM4qkW6f2lLDjUFFMlmHTHE37bWnWwFYQdKuDxB2JuEcu6iWaUlQ8vtSeSDg4rcoN6pOYe3oA9vQINgGi5B5ifgf/AFWvTPmjv+x5pwlD52a/C4kWl1BZnxroY4ubo6eSSgrFczxFu6JAgzz4x4fzyrpYIThzOdnnDItiwxlhVW2lv7Mk987zWKU3KTcjbGCjBKJa5Oix2uO1UTbLoofvYhQQJjyqCTJsgMSrSGiDtvvPnTprkLZ7MMHHAARy/wDVLcey5CuKZTKs3ERAqcbW6Iy32Yley4yYUkcjqj86tWXbcreMz+ZdHQGJS6W5gMJM8tx+lacWr2pxMWXRO21L6lLisBctxrUgQN4Mb8BPfWyGWEuqYcmKcOsBUVMrLzJ+j7XhqclE3jaS3kO7xrJm1Sx7LdmzDpJZFcnSNDgejFm2QxJuEcmgL8B+tY8msnJUtjdj0OODt7lliWTczHLbhtWZWa2Vtw23USoknjJn8anumQdMVznLlABsyzbSgBMeM8uXGrcVPr7fMqzcUepv8guXZUAoa6Gn7J5DxqE5JOok4RbVyGw1sHsrMeFQ37SewPF4i4OXw/CKEkDbKfMxrBIUEnmeNQcUFJ80YvMcI88CKXBHuFwQ/tX0K/2N+9viaXRruDo8f9q+iLzosXS8AzsVIgKWJHEHgfWk9uRbFJbI+nW1GkbD3Z9ahbJUjHfSLfe3aQ2na2xuKJUldtDHlymKcXvuEltsfPcOLjEku7MSSe0T6+tWSxp9iMiw4bdxTfgiVyxcH1n/ALxpxwxfYRlhwL/ZH6IlYw1xjAa4T5miWCK3aQo4dPLZQX0Q6MvurxZifM1W8cO4n7pg7YR+iO3MK4HvN8TS6OPcP3TT/wBi+iALauH6zfGn0Ue4h7np/wCxfQusswbSCwJP8/pUowiuSLMeHHj6kUvAv+rZ17CkgTMcoH87VvwVB/EUahucfgHMBlN3Y9XOqImIg7zx4xWjJnhVcRnxYZ3fCXSo1vtMgAEAbjf0HD/esEuF8mb42uaF8RjATO3jFJRJNizYgE1JIi2FW+Nt/wAKGCALmR1QTFPg2Di3EsfmXbBmQDy7qnGOxCUtxtM9gbMY8aj0Y+kRbDFWpBBE8J47VTwz5Ftx5kcdiLNxNLEEdxPMb1LGskZXEjk6OUalyKa3k1tiWB0+6wG5jvHjMVpepklTMq0kG+JfIsbuMDR2ipHCI+dZeE2WLi6zmOtII7wPlTpLsFbfacfB3GletQj4Se6jiXcFMjay+6u5iPMfrT4kKmXtloXb186qe5Yjkk7nfw5UAe1HwBFAhG+jtznepKhCONwhbh2TTQhVsjuRMgilaHuCGUMPqTSpBYG3lZV9cRpM1CfInHmbLD+4v3TVRYYj6RrTObKCIJZjvv2VUAf4z8KniaTtkMibVIBkeTLpHGPxNTcmyCilsjQ28mQiGRfgOFFtcmNpPmgOJytbQIVQJgkDanvLmKlHkBtYLXuQo/nnTcUgtsk3R+Ty8qVhTDWsjWJYDjHr50hjVmwielHC2FotMNaUDUoAJ4xzp2+TFS5oeW4oHvCfGlTGI3cUrAq458tqmk1uiLa7RNsLaAO3z3qacmQaigWGy62zc/jFOU2kJRTGL+VoBsojnvUVNsk4IrLtqyCf2fDxP61pjCTXMzynBPkSwGEt3GI0qqgSTtPzoyf043zZHG+klS2Q4cvw42M/z6VR0s+40dDHvMzhsE7mFU+J4D410J5IR5s5OPHObpIdxOEdEA6tQB9aQzGfGqoZIylfF/BoyY5xjXD582XGEsNoUBFAidLe94zPOseSVybbN2ONQVIhjFtpDNZidgQQN/RqUVKWyY5OEeewquLtgyE+O9T6OZHpcfeFdgRIKH0g1HhlypkuONXaGrNgxJCgVBsmhtcwCiOztUeFsfEkHsYrUJEfpSaGmcGJJaCP96KCxbF4UmSpg8akmRaEmLLszVKk+Qr7xi5jVjSN6XA+0OJPkSwwJBJYDu76GNWV+Y4hFBAO9RlF0STRd4Myi/xfjVBaZLp4O1ZPiw+S/pThzFLkEytW0AqQKujV7lTbotsG7at2BNWyhSuiqOS3Vk81ts42PDwI/OowpEptlD7O07mKv2Kdxmxeb7ZPLhyqDiu4kpvvLG3mCBe1uRw5AfCodG72LOkXaeXNLf8AIp9FIXSRDDFhuGwo4KDjvkEFhW7RuHyjbbvilbW1Dq+0GcxC8RI4bcCe8TT4LE5pE7722h296OAPwnxqUFPkiE3DrMRtv2uzP41bLHsUxzb7DGKtXSPeUxtE71THhs0Tc6FsThQBOqW7orRiyN7UZc2NJcV7gcNYZjCcf541bOUUrkU41Nuoj/8ARz82T4n9KyuePuZrUMveirx7kbAkCAYmrMSTK88mlsL2DtPMFYPdvVsudGeD7fAsLbmTueNYmjpplthN1E771Uya3KLPR+19BW/TdQ5mr/UFsNxqzJyKsXWLjGMdC7nn+VYI82dWXI5hGPfRIaLu7/y/SqVzJvkenh/PKmMCvvGmIDeUSNudSRFk8Wog7UkDRTq533NWlaK3G0pcmOPM1eX/APLX1rGajKdP/wDo/eP+UVLHzIz5EstP7OtGPrFGTqsscq98VrzdQw4OuP5keyfOskOZunyKRqvKGRFACV81aiqXM5a402JD9s7fz4VBliL/ABgjDLHctZo9c0/8YvgN1afsiKlPmRjyFDWuPIwz5jGXj9ovn+VQy9Rk8PXQ5gxOqe+ssuw2LtEXHven41fDsM+XtCZb7x8qefqi0/WY/YPZHr+NZma0f//Z"/>
          <p:cNvSpPr>
            <a:spLocks noChangeAspect="1" noChangeArrowheads="1"/>
          </p:cNvSpPr>
          <p:nvPr/>
        </p:nvSpPr>
        <p:spPr bwMode="auto">
          <a:xfrm>
            <a:off x="105441" y="-132080"/>
            <a:ext cx="1314975" cy="131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22488" y="14347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3962"/>
            <a:ext cx="3333915" cy="49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3875152" y="1497588"/>
            <a:ext cx="2518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chemeClr val="accent6">
                    <a:lumMod val="75000"/>
                  </a:schemeClr>
                </a:solidFill>
                <a:latin typeface="Avenir Black" panose="020B0803020203020204" pitchFamily="34" charset="0"/>
              </a:rPr>
              <a:t>SAGER</a:t>
            </a:r>
            <a:endParaRPr lang="es-ES" sz="5400" dirty="0">
              <a:solidFill>
                <a:schemeClr val="accent6">
                  <a:lumMod val="75000"/>
                </a:schemeClr>
              </a:solidFill>
              <a:latin typeface="Avenir Black" panose="020B080302020302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" y="5563086"/>
            <a:ext cx="796139" cy="5258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34103" y="5502834"/>
            <a:ext cx="399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tx2">
                    <a:lumMod val="50000"/>
                  </a:schemeClr>
                </a:solidFill>
              </a:rPr>
              <a:t>Comitê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de Políticas de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</a:rPr>
              <a:t>Gênero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b="1" dirty="0" err="1">
                <a:solidFill>
                  <a:schemeClr val="tx2">
                    <a:lumMod val="50000"/>
                  </a:schemeClr>
                </a:solidFill>
              </a:rPr>
              <a:t>European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50000"/>
                  </a:schemeClr>
                </a:solidFill>
              </a:rPr>
              <a:t>Association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s-ES" b="1" dirty="0" err="1">
                <a:solidFill>
                  <a:schemeClr val="tx2">
                    <a:lumMod val="50000"/>
                  </a:schemeClr>
                </a:solidFill>
              </a:rPr>
              <a:t>Science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50000"/>
                  </a:schemeClr>
                </a:solidFill>
              </a:rPr>
              <a:t>Editors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905014" y="2072784"/>
            <a:ext cx="5153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S" sz="2000" b="1" dirty="0">
                <a:solidFill>
                  <a:srgbClr val="6A968A"/>
                </a:solidFill>
                <a:latin typeface="Avenir Black" panose="020B0803020203020204" pitchFamily="34" charset="0"/>
              </a:rPr>
              <a:t/>
            </a:r>
            <a:br>
              <a:rPr lang="es-ES" sz="2000" b="1" dirty="0">
                <a:solidFill>
                  <a:srgbClr val="6A968A"/>
                </a:solidFill>
                <a:latin typeface="Avenir Black" panose="020B0803020203020204" pitchFamily="34" charset="0"/>
              </a:rPr>
            </a:b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venir Black" panose="020B0803020203020204" pitchFamily="34" charset="0"/>
              </a:rPr>
              <a:t>S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B0803020203020204" pitchFamily="34" charset="0"/>
              </a:rPr>
              <a:t>ex</a:t>
            </a:r>
            <a:r>
              <a:rPr lang="es-ES" sz="2000" b="1" dirty="0">
                <a:solidFill>
                  <a:srgbClr val="6A968A"/>
                </a:solidFill>
                <a:latin typeface="Avenir Black" panose="020B0803020203020204" pitchFamily="34" charset="0"/>
              </a:rPr>
              <a:t> 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venir Black" panose="020B0803020203020204" pitchFamily="34" charset="0"/>
              </a:rPr>
              <a:t>A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B0803020203020204" pitchFamily="34" charset="0"/>
              </a:rPr>
              <a:t>nd</a:t>
            </a:r>
            <a:r>
              <a:rPr lang="es-ES" sz="2000" b="1" dirty="0">
                <a:solidFill>
                  <a:srgbClr val="6A968A"/>
                </a:solidFill>
                <a:latin typeface="Avenir Black" panose="020B0803020203020204" pitchFamily="34" charset="0"/>
              </a:rPr>
              <a:t> </a:t>
            </a:r>
            <a:r>
              <a:rPr lang="es-ES" sz="3600" b="1" dirty="0" err="1">
                <a:solidFill>
                  <a:schemeClr val="accent6">
                    <a:lumMod val="75000"/>
                  </a:schemeClr>
                </a:solidFill>
                <a:latin typeface="Avenir Black" panose="020B0803020203020204" pitchFamily="34" charset="0"/>
              </a:rPr>
              <a:t>G</a:t>
            </a:r>
            <a:r>
              <a:rPr lang="es-E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B0803020203020204" pitchFamily="34" charset="0"/>
              </a:rPr>
              <a:t>ender</a:t>
            </a:r>
            <a:r>
              <a:rPr lang="es-ES" sz="2000" b="1" dirty="0">
                <a:solidFill>
                  <a:srgbClr val="6A968A"/>
                </a:solidFill>
                <a:latin typeface="Avenir Black" panose="020B0803020203020204" pitchFamily="34" charset="0"/>
              </a:rPr>
              <a:t> </a:t>
            </a:r>
            <a:r>
              <a:rPr lang="es-ES" sz="3600" b="1" dirty="0" err="1">
                <a:solidFill>
                  <a:schemeClr val="accent6">
                    <a:lumMod val="75000"/>
                  </a:schemeClr>
                </a:solidFill>
                <a:latin typeface="Avenir Black" panose="020B0803020203020204" pitchFamily="34" charset="0"/>
              </a:rPr>
              <a:t>E</a:t>
            </a:r>
            <a:r>
              <a:rPr lang="es-E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B0803020203020204" pitchFamily="34" charset="0"/>
              </a:rPr>
              <a:t>quity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B0803020203020204" pitchFamily="34" charset="0"/>
              </a:rPr>
              <a:t> in</a:t>
            </a:r>
            <a:r>
              <a:rPr lang="es-ES" sz="2000" b="1" dirty="0">
                <a:solidFill>
                  <a:srgbClr val="6A968A"/>
                </a:solidFill>
                <a:latin typeface="Avenir Black" panose="020B0803020203020204" pitchFamily="34" charset="0"/>
              </a:rPr>
              <a:t> </a:t>
            </a:r>
            <a:r>
              <a:rPr lang="es-ES" sz="3600" b="1" dirty="0" err="1">
                <a:solidFill>
                  <a:schemeClr val="accent6">
                    <a:lumMod val="75000"/>
                  </a:schemeClr>
                </a:solidFill>
                <a:latin typeface="Avenir Black" panose="020B0803020203020204" pitchFamily="34" charset="0"/>
              </a:rPr>
              <a:t>R</a:t>
            </a:r>
            <a:r>
              <a:rPr lang="es-E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B0803020203020204" pitchFamily="34" charset="0"/>
              </a:rPr>
              <a:t>esearch</a:t>
            </a:r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  <a:latin typeface="Avenir Black" panose="020B0803020203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 flipV="1">
            <a:off x="3910082" y="2360816"/>
            <a:ext cx="4933672" cy="45719"/>
          </a:xfrm>
          <a:prstGeom prst="rect">
            <a:avLst/>
          </a:prstGeom>
          <a:solidFill>
            <a:srgbClr val="6A9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asellaDiTesto 2"/>
          <p:cNvSpPr txBox="1"/>
          <p:nvPr/>
        </p:nvSpPr>
        <p:spPr>
          <a:xfrm>
            <a:off x="3910082" y="1076186"/>
            <a:ext cx="25186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Avenir Black" panose="020B0803020203020204" pitchFamily="34" charset="0"/>
              </a:rPr>
              <a:t>DIRETRIZES</a:t>
            </a:r>
          </a:p>
        </p:txBody>
      </p:sp>
      <p:sp>
        <p:nvSpPr>
          <p:cNvPr id="23" name="CasellaDiTesto 2"/>
          <p:cNvSpPr txBox="1"/>
          <p:nvPr/>
        </p:nvSpPr>
        <p:spPr>
          <a:xfrm>
            <a:off x="3913059" y="329184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6600"/>
                </a:solidFill>
                <a:latin typeface="Avenir Black" panose="020B0803020203020204" pitchFamily="34" charset="0"/>
              </a:rPr>
              <a:t>Equidad</a:t>
            </a:r>
            <a:r>
              <a:rPr lang="en-GB" sz="2800" b="1" dirty="0">
                <a:solidFill>
                  <a:srgbClr val="FF6600"/>
                </a:solidFill>
                <a:latin typeface="Avenir Black" panose="020B0803020203020204" pitchFamily="34" charset="0"/>
              </a:rPr>
              <a:t> </a:t>
            </a:r>
            <a:r>
              <a:rPr lang="en-GB" sz="2800" b="1" dirty="0" err="1" smtClean="0">
                <a:solidFill>
                  <a:srgbClr val="FF6600"/>
                </a:solidFill>
                <a:latin typeface="Avenir Black" panose="020B0803020203020204" pitchFamily="34" charset="0"/>
              </a:rPr>
              <a:t>seg</a:t>
            </a:r>
            <a:r>
              <a:rPr lang="en-GB" sz="2800" b="1" dirty="0" err="1" smtClean="0">
                <a:solidFill>
                  <a:srgbClr val="FF6600"/>
                </a:solidFill>
                <a:latin typeface="Avenir Black" panose="020B0803020203020204" pitchFamily="34" charset="0"/>
              </a:rPr>
              <a:t>ún</a:t>
            </a:r>
            <a:r>
              <a:rPr lang="en-GB" sz="2800" b="1" dirty="0" smtClean="0">
                <a:solidFill>
                  <a:srgbClr val="FF6600"/>
                </a:solidFill>
                <a:latin typeface="Avenir Black" panose="020B0803020203020204" pitchFamily="34" charset="0"/>
              </a:rPr>
              <a:t> </a:t>
            </a:r>
            <a:r>
              <a:rPr lang="en-GB" sz="2800" b="1" dirty="0" err="1">
                <a:solidFill>
                  <a:srgbClr val="FF6600"/>
                </a:solidFill>
                <a:latin typeface="Avenir Black" panose="020B0803020203020204" pitchFamily="34" charset="0"/>
              </a:rPr>
              <a:t>Sexo</a:t>
            </a:r>
            <a:r>
              <a:rPr lang="en-GB" sz="2800" b="1" dirty="0">
                <a:solidFill>
                  <a:srgbClr val="FF6600"/>
                </a:solidFill>
                <a:latin typeface="Avenir Black" panose="020B0803020203020204" pitchFamily="34" charset="0"/>
              </a:rPr>
              <a:t> </a:t>
            </a:r>
            <a:r>
              <a:rPr lang="en-GB" sz="2800" b="1" dirty="0" smtClean="0">
                <a:solidFill>
                  <a:srgbClr val="FF6600"/>
                </a:solidFill>
                <a:latin typeface="Avenir Black" panose="020B0803020203020204" pitchFamily="34" charset="0"/>
              </a:rPr>
              <a:t>y de </a:t>
            </a:r>
            <a:r>
              <a:rPr lang="en-GB" sz="2800" b="1" dirty="0" err="1">
                <a:solidFill>
                  <a:srgbClr val="FF6600"/>
                </a:solidFill>
                <a:latin typeface="Avenir Black" panose="020B0803020203020204" pitchFamily="34" charset="0"/>
              </a:rPr>
              <a:t>Género</a:t>
            </a:r>
            <a:r>
              <a:rPr lang="en-GB" sz="2800" b="1" dirty="0">
                <a:solidFill>
                  <a:srgbClr val="FF6600"/>
                </a:solidFill>
                <a:latin typeface="Avenir Black" panose="020B0803020203020204" pitchFamily="34" charset="0"/>
              </a:rPr>
              <a:t> en la </a:t>
            </a:r>
            <a:r>
              <a:rPr lang="en-GB" sz="2800" b="1" dirty="0" err="1">
                <a:solidFill>
                  <a:srgbClr val="FF6600"/>
                </a:solidFill>
                <a:latin typeface="Avenir Black" panose="020B0803020203020204" pitchFamily="34" charset="0"/>
              </a:rPr>
              <a:t>Investigación</a:t>
            </a:r>
            <a:endParaRPr lang="en-GB" sz="2800" b="1" dirty="0">
              <a:solidFill>
                <a:srgbClr val="FF6600"/>
              </a:solidFill>
              <a:latin typeface="Avenir Black" panose="020B0803020203020204" pitchFamily="34" charset="0"/>
            </a:endParaRPr>
          </a:p>
        </p:txBody>
      </p:sp>
      <p:sp>
        <p:nvSpPr>
          <p:cNvPr id="29" name="CasellaDiTesto 6"/>
          <p:cNvSpPr txBox="1"/>
          <p:nvPr/>
        </p:nvSpPr>
        <p:spPr>
          <a:xfrm>
            <a:off x="-934540" y="6175454"/>
            <a:ext cx="6156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tx2">
                    <a:lumMod val="50000"/>
                  </a:schemeClr>
                </a:solidFill>
              </a:rPr>
              <a:t>http://www.ease.org.uk/about-us/gender-policy-committee/</a:t>
            </a:r>
          </a:p>
        </p:txBody>
      </p:sp>
    </p:spTree>
    <p:extLst>
      <p:ext uri="{BB962C8B-B14F-4D97-AF65-F5344CB8AC3E}">
        <p14:creationId xmlns:p14="http://schemas.microsoft.com/office/powerpoint/2010/main" val="344108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hUUExQVFRQXFRQUFRcXGBoVGhUUFxQWFxUYFRcYHCggGBwlHBQUITEhJSkrLi4uFx8zODMsNygtLisBCgoKDg0OGhAQGywkHyQsLCwsLCwsLCwsLCwsLCwsLCwsLCwsLCwsLCwsLCwsLCwsLCwsLCwsLCwsLCwsLCwsLP/AABEIAMIBAwMBEQACEQEDEQH/xAAbAAACAwEBAQAAAAAAAAAAAAADBAIFBgEAB//EAEYQAAIBAgQCBwQHBAgGAwEAAAECEQADBAUSITFBBhMiUWFxgRQykaEHQlJyscHRI2KC8BUkc5KisrPhJTNDU2PxNcLDFv/EABoBAAIDAQEAAAAAAAAAAAAAAAABAgMEBQb/xAA5EQACAgECAgcHAwMEAgMAAAAAAQIRAwQhEjETMkFRcYHwBRQiYZGxwTOh0SNS4RVCQ/EkgjRTY//aAAwDAQACEQMRAD8A+X6a7ZgPaaAOxQB6KYHYoEeigAiUxBQYoEFW5TFRIPBoET66aAoKjg0xHbpEUCRCza50UNsOqUURsDdt0iSYsbcmglZE2aVDs8lrjRQWGtpA3pkbIM1AzvWxQFBOsmgRAvQApcG9RJoIG7qYgUUhhEummFHGeRQAE0hnIpAe00wPaaAJIaYBQlBGyL2qKHZDTQFnooA7FMCQWgAimgR3RRQrPCaADWrPxp0JsMlnfjRRGwuwNMQRGimJnXIPCgANIYLRHCkSs91ZPKigs6lqKKFZ24BQCBsKBgWFFDCoooERa3vSHYPq94oodnWtAUBYM0DORQBBkpDsjFAHooA6FoAn1dArB6aYyQFAiQJoAkq0CPNbp0FnAtFATQUUBI2TyooVndMUwONNIA1q5tFMTGVApkQhUUCFrhpEkeXegCM0AHtrPGmJjKrTohYG6aRJAurpDs49raih2Qt2d6KBs9cSKATOKKBg9BmgLCvbooVkOrBoodkWs0UFkhYooLAPYg0qJWcFqigsPatcoooi2EOHFOhcQjppUTs7pp0FnVFFCslp76KCyaRTFZ0IDQFhEsyCRuBxPGPWkFhLY7qZEKuH1TA4cY3oBMXNqigTIKlA7G1EUyNkH4x8qQzjAUAdtLQFnmUUCsawdk3DpHhJgmJMDYbkkkAAbkkAVRqdTj0+Pjn/AN+u18kt3sWYsUssuGJ9VyDoOBhyLrOjuOyqt7njdA7NxjzUyoHZE7lvJZsuTUz6Wbprq/L8ryp9rrZR7WPHDFHgSvv+fr6fnAdIckfC3CrrEb7TGmYDITuUJIG+6kgHirN3vZvtJZ/6eTaa/f8Az9+a7VHmarSvH8Uer9vXrsur65eNdcxUGUKaewt0cawOIiig4hV0pErAuhiY7Pfy+NL5EvmdskeYpiZ6+O6kCAIJMDc+G9BIPaAYUyNnLjxQANnBpDBKN6B2MIdqBHiaAFBboJWaL6PxGZYX77f6T1TqP0mWYuuj6X9K+WdfgjcA7dhhdH3PduDyghv4Kw6WfDOu80Zo3EzP0OZXqvXcSRtbUWk+++7HzCgD+Or9ZPZRKsEd2y96TN/xvLvuXPwuVTj/AEZ+RZL9SPmCzrKbeLzxFujVbTBrdKng5W86hW7xLgkc4jnThkcMDa7/AMBKKlk37hvOvpDs4O+2G9nunq9IJXQiwVDDQpO438OBqMNPKa4rHLKouigxd/DZnmWGFpItm2zXjp6tnYam0PHEgIokE7MYNXx48OKV+RU+HJNUabPemlnL7gw4w7wEVhoCogUyBpHPhWfHgllXFZZLLGG1GR6Y5/h8Y2HeykPJN0sgVxuulSRsw947E1qwYp41JSKMs4yaovPpettcGERRLNddFHezBAo+JFU6N05N9xbqFaQ49zCZJYSV6y8+0qB1l1hGoyfcQSNvEcSaj8eol8iVRxI9luf4TNw1i9ZKvpLKHgmOBa1cG4YSO71E0Sx5MHxJgpxybMpfo/y1sLmmIssZKWXAP2lL2mRvVSPWat1E1PCpfP8AkrxR4cjQz9LGS6gmLQbrFq790n9m3oSV/iHdS0eSnwMeoh/uD9H1nIbi99vFjYE8XucANz5CqtVlWLK8j7Kf0RLBHjx8Pff3E8HhbeVYK5jrya3tqGS3I7LORbUsdxrJcAsJCgkDmW85kz5NZnub8F3Ln673u+xR6UMccMKj69evnm1+k/NlSzinwllsLeuFLYUMC5BPZUhywbstBKwYMA1q6LG24qW6I8UudH1TN8GmLsiZVoD22iHtsR3HzgqdjuDXMlLe0912+vXaty9LYp/pGwxvZcLhAL2jbumOH2LkeHaJ/hr1Ghy20+9HK1MNn8jDdAcF1uOs9yTdPkg7P+MpXR1MuHG/nsZMMbmj6CM015yLQO1nBvP37ly0zf4RbrDw1gvvf8mrivLXyK3J8qt381x1y6ocWXs6FYSNT2x2iDxjRt5zyFWTyOOGKXbZGME8kmyeJ+k2yl1rRw9+EdrZPY+qdJ7BbhtUVpJNWmhvPFOqK3IcXZvZz1uHVVtFGC6V0aj1MsxWBBkn4VdkjKOnqXMrhJPLsCzzJfbM5uWiSE0WncjiEW0kx4kkD1ox5OjwWE4cWWi7zTpdhMsYYWxYLFQCy24UJIka2O7OQQefHc1TDDPN8TZbLJHHsgePwuGzjCtespoxCSASArhwJ6u4R7ysDsd4me8U4yngnUuQpRjlja5kvohf+pPy/rD/AOnao1n6nkGn6phvpHyP2XFOVH7O8Gup3Bv+ovoxnyYVr0uTjjvzRRnhwvxNf9L2+Fw/9sP9J6zaPrvw/JdqOqj5eIHGukYzxuUAdFuojLvoSsY/DH99v9N6p1H6UizF10fVjmSvir2EcAg4e3cA+0rtct3R6Qn96uZwtRU13m21dFXllgZZhbFgEM9zEpbn7RuXe0fS0segqcpPLJy+RGK4EkJ9Iz/xjLz+5c/C5U8f6M/IjP8AUiVHTjM7mGzW3etRqXD2wQeDKbl3UreB/EA1bp8aniaff/BXlm4ztdxc281wGagW7yaL3BQ3ZcH/AMVwbN908ea1W4ZcDtcifFDJszKZrk17LcRbe20gEtauRxjZlcd8GD3g7Ry1Y8kc8Gn5mecHilZrrHSDB49RaxVsI/LVw1H/ALV0e6fAxPDesssOTC+KPryL1khkVSM10i6LnCOjKddlnAVj7ytM6WjwBgjjB4VpxZ1kTT5lOTE4NPsNn0pIOKwE/wDfc+ukR84rFh6k/A05OtHxMp9KALYu1PAWBHmbjz+ArVo+q/Eo1L3RW9DFK47Dkfaf4G281dqf0n67SrC/jRubUf0y5HPArPn1w/ICsH/B5/g1/wDL5BcBmK4m5jMHe3CswA+1ZcCR5qxPlqXupSi4KM16Y1Licos7kWDOGwLWWHuG+J+0OsYq/wDECGjlMVi1WWUsU5z7n9Oz9i7FBRaiis6cZnYt5be9oUvbZOr0rszO3uaSdgQQGnlp4HhXm9LleTOowe/M6WRKMLZ87+jzpbeywWrONRlwl8dbYuHfq9R3ZSPqGZI4jVPPfpaqEc/FLC7lHZr167CjHJwpS5M2n0e9OL2Yviddu2tu2UFsoGUkMX98sxBMKvCONc/2glpVCt2+e/h8i7C+ks2ViLtu7abgQynn2XBHA8d5rpeydT02Jrk0/v8A5szanHwy8TL/AEbYAWjiLhjslbJ7lZRqvCZOwJTntESYrtdNlyYoLKvi3896T8zFHHGM5OPIrOgeNN7M714/9S3eYeCm5b0j0WB6Vt1EeHCl4fkz4pcWVvx/BDGZ8+DzTEug1KzKtxCY1AW0Ig8mG8HxPfThhWTDFClkcMjZf3BgM2HO3iI8EuiO/lcUeseFUf1dP4ft/gt/p5fEp+i2VvhMyW1cg9i4ysODroMEd3AgjkRV+bKsmC0VY8bhlpmkyth/SmMPPqsOB5FRP4LWWf6MfFl8f1JeR80z9JxeJZuPtF74C4wX5AV08KXRx8EY8jfEzV/RK5FzFd0WD6zd/wB6ya5dXz/Bfpeb8iz6GtpwuO0mIxWM0kcoUaYqjP1o+CLsfJ+LBZgP6WyoOB+3VdQA5XkWHUeDAmPvL3VKL6DNT5fgjJdLj2A/Sxc/q2H/ALYf6TVLR9d+H5FqOqj5md66ZjIFTQBYdVUALfoikY3Dn98/5GqnUfpMsw9dF70mx/UZtZu/VFq2r/cZ7ob4TPoKzYYceFr5/wAF2SXDlTC9Kcd1mZ4S0D2bNy2x/tHZT8lC/wB40sMKwyl3kskv6iQ3n/8A8rgT+4/4XKhj/RmOf6kRXpBlQxWaJbYkL7MGYiJ2a7Gmeckek1PFk6PC2u/+COSHHlr5fyBb6Pm1R1y6Z46SGA8BMT61P31VyI+7PvLnpUFv3cNhdW5uF33EqioR8TJjyqnA3BSmWZUpNRK3E9BWJhbq6f3lMgeQ2Pyq5a1Vuip6V9jHumF1beGs2NWptVoCeOm3xY/AD1qrTpym5eJZmaUVHwIfSBeKnDOvvJcZx5roI/CjSLi4k+4NQ6pjGa4C3mVq3dtvpdZgneJjUjjluBv+M0sc5YJNNDnFZYpojkXR5cITfvXFJVTB4KgPEkniY29Txp5tQ8vwxQseFY/ibEOjGPN/Mb17cK1oqgPJFa2F+MT5k1LNDgwpfMjjnxZGypx2NaxmN28v1bpkfaUgBh8PnFXwgp4FErnPhy2bvOsZ/VLtxCI6lnUxqHuyDEifKR6VycuF5YvF37G5TUfi8zIZ1ghmuAayjKl4aHAJlQwmDMSUYagGjbeRIIrx8VP2fqrmnW69fNfv2OmmdS1nxfCzGN0azjEWLeBu27a2LbDTcc2zpVZCwwJaADtAmNjtXRWr0GLI9RBvifYr/wCiro8skoPkaHoFlWLyxr1q/bQ4QsX69WQaSAAGKk6ipAAiJB4cTWL2hmwaxRnBvj5VT/62LcMZ47T5d5f5R0k144W9wjKyAdzDtDX+8dJEcFmNzMdz2T7MngwvNLtr6d/h3d/PlV4NTqozycCLPpVdXDYO/o2N1mHm949s+caj6V2cCc8ivs/BlyvhgzKfRykYs/2D/wCe3W3Wfp+f8mbT9fyGjkIxeYY0MxQLoIIgnWVSDB4iFafMb1WszxYoUibx8eSVjOW9CLlu9bdrylbbq40ghjpMgb8J4Hc7UsmsUotJcxw07Uk7H8VjlfNrCKQTbs3g8cmYTp8wAD61SotYG32tFjaeVL5MrcZmww2bXHb3GS2j+ANtCG9CB6TV0MXSaelzK5T4cu410i6Ie03DfsXVXrILAyVYwAGVl7wBt61HDqujXDJch5MHG+JMYsWreU4Vzq13X3HLrLkQqqOSj8yecVCUpanIu4kksMBXoKSMBfkyS94k95NpZNS1SrKvL7iwdRlL9H2a9Re6o7W70DwFwe4fX3f7tadXi4ocS7PsU6edSp9pc/SiuqzZH/m//Nqz6HrvwLtT1V4mBTDbRXUMNnPZxQFjhSKrGdsllYFWKsODAwRtyIqrUTUMbk1fyFKbguJE8QHuHVcuF2iJY6jG+0k8Nz8a50faKjssb9eRTLUzfOL+p6G1a9Z1yCGncERBnvECj/UlVdG69fIPeZ3fCyb3bpdXa85dfdYsSy+RnbiaivaEUqWJ+vIb1WS74X9Tl7W7anuM7AABmJJAEkQZnmfjTXtGKVLG/XkJ6mbduL+o0uY4gCBiL0ffP4zNQ99x/wD1P15EvfMnc/qLheJMknckmST3knjVi9pJf8b9eRB6ib/2sbTM74EC9dA++f1qD1sH/wAT9eRNavIux/UWZiTqYkseZMn4nepr2kkqWN+vIg9RNu+Fhr2LuPHWO7xMamLRPGJqMfaEY8sb9eQ5amcucX9SFu8yHVbZkbmVYrPnHGnL2ipc8b9eQo6mceUWcxOIuXI6y47gcAzEj4cKUdfGPLG/XkOWqyS5xf1O2bzIZtsyGIlTBjukeQqUvaKkqeN+vIUdRNbqLIMxJJYlmO5JMknxNC9pJKljfryE9RNu3FkzibunR1lzRBXRqOmDxETEVH/UI3fRu/XyJe9ZKrhf1OYLFNZYMhIgyDxiYnaRqUwJWRMDcEKww6+WPVx3xvi7/wAPb6Ps8G09Ol9oTwy6rr16+Z9GynN7V601xiqFADcBMhRyZTHaQwYMTIIIDAgedlo6fr9/XzWx6WGdSipJ8zFdJM/a8+lJVVOw5qftN+//AJPve70vZ+lx45dJODa7Pn/j79u3Pla/2i1/Tx797/Hj9vEpbFsrBUlSNwRsQRwg16F+009njfryOL7xJcosLiL124ALl13AMgMxYA8JgnjuajH2hGLtYn68hy1WR84v6kbLOh1W3KNESp0mO6QfAVKXtJSVPG/XkKOomt1F/UGyOX6w3G6w769R1Tw96Z5Uf6lGq6N16+Qe8zu+F/UYfHYkiDibsffP4zNV+/Y7von68ifvmXuf1FcPaa2dVu4UbftKYO/HcGrH7STVPG/XkQWpmnai/qduIzks9wux4sxkmBAkk91OPtNRVLG/XkKWom3bi/qHw1+7aEW71xB3KxA+ExUJe0IS54n68iUdVkjyi/qBvK7tqe4Wb7TEsY7pJ4VKPtJR2WN+vIT1E3zi/qFs3rqKVS8yqZlVYgGRBkA90Upe0YydvE/XkC1ORKlF/UW9nO0MBG48COEb1P8A1T/8368iPTy/t/cljsTeYDrLz3Bq2DMWgwdxJq7R6iOWbUYcOxdHPPJtJEA4510hgy9MZYACqSZG6BToVi/s1AWMWsBSY7GVy6lYWdOAjegVnPZhQFnfZqAs6MJQFkvZKAs6MGKAs77GKQWd9joCz3sVAWe9ioCz3sVArItghTCwXsrLspjiRsCVJ4lSRKHYbiOArPl0mHLJSnG2vW/f4Oy2GecE1F7evp5AreXgVpKrOnCUwsgcLQFgzhaYrINhqdBZA4anQWQOHFFBZ7qqKCzotAU6Cz2gdwooVnDZFFDsg+Hmig4iIwsU6FZ5kphZGKBFgCaqomES3QAzbSkA3aIFRaCw2sd1Kh2dYigAXV07A6LdICYt0WB3RRYFBnOe+z3lQgaSJM7TPCG5HjtXMzayePM1VpUVxc3KW2yr7FvhMWtxQynY/KteLUQyL4ScWnyHEFXWOifV0WB7q6dgcNuixETbosCBt07AitiTAouhB/YliOffUeIdElwyjgKOIdELuEDDempUFFZi8GU8fThVkZWQaoTZasEQK0xEYoA7A7qABsB3UwIUBZxaADqtAHGtTQAApTEOolUlgdaQBFNAwyikAYGkBILSGEW3QBMW6QEwlKxnmSk2FGG6WKDfIO/YX864Wrf9aXl9kZ7anKu/8ISyW9ctNpQgqeCNwn91uK/MeFVRlTst4oy62z70arL83DHSZVuats3n3MPESK34tW1tP6j4nHrcu9F3Zug1vjNNWiddwcCp2KjxWgCBWmInbwpPHYUOQcIdbCrwFQcmyVHHt91Fjo51VFioFzp2FBDbBFFhRT5rYOrYbBZmr8bVFc0VZWrisjppgdZdqBAWWmFkQk8N6AsYuZfcUSVMbfPwqKnF7D4WM4bLXZZgDwOxNReSKdDUGyD4S5IXSZbh/v3VLjjV2LhZM5Rc+yPjUeliPgkDQVEmHNg84HhSsKJItABFFIYVRSAMopDDIKiMNppWBIJQB59hUWSR896UH+sN5LXC1P6svXYZH15eP4RVq8EHmN6oA05trdQah3Ecip7weIPiKsQ1NxZ21du2ZIm6g3JA7aieLcmG/HY+Zq7HOUHcSyMk947fb/Bb5fnCXBIYd3dv3GeB8DvXQxamMtnsyanbp7MtrbTwrTZKh7D4cRJG/jUXIkohilRsdA3s+NOwo4i7UWFC+JMbUJhQnO9SCgyE8KLFQTELIjjPEeFNMGjLXRufM1uXIyPmCNMVkS1MVkDTFZfZJhwtvWQJJMHw7vlWXNL4qNGKO1loFDcvGqbLTwUcqLCjy2zxNFjIdR4miwM/YMbzvWhooTJq1AE1oAIopDCKKQwyVEA6CkMKtIZMUgOXRtUWSR89z26FxZJUOAVlTIDCBIJG4rhZn/Vl4mVNKbbV7n0/o0MJctLdw1q2oOxhVDIw4qx4yPnsauhwtWkdfFwNXBFX0tyhU14kOZZk1KYImAg0nlsBtvUJx7TJrMCSeRP1yF+hFybtzmOqPr2loxvcr0PWl4CHSXK8PfsNisLKMIFxQNJE8JXhxI23G8jhRKmrRZlUHDjhy7V65GcyXpLewwHWoXtTpDwYBABIDHgYIMHw3FPHqJx2e6IQbq1uv3/yb/K88t3gCjT3jgR5it0MsZrYti1LkWL4gcqssdAlvDnTCjvWAcKLChG88mmhA1SpCDhgN49TQgEsZjSpkb92/DvkVohC0UznwlI1akZWxzJ8Oj3IfgNwPtcfltVeWTjHYniipS3L65lFm5wUKe9dv9qyrNNdppeKL7AK9G7QgEufGfHuip+8yI+7xLG/hJAA2qjiLqFShVd9t6dhRK0QAPGiwo9cuCnYUeVxRYjJBq2GSyYeih2FVqVBYZDUR2HSoskGWkAzYQsYAk1FtLdklb5FgcvMbGTA28ee9VdIrLOjdC5WNiINSvuIkL3Ckxo+a9IDOIueY/AVwsv6kvFmRc34v7hejWevg7ute0hgXE+0vh3MOR/Woxm4svw5njfyNN0t6X2r9m5Zthp1WmR/qsvZYzzVhJEHuqyeRNUjRqM0JQcV8gf0Z3y2IuKf+y3+dKMPMr0S+N+Barkr4TCY3rGRg1tQhWROnVuwPAyw234VLhcYuya07xY5pvmhHBYQHJnX6zi7iB5WrqyfgAPWopf0xwj/AOP+5SZZ0Uc4UYmxe0Xz1jpZ4a0tmH07zq57CNwDxpRi64k9xQxOWPivcayvpSVK28UrW2IBViIDKRIbxB7x8BWjHqeyYKbXW+pp7d9WAIIIPAjcGtilZZRPjUhUTCaRqPDhUkr2It1uJ+2DUQZjf4AVo6LZFHSriaEsVjy2w2Hz9athiS5lU8zeyEi1XUUWaPJ8gUhblwzIDBRw3giTWTLqHbjE14sCaUpFp7Fbt6mVQGYQfjP8+VZ3kk1TZoWOKdoDZXfuj50rHQ6BAosdC9/EAUxFRjsTNNAJdceVSEdW81AB1d6AM/fssjaXBU9x8a3RaatGBpp0zyGmFh1NRHYZDUR2OYS2XYKvE1CTUVbJxTk6RosLkYHvmfLYR41llnb5GmOFdo+LSJ7qgHyqrib5lqilyPI4pDKfMtrren4CtOPqoy5NpMSvNtUmhJnzTOb6m+/aEzuPGPGvPStyba7TLjjPh4pLtf3FaiSPTQBsfouP9af+wb/Ut1dh5mrR9d+BnnznENa6l71xre3ZY6uBkSTuQDymNqrcpVVlMs05R4Wz6ZluUObeD93qxhbtq6CYP7dEMgRB7Sj41eovbwOjCD4Y+H3M50ettds2uqI9rwNy4RbbbrbbtLD4yvyPGq4K0q5ooxJuKrnHsA3M3F3LXW/aV9NzqLOwmzNom2d+MFdM7GO/mcdw38g6ZdFuuWyKDo5iHt3VUOerMyp33gxHrUtPNqaRThncqN7hsQDzrppNmp7AszxmrbkDtW3DCtzFnydhVM9aKMtkbgIEkECYBIjfj+RpLLDi4U1fcR4kWWT5Obw1MSF4COLbwfICq82dQdLmaMOB5N3yNM13SCoEAbCO4Vz7vc6CVbC7YqKBkP6UE7rJ/KihWRxGP1DYECmkFibI7VIR5Mtc8qOJBTHrWVCN6jxDok2CVd6LCiQtDuosKMnn19Hulk9TMyfyroYIyUKZz88oudxD5Hk7YiSGVVXYk7mfAUs2ZY9h4sMsm6NRhui9nSQWZj9qYjyA2+M1jeqnexrWlhW4bE9HLRTSo0tybdj6id6jHUyTtjlp4tUthPA5LctOGlSo4959DU554zjRHHhlCVltdxNZzQAN8TQB3GXCtvUok8/Ad9SxpOVMhkbjG0Uik3Gnv4mte0UY1c5DeIwlpVksW5bbSap45t1Ro6OCVtmQzrCq8yoI5AifxpTha3IxnvsZTE5WF92V8jt8DtWSemiyxqMuaFXsuO4/I1RLSvsZW8EXyZLCZhcstrRrlphtqUnh3HTxGw2NVPFOO5FY8kHcRnA4B7yFkKkSRxiTG8cudV8DaCGlyTVr9zVZj0jvDF2bii9YtKtq26EyhVXJeYlT2TE8duVTlN8SfJGjJOcZrZpFhay8XbpfBtb62ziy7MrDt2LxFwHUNmA1MsdwI8KfDb+HsY+C3cOaf7MrM0QaMwVeC4y2wA8WuqajLlLxM+SlHJ4oz+GwlyZAjfYnao45qM02YFqccHdlwLzIBrcD1j8a3/6jGPUjfrzIz1rntBN+vkNYTMLTcdTnwBg/xbD51F+0cz5UvXzKHPK38VL19SztXW+paVfFmE/BQZ+NZp5pz60mxPh/3Svw/wA0L5yLnVFmcEKVMKsc43JJP1uUVdo5Vnj67CeNw4qihno3m7swRVGygd2wO5+ddfPjSXE2dTBlb+FLkjSX7i8OdZUmzW9hJbikTymJ7/KrOja2K+JMMtlRBYqAeAPH40q7ES8RxLKQI7u6oOyWxJbI5UrCjtxdtzxoTCj1i/vBoYEcQQaEAmSBtNSFRibuX3EjUhEmuqskJcmch4pxq0bLLMB1KQmolt2P6DlXMzZeN2zq4cSxxpFphcQBzJqhlyHVvSaiMDjGJEDjTQmVF3Upg1YRG8JgWME7c6i5DSLZLQA0nfvqFkqFnwi7ggBTw8KnxvmR4FyK/E5OIlPeEeXjO3dV0c/Y+RTLAua5mezi0OsYDcD8Y3q/HFuNszZZJTaRT3sIDTeMisgjewIqDxk1kEL+BqmajDrOiXTJc2F/o+8ttW68W0kMJY7Dfv2HlvWHLKL6p0cFuPFezOW8UoI6zGu3hZDNqE8NSiBtHOqePvJzy4o85IubnSJGU28JhGt3HgG52VcgMCfc1M0xzPOoyyRpqJzc+qxuLjifxPtSK+/hcQm9xDa1Se0jS3eQWiePGOdZ2q52cPLDhdzUm337evqanBfR7iHANy6qggH3jO/7qAD51asMn3HQx+zsr3+Ffv8AcT6Q9GFwToAQ5dSxITTuDEcSTyqGWDhSsza7DPBwpyuysiKqOdYex97T6x+FSQDWME2Lg1ajoaPMCR+FaMMuGcX80X4XU14mayjGMhDLx/WvTKKmqZ0+J45Wi3XFsdySTyrTHHFKkjPLPJu2wmGvPwUnf/2f58Kc4R5sMWSfJMLdvmQGmQd5Pj8qhGC5osnkeykXAzvgAYA2n9aye7PmbPeV2DF7P0Oy/GoLSS5sm9VDkhazmjOw84FOenUUKGo4mPW8RvJ5cazuBoUiOKzBQImaccbYSmkVrYr+ZqfAyvjRZ4LL7jvqvMoAkADiZ4nw/wB6hPJBRqBKGObdzLnDYeNtRArO5WaEiTYcRtI8aSYUTsXljaNuNDTGqPPihEg7/GimKyva4CePGpUyNk0zq2hMsCQOW/oO+prTzfYQeoxrmyeGzy07e9B477DbfjTlppxV0KOoxydJjHXe0KeqJaJBjbfzNQ4XjfxE+JTXw7mexeY3V/ZsCsbMOB4/zvW6GGD+JbmDJqZr4eXeVjv8Kv4TK52V+OxLKQApMjjt+ZFczX6ueGSjGt0U5Mkovml9SYyXGuofqtCEoAzfvsFXY6TBLDv41zJZ9RPm39iSwZ5Lid15RB4Xo7cuNdVruk2rlu08D6z3uq7MbwDJ41RGDk38h4dM5Sktk4tJ9vbRaZt9H+FsWrly5eLXBbcpqKpqdVJAGqSd42B51fLEoq2zqS0yx43cnsvBAruRWbOY2LSoOrbqiVbtg6pmdVQcUsiRmyRjHUwhWzr8miyfEjCDMHCSLd+Qg7OxMADbYfpVkXw8T+ZpxTWLpXXJnMxzMY/L7zm3oa04IE643XcGBxVmHCoyksmNvuKc2WOq0spJVXr7Hek2dXrVjCG1cKC5ZBaApkhLZG7Ax7x4UZMjjGLTI6vV5MWLG4dq/CMhjMXdukNdd3+yWJO3PTOw9KzSlKXM42bNly08jvuNR0T6Ki6qX7jK1tg4NuDP1k94EQQRMirsWG/ifI6Wg9nqaWWTTTvb9hjNugXFsO/8D/8A1cfmPWpT0/8AaWZ/ZHbifk/5Mji8PdsM1u4pVo3UxwI47bEeIrO+KLpnGyY54ZVNUxHL8nU2zpYggTB3BIHlNd/BqnatHpsmmjOFxfzOW0POu1B2cScWuYVJG42qbSexCLadoNeuatzxj4+NQjHh2RdOaluwTeFSRBvuOCmCC2rxXhUJQTJwyOPInaxDARO3dUZY0yyGaSBteJoWNJkZZm0D6w95qfBHuK+ll3mvGe2rajfVtx5muN7tOTex23qccEtxe50lSZ3M1JaOZB63Gu0VzDPdW6kxt2eHnNXY9M1zKcusjzTEv6TaIQQOUfmat93XORR73KqitgtnMyBE8dyajLAmycNVtzBYnMGcR86nDAo7lOXVSmqQKzbZtlBPkJq2TS5lEYylskaTJOjbXCDcICg9ocz+7+tYs2rUVUeZ0cOibacnsbC2EtDSgVR3AQK5rk5O2dOMVFUkEu2EeC6qxE6ZEwDxoU5R2TCUIy3aKhujNkPrHuiSUJkEnh5AVo97ycNdveZlo8alfZ3GR6akdairAAtwANgO0a5OrbcrZyfa6SyRS7vyWmaY3E9bYtjUMNODnsDST+ybe5p+140SlO0uzY1ZsuZThBL4Pht14dpWXeGbf2n4YpqX95XHnqPXayuzS1/w/BeDYofG4D+VQl+lHzKsz/8AExv5sus82zDBt3phD8bhFWTf9SL8PuXap/8AlYv/AF+5bYHAi9fzKwTAdrW43iQxmKsSuU4+BqhDjy5oPtr7A85ycYPAXUtan1uhdmjsrK7wOWwH8U0pQ4MbSK8+BafSzjC3fMssFnFrD4LDPdmCiopC6jIX5e78qlGajBNl+LPjx6eEpvakZXpfntvFtbNsONAcEsAJ1FYiCe41RmyKVUcn2lqsefh4Oy/wW/Q7pFZtWUsOW6w3CqgKSIdhBLcAJY852qzDkio0zZ7O1eKOJY5Pe/uF6UdMwk2sMQz8Gu8VQ8wnJ28eA8TIDy5uHaPMt1vtCOG4Q3l9jBMxYksSSTJJJJJ5kk8TWRu9zzk5ynJyk7YfKHCt6n8a6eDeCPV6WXFgg/ki5zDLOsHWWyDtMD8vlXU0ufg+GRn1Wn41xRKb2cwTEgGK6fGuRyujdWD01IjR7TRY6PaaLA5poEdigZErQRPaaYA7KloRRJPICSfIVS2l8TJxuS4YrmFwuBZrvV6SW4BZ0mfEngBzqM8iUOK9iWPC3Pga3Nlhuh9mALjnUQJ0bAHu3mfOubLXzvZbfM6q9nY2t+fyEcd0ZvWyVtDWoGrWYEx9UDv41dDVQnvP6FM9Lkx7Y1872KLB4Rr1zQgEn0AHMnuFa5zjjjxSMEMcss+GJZ//AM1e16BBMwSJgCOMkVR75jq2afccl0XuU5E1gzcuQvHSv1m7iTyrHn1Mci2Ru0+lli5y2H8Tm4TgIrKo2bLSF8Lj9bAnfem1SEnY1iMyggARSURthb+KYrtSodmC6TE9bv8AZH4msGq6/ked9rfrLw/LLzOM8uddZw0J1SthGmDq4W34zHE91E8jtR7NjXqNVJZIYaVfD49gpiLZX+lp+2v+PEFl+Ro7ZkWuF6i/ViOYr/w3C+F2+PixNQl+kvFmfN/8KHi/yXOaYN7t/L7qKSrW8OCQJA0MGM92zT6GrJptwa+RozY5TyYJxXYv5GmM381A52RHmtkj8al/un4fgvt9LnS7l9is6JOWwWOt8hbLgeJR5/yCoYncJIy6Gcp4MsXvt+GPWsruYvLMMtuNS3GO5gaQ11fzFSUXPEkixYJ6jRQjHnf2tFNmXRLEWLTXXNvSsSAxJ3IG3Zjn31VLDKKtmHL7NzY4Ocqpeu4oRVRz1sd8qAOg0AGyxR1hJE+HfIroaaT4KPTezGpadfK0a21gUZP2Y0uBIIJ+Y4Vvx5pJ/FyNOTEmvh5lLirRRj48fE8+HLn611cclNHJyJwkXXR+5bt2tegG5qYaiJgbbCeG1YtW5ufDext0cYcHFW9li+WWMT2ioV4O67STwJA5iqIajJj2vYvnpseTdrcpcZ0UuKJTt+AEGtuPXQb+LYw5NBNK47lbi8ou2p1owA58RG28jbmK0wz459VmaenyQ5oLlWRtfBKsqgd8/kKhm1McWzRPDppZVaZLE9Gr6T2QwG8qQZ8hxnwilHW4pdo5aLKuyyu9mb7DfA1fxx7yjgn3Gww62rJ/ZaF1bmOMeFcOUsmTrWzvQhjx9VJHruIsEkqwRmkFoHCZj40cOSqe6Dix3apM7g7qW9zdB/nz3qLhKXYSUormyOYdJAsCSQZ3Xzjvq3HpJSKcurhAy+GxjK7Mp06tuE7ch+FdGeJSilLejlwzOM3KO1mxyvF3LiqT6mCvkR3iuVmhGDaR2MOSU4pjGOJgAkT4mqkWsrHwhO5Kn1qfEiPCTtpo46RS5hR72eTOtT4UWOi2w9mBuOXGoMaMD0ugXyByVZ85J/MVg1DuZ5z2s10/kvyI5vmHXXesUFezbA3kgoirPxWaqlK3Zn1GdZcinHbZfsXPSLpb7TYFpbWgsVN1pEEruAsbxIBk8IirZ5uKNG3U+0Y5cXAlTfMVtJdv4S1ZVFAR3cOX3aSQRp07ec0KEpQSRLHp8ufSxjFKrbu/H5GpyHHYjD2Baa3buaZ6s9YV24w3ZPDvHLbxq7HxxjTOlpcefFj4JJOuW/8AgqsBhcVba+5Fp2vqyvLMI1kkkdnx4VCMZpt7blGLS6mE5zdPi+b/AIKPJM4fCm4AisHXQ6vPKe4jvIqmE3CzkaXVPTuSq72HMn6WX8NaFpEtFVkgsGJ3Mngw76lDM4qkW6f2lLDjUFFMlmHTHE37bWnWwFYQdKuDxB2JuEcu6iWaUlQ8vtSeSDg4rcoN6pOYe3oA9vQINgGi5B5ifgf/AFWvTPmjv+x5pwlD52a/C4kWl1BZnxroY4ubo6eSSgrFczxFu6JAgzz4x4fzyrpYIThzOdnnDItiwxlhVW2lv7Mk987zWKU3KTcjbGCjBKJa5Oix2uO1UTbLoofvYhQQJjyqCTJsgMSrSGiDtvvPnTprkLZ7MMHHAARy/wDVLcey5CuKZTKs3ERAqcbW6Iy32Yley4yYUkcjqj86tWXbcreMz+ZdHQGJS6W5gMJM8tx+lacWr2pxMWXRO21L6lLisBctxrUgQN4Mb8BPfWyGWEuqYcmKcOsBUVMrLzJ+j7XhqclE3jaS3kO7xrJm1Sx7LdmzDpJZFcnSNDgejFm2QxJuEcmgL8B+tY8msnJUtjdj0OODt7lliWTczHLbhtWZWa2Vtw23USoknjJn8anumQdMVznLlABsyzbSgBMeM8uXGrcVPr7fMqzcUepv8guXZUAoa6Gn7J5DxqE5JOok4RbVyGw1sHsrMeFQ37SewPF4i4OXw/CKEkDbKfMxrBIUEnmeNQcUFJ80YvMcI88CKXBHuFwQ/tX0K/2N+9viaXRruDo8f9q+iLzosXS8AzsVIgKWJHEHgfWk9uRbFJbI+nW1GkbD3Z9ahbJUjHfSLfe3aQ2na2xuKJUldtDHlymKcXvuEltsfPcOLjEku7MSSe0T6+tWSxp9iMiw4bdxTfgiVyxcH1n/ALxpxwxfYRlhwL/ZH6IlYw1xjAa4T5miWCK3aQo4dPLZQX0Q6MvurxZifM1W8cO4n7pg7YR+iO3MK4HvN8TS6OPcP3TT/wBi+iALauH6zfGn0Ue4h7np/wCxfQusswbSCwJP8/pUowiuSLMeHHj6kUvAv+rZ17CkgTMcoH87VvwVB/EUahucfgHMBlN3Y9XOqImIg7zx4xWjJnhVcRnxYZ3fCXSo1vtMgAEAbjf0HD/esEuF8mb42uaF8RjATO3jFJRJNizYgE1JIi2FW+Nt/wAKGCALmR1QTFPg2Di3EsfmXbBmQDy7qnGOxCUtxtM9gbMY8aj0Y+kRbDFWpBBE8J47VTwz5Ftx5kcdiLNxNLEEdxPMb1LGskZXEjk6OUalyKa3k1tiWB0+6wG5jvHjMVpepklTMq0kG+JfIsbuMDR2ipHCI+dZeE2WLi6zmOtII7wPlTpLsFbfacfB3GletQj4Se6jiXcFMjay+6u5iPMfrT4kKmXtloXb186qe5Yjkk7nfw5UAe1HwBFAhG+jtznepKhCONwhbh2TTQhVsjuRMgilaHuCGUMPqTSpBYG3lZV9cRpM1CfInHmbLD+4v3TVRYYj6RrTObKCIJZjvv2VUAf4z8KniaTtkMibVIBkeTLpHGPxNTcmyCilsjQ28mQiGRfgOFFtcmNpPmgOJytbQIVQJgkDanvLmKlHkBtYLXuQo/nnTcUgtsk3R+Ty8qVhTDWsjWJYDjHr50hjVmwielHC2FotMNaUDUoAJ4xzp2+TFS5oeW4oHvCfGlTGI3cUrAq458tqmk1uiLa7RNsLaAO3z3qacmQaigWGy62zc/jFOU2kJRTGL+VoBsojnvUVNsk4IrLtqyCf2fDxP61pjCTXMzynBPkSwGEt3GI0qqgSTtPzoyf043zZHG+klS2Q4cvw42M/z6VR0s+40dDHvMzhsE7mFU+J4D410J5IR5s5OPHObpIdxOEdEA6tQB9aQzGfGqoZIylfF/BoyY5xjXD582XGEsNoUBFAidLe94zPOseSVybbN2ONQVIhjFtpDNZidgQQN/RqUVKWyY5OEeewquLtgyE+O9T6OZHpcfeFdgRIKH0g1HhlypkuONXaGrNgxJCgVBsmhtcwCiOztUeFsfEkHsYrUJEfpSaGmcGJJaCP96KCxbF4UmSpg8akmRaEmLLszVKk+Qr7xi5jVjSN6XA+0OJPkSwwJBJYDu76GNWV+Y4hFBAO9RlF0STRd4Myi/xfjVBaZLp4O1ZPiw+S/pThzFLkEytW0AqQKujV7lTbotsG7at2BNWyhSuiqOS3Vk81ts42PDwI/OowpEptlD7O07mKv2Kdxmxeb7ZPLhyqDiu4kpvvLG3mCBe1uRw5AfCodG72LOkXaeXNLf8AIp9FIXSRDDFhuGwo4KDjvkEFhW7RuHyjbbvilbW1Dq+0GcxC8RI4bcCe8TT4LE5pE7722h296OAPwnxqUFPkiE3DrMRtv2uzP41bLHsUxzb7DGKtXSPeUxtE71THhs0Tc6FsThQBOqW7orRiyN7UZc2NJcV7gcNYZjCcf541bOUUrkU41Nuoj/8ARz82T4n9KyuePuZrUMveirx7kbAkCAYmrMSTK88mlsL2DtPMFYPdvVsudGeD7fAsLbmTueNYmjpplthN1E771Uya3KLPR+19BW/TdQ5mr/UFsNxqzJyKsXWLjGMdC7nn+VYI82dWXI5hGPfRIaLu7/y/SqVzJvkenh/PKmMCvvGmIDeUSNudSRFk8Wog7UkDRTq533NWlaK3G0pcmOPM1eX/APLX1rGajKdP/wDo/eP+UVLHzIz5EstP7OtGPrFGTqsscq98VrzdQw4OuP5keyfOskOZunyKRqvKGRFACV81aiqXM5a402JD9s7fz4VBliL/ABgjDLHctZo9c0/8YvgN1afsiKlPmRjyFDWuPIwz5jGXj9ovn+VQy9Rk8PXQ5gxOqe+ssuw2LtEXHven41fDsM+XtCZb7x8qefqi0/WY/YPZHr+NZma0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venir Black" panose="020B0803020203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22490" y="1566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26" y="201039"/>
            <a:ext cx="1366620" cy="201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7652" y="2350624"/>
            <a:ext cx="7573974" cy="461665"/>
          </a:xfrm>
          <a:prstGeom prst="rect">
            <a:avLst/>
          </a:prstGeom>
          <a:solidFill>
            <a:srgbClr val="6A968A"/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venir" panose="020B0503020203020204" pitchFamily="34" charset="0"/>
              </a:rPr>
              <a:t>      Quien es  el público de las directrices?</a:t>
            </a:r>
            <a:endParaRPr lang="es-ES" sz="2400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3528" y="2827357"/>
            <a:ext cx="8661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6A968A"/>
                </a:solidFill>
                <a:latin typeface="Avenir Black" panose="020B0803020203020204" pitchFamily="34" charset="0"/>
              </a:rPr>
              <a:t>AUTORES, EDITORES, REVISORES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291909" y="4524616"/>
            <a:ext cx="8672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Avenir" panose="020B0503020203020204" pitchFamily="34" charset="0"/>
              </a:rPr>
              <a:t>Deben ser conscientes de que </a:t>
            </a:r>
            <a:r>
              <a:rPr lang="es-ES" sz="2400" b="1" dirty="0">
                <a:solidFill>
                  <a:srgbClr val="C0504D"/>
                </a:solidFill>
                <a:latin typeface="Avenir" panose="020B0503020203020204" pitchFamily="34" charset="0"/>
              </a:rPr>
              <a:t>el SEXO y el GÉNERO son importantes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Avenir" panose="020B0503020203020204" pitchFamily="34" charset="0"/>
              </a:rPr>
              <a:t>y comparten la responsabilidad del uso de las </a:t>
            </a:r>
            <a:r>
              <a:rPr lang="es-ES" sz="2400" b="1" dirty="0">
                <a:solidFill>
                  <a:srgbClr val="C0504D"/>
                </a:solidFill>
                <a:latin typeface="Avenir" panose="020B0503020203020204" pitchFamily="34" charset="0"/>
              </a:rPr>
              <a:t>DIRECTRICES SAGER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Avenir" panose="020B0503020203020204" pitchFamily="34" charset="0"/>
              </a:rPr>
              <a:t>(autores y revisores) y </a:t>
            </a:r>
            <a:r>
              <a:rPr lang="es-ES" sz="2400" b="1" dirty="0">
                <a:solidFill>
                  <a:srgbClr val="C0504D"/>
                </a:solidFill>
                <a:latin typeface="Avenir" panose="020B0503020203020204" pitchFamily="34" charset="0"/>
              </a:rPr>
              <a:t>su adopción (editores)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Avenir" panose="020B0503020203020204" pitchFamily="34" charset="0"/>
              </a:rPr>
              <a:t>.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Avenir Black" panose="020B0803020203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01358" y="3410997"/>
            <a:ext cx="8663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b="1" dirty="0">
                <a:solidFill>
                  <a:srgbClr val="6A968A"/>
                </a:solidFill>
                <a:latin typeface="Avenir" panose="020B0503020203020204" pitchFamily="34" charset="0"/>
              </a:rPr>
              <a:t>Organizaciones que financian y realizan investigaciones, formuladores de políticas y la sociedad.</a:t>
            </a:r>
            <a:endParaRPr lang="es-ES" sz="2800" b="1" dirty="0">
              <a:solidFill>
                <a:prstClr val="black">
                  <a:lumMod val="65000"/>
                  <a:lumOff val="35000"/>
                </a:prstClr>
              </a:solidFill>
              <a:latin typeface="Avenir" panose="020B0503020203020204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5F662317-3A62-41AE-AF91-D9E70F78E440}"/>
              </a:ext>
            </a:extLst>
          </p:cNvPr>
          <p:cNvGrpSpPr/>
          <p:nvPr/>
        </p:nvGrpSpPr>
        <p:grpSpPr>
          <a:xfrm>
            <a:off x="482448" y="182521"/>
            <a:ext cx="5643067" cy="2014461"/>
            <a:chOff x="1017165" y="71213"/>
            <a:chExt cx="5643067" cy="2014461"/>
          </a:xfrm>
        </p:grpSpPr>
        <p:pic>
          <p:nvPicPr>
            <p:cNvPr id="39" name="Picture 10" descr="http://www.gescoservices.com/gsc/wp-content/uploads/2013/11/Growth-Engineering-Vision-Mission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851" y="71213"/>
              <a:ext cx="3029381" cy="2014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ttangolo 40"/>
            <p:cNvSpPr/>
            <p:nvPr/>
          </p:nvSpPr>
          <p:spPr>
            <a:xfrm>
              <a:off x="3724972" y="1327026"/>
              <a:ext cx="508243" cy="302073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1017165" y="620688"/>
              <a:ext cx="2121093" cy="769441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4400" b="1" dirty="0">
                  <a:solidFill>
                    <a:srgbClr val="F79646">
                      <a:lumMod val="75000"/>
                    </a:srgbClr>
                  </a:solidFill>
                  <a:latin typeface="Avenir Black" panose="020B0803020203020204" pitchFamily="34" charset="0"/>
                </a:rPr>
                <a:t>¿Quien?</a:t>
              </a:r>
              <a:endParaRPr lang="es-ES" dirty="0"/>
            </a:p>
          </p:txBody>
        </p:sp>
        <p:cxnSp>
          <p:nvCxnSpPr>
            <p:cNvPr id="51" name="Connettore 2 50"/>
            <p:cNvCxnSpPr>
              <a:endCxn id="49" idx="3"/>
            </p:cNvCxnSpPr>
            <p:nvPr/>
          </p:nvCxnSpPr>
          <p:spPr>
            <a:xfrm flipH="1" flipV="1">
              <a:off x="3138258" y="1005409"/>
              <a:ext cx="641662" cy="32161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tangolo 1"/>
          <p:cNvSpPr/>
          <p:nvPr/>
        </p:nvSpPr>
        <p:spPr>
          <a:xfrm>
            <a:off x="291909" y="6381328"/>
            <a:ext cx="1812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prstClr val="white"/>
                </a:solidFill>
                <a:latin typeface="Avenir" panose="020B0503020203020204" pitchFamily="34" charset="0"/>
              </a:rPr>
              <a:t>www.ease.org.uk</a:t>
            </a:r>
            <a:r>
              <a:rPr lang="es-ES" sz="2400" b="1" dirty="0">
                <a:solidFill>
                  <a:prstClr val="white"/>
                </a:solidFill>
                <a:latin typeface="Avenir" panose="020B0503020203020204" pitchFamily="34" charset="0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719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hUUExQVFRQXFRQUFRcXGBoVGhUUFxQWFxUYFRcYHCggGBwlHBQUITEhJSkrLi4uFx8zODMsNygtLisBCgoKDg0OGhAQGywkHyQsLCwsLCwsLCwsLCwsLCwsLCwsLCwsLCwsLCwsLCwsLCwsLCwsLCwsLCwsLCwsLCwsLP/AABEIAMIBAwMBEQACEQEDEQH/xAAbAAACAwEBAQAAAAAAAAAAAAADBAIFBgEAB//EAEYQAAIBAgQCBwQHBAgGAwEAAAECEQADBAUSITFBBhMiUWFxgRQykaEHQlJyscHRI2KC8BUkc5KisrPhJTNDU2PxNcLDFv/EABoBAAIDAQEAAAAAAAAAAAAAAAABAgMEBQb/xAA5EQACAgECAgcHAwMEAgMAAAAAAQIRAwQhEjETMkFRcYHwBRQiYZGxwTOh0SNS4RVCQ/EkgjRTY//aAAwDAQACEQMRAD8A+X6a7ZgPaaAOxQB6KYHYoEeigAiUxBQYoEFW5TFRIPBoET66aAoKjg0xHbpEUCRCza50UNsOqUURsDdt0iSYsbcmglZE2aVDs8lrjRQWGtpA3pkbIM1AzvWxQFBOsmgRAvQApcG9RJoIG7qYgUUhhEummFHGeRQAE0hnIpAe00wPaaAJIaYBQlBGyL2qKHZDTQFnooA7FMCQWgAimgR3RRQrPCaADWrPxp0JsMlnfjRRGwuwNMQRGimJnXIPCgANIYLRHCkSs91ZPKigs6lqKKFZ24BQCBsKBgWFFDCoooERa3vSHYPq94oodnWtAUBYM0DORQBBkpDsjFAHooA6FoAn1dArB6aYyQFAiQJoAkq0CPNbp0FnAtFATQUUBI2TyooVndMUwONNIA1q5tFMTGVApkQhUUCFrhpEkeXegCM0AHtrPGmJjKrTohYG6aRJAurpDs49raih2Qt2d6KBs9cSKATOKKBg9BmgLCvbooVkOrBoodkWs0UFkhYooLAPYg0qJWcFqigsPatcoooi2EOHFOhcQjppUTs7pp0FnVFFCslp76KCyaRTFZ0IDQFhEsyCRuBxPGPWkFhLY7qZEKuH1TA4cY3oBMXNqigTIKlA7G1EUyNkH4x8qQzjAUAdtLQFnmUUCsawdk3DpHhJgmJMDYbkkkAAbkkAVRqdTj0+Pjn/AN+u18kt3sWYsUssuGJ9VyDoOBhyLrOjuOyqt7njdA7NxjzUyoHZE7lvJZsuTUz6Wbprq/L8ryp9rrZR7WPHDFHgSvv+fr6fnAdIckfC3CrrEb7TGmYDITuUJIG+6kgHirN3vZvtJZ/6eTaa/f8Az9+a7VHmarSvH8Uer9vXrsur65eNdcxUGUKaewt0cawOIiig4hV0pErAuhiY7Pfy+NL5EvmdskeYpiZ6+O6kCAIJMDc+G9BIPaAYUyNnLjxQANnBpDBKN6B2MIdqBHiaAFBboJWaL6PxGZYX77f6T1TqP0mWYuuj6X9K+WdfgjcA7dhhdH3PduDyghv4Kw6WfDOu80Zo3EzP0OZXqvXcSRtbUWk+++7HzCgD+Or9ZPZRKsEd2y96TN/xvLvuXPwuVTj/AEZ+RZL9SPmCzrKbeLzxFujVbTBrdKng5W86hW7xLgkc4jnThkcMDa7/AMBKKlk37hvOvpDs4O+2G9nunq9IJXQiwVDDQpO438OBqMNPKa4rHLKouigxd/DZnmWGFpItm2zXjp6tnYam0PHEgIokE7MYNXx48OKV+RU+HJNUabPemlnL7gw4w7wEVhoCogUyBpHPhWfHgllXFZZLLGG1GR6Y5/h8Y2HeykPJN0sgVxuulSRsw947E1qwYp41JSKMs4yaovPpettcGERRLNddFHezBAo+JFU6N05N9xbqFaQ49zCZJYSV6y8+0qB1l1hGoyfcQSNvEcSaj8eol8iVRxI9luf4TNw1i9ZKvpLKHgmOBa1cG4YSO71E0Sx5MHxJgpxybMpfo/y1sLmmIssZKWXAP2lL2mRvVSPWat1E1PCpfP8AkrxR4cjQz9LGS6gmLQbrFq790n9m3oSV/iHdS0eSnwMeoh/uD9H1nIbi99vFjYE8XucANz5CqtVlWLK8j7Kf0RLBHjx8Pff3E8HhbeVYK5jrya3tqGS3I7LORbUsdxrJcAsJCgkDmW85kz5NZnub8F3Ln673u+xR6UMccMKj69evnm1+k/NlSzinwllsLeuFLYUMC5BPZUhywbstBKwYMA1q6LG24qW6I8UudH1TN8GmLsiZVoD22iHtsR3HzgqdjuDXMlLe0912+vXaty9LYp/pGwxvZcLhAL2jbumOH2LkeHaJ/hr1Ghy20+9HK1MNn8jDdAcF1uOs9yTdPkg7P+MpXR1MuHG/nsZMMbmj6CM015yLQO1nBvP37ly0zf4RbrDw1gvvf8mrivLXyK3J8qt381x1y6ocWXs6FYSNT2x2iDxjRt5zyFWTyOOGKXbZGME8kmyeJ+k2yl1rRw9+EdrZPY+qdJ7BbhtUVpJNWmhvPFOqK3IcXZvZz1uHVVtFGC6V0aj1MsxWBBkn4VdkjKOnqXMrhJPLsCzzJfbM5uWiSE0WncjiEW0kx4kkD1ox5OjwWE4cWWi7zTpdhMsYYWxYLFQCy24UJIka2O7OQQefHc1TDDPN8TZbLJHHsgePwuGzjCtespoxCSASArhwJ6u4R7ysDsd4me8U4yngnUuQpRjlja5kvohf+pPy/rD/AOnao1n6nkGn6phvpHyP2XFOVH7O8Gup3Bv+ovoxnyYVr0uTjjvzRRnhwvxNf9L2+Fw/9sP9J6zaPrvw/JdqOqj5eIHGukYzxuUAdFuojLvoSsY/DH99v9N6p1H6UizF10fVjmSvir2EcAg4e3cA+0rtct3R6Qn96uZwtRU13m21dFXllgZZhbFgEM9zEpbn7RuXe0fS0segqcpPLJy+RGK4EkJ9Iz/xjLz+5c/C5U8f6M/IjP8AUiVHTjM7mGzW3etRqXD2wQeDKbl3UreB/EA1bp8aniaff/BXlm4ztdxc281wGagW7yaL3BQ3ZcH/AMVwbN908ea1W4ZcDtcifFDJszKZrk17LcRbe20gEtauRxjZlcd8GD3g7Ry1Y8kc8Gn5mecHilZrrHSDB49RaxVsI/LVw1H/ALV0e6fAxPDesssOTC+KPryL1khkVSM10i6LnCOjKddlnAVj7ytM6WjwBgjjB4VpxZ1kTT5lOTE4NPsNn0pIOKwE/wDfc+ukR84rFh6k/A05OtHxMp9KALYu1PAWBHmbjz+ArVo+q/Eo1L3RW9DFK47Dkfaf4G281dqf0n67SrC/jRubUf0y5HPArPn1w/ICsH/B5/g1/wDL5BcBmK4m5jMHe3CswA+1ZcCR5qxPlqXupSi4KM16Y1Licos7kWDOGwLWWHuG+J+0OsYq/wDECGjlMVi1WWUsU5z7n9Oz9i7FBRaiis6cZnYt5be9oUvbZOr0rszO3uaSdgQQGnlp4HhXm9LleTOowe/M6WRKMLZ87+jzpbeywWrONRlwl8dbYuHfq9R3ZSPqGZI4jVPPfpaqEc/FLC7lHZr167CjHJwpS5M2n0e9OL2Yviddu2tu2UFsoGUkMX98sxBMKvCONc/2glpVCt2+e/h8i7C+ks2ViLtu7abgQynn2XBHA8d5rpeydT02Jrk0/v8A5szanHwy8TL/AEbYAWjiLhjslbJ7lZRqvCZOwJTntESYrtdNlyYoLKvi3896T8zFHHGM5OPIrOgeNN7M714/9S3eYeCm5b0j0WB6Vt1EeHCl4fkz4pcWVvx/BDGZ8+DzTEug1KzKtxCY1AW0Ig8mG8HxPfThhWTDFClkcMjZf3BgM2HO3iI8EuiO/lcUeseFUf1dP4ft/gt/p5fEp+i2VvhMyW1cg9i4ysODroMEd3AgjkRV+bKsmC0VY8bhlpmkyth/SmMPPqsOB5FRP4LWWf6MfFl8f1JeR80z9JxeJZuPtF74C4wX5AV08KXRx8EY8jfEzV/RK5FzFd0WD6zd/wB6ya5dXz/Bfpeb8iz6GtpwuO0mIxWM0kcoUaYqjP1o+CLsfJ+LBZgP6WyoOB+3VdQA5XkWHUeDAmPvL3VKL6DNT5fgjJdLj2A/Sxc/q2H/ALYf6TVLR9d+H5FqOqj5md66ZjIFTQBYdVUALfoikY3Dn98/5GqnUfpMsw9dF70mx/UZtZu/VFq2r/cZ7ob4TPoKzYYceFr5/wAF2SXDlTC9Kcd1mZ4S0D2bNy2x/tHZT8lC/wB40sMKwyl3kskv6iQ3n/8A8rgT+4/4XKhj/RmOf6kRXpBlQxWaJbYkL7MGYiJ2a7Gmeckek1PFk6PC2u/+COSHHlr5fyBb6Pm1R1y6Z46SGA8BMT61P31VyI+7PvLnpUFv3cNhdW5uF33EqioR8TJjyqnA3BSmWZUpNRK3E9BWJhbq6f3lMgeQ2Pyq5a1Vuip6V9jHumF1beGs2NWptVoCeOm3xY/AD1qrTpym5eJZmaUVHwIfSBeKnDOvvJcZx5roI/CjSLi4k+4NQ6pjGa4C3mVq3dtvpdZgneJjUjjluBv+M0sc5YJNNDnFZYpojkXR5cITfvXFJVTB4KgPEkniY29Txp5tQ8vwxQseFY/ibEOjGPN/Mb17cK1oqgPJFa2F+MT5k1LNDgwpfMjjnxZGypx2NaxmN28v1bpkfaUgBh8PnFXwgp4FErnPhy2bvOsZ/VLtxCI6lnUxqHuyDEifKR6VycuF5YvF37G5TUfi8zIZ1ghmuAayjKl4aHAJlQwmDMSUYagGjbeRIIrx8VP2fqrmnW69fNfv2OmmdS1nxfCzGN0azjEWLeBu27a2LbDTcc2zpVZCwwJaADtAmNjtXRWr0GLI9RBvifYr/wCiro8skoPkaHoFlWLyxr1q/bQ4QsX69WQaSAAGKk6ipAAiJB4cTWL2hmwaxRnBvj5VT/62LcMZ47T5d5f5R0k144W9wjKyAdzDtDX+8dJEcFmNzMdz2T7MngwvNLtr6d/h3d/PlV4NTqozycCLPpVdXDYO/o2N1mHm949s+caj6V2cCc8ivs/BlyvhgzKfRykYs/2D/wCe3W3Wfp+f8mbT9fyGjkIxeYY0MxQLoIIgnWVSDB4iFafMb1WszxYoUibx8eSVjOW9CLlu9bdrylbbq40ghjpMgb8J4Hc7UsmsUotJcxw07Uk7H8VjlfNrCKQTbs3g8cmYTp8wAD61SotYG32tFjaeVL5MrcZmww2bXHb3GS2j+ANtCG9CB6TV0MXSaelzK5T4cu410i6Ie03DfsXVXrILAyVYwAGVl7wBt61HDqujXDJch5MHG+JMYsWreU4Vzq13X3HLrLkQqqOSj8yecVCUpanIu4kksMBXoKSMBfkyS94k95NpZNS1SrKvL7iwdRlL9H2a9Re6o7W70DwFwe4fX3f7tadXi4ocS7PsU6edSp9pc/SiuqzZH/m//Nqz6HrvwLtT1V4mBTDbRXUMNnPZxQFjhSKrGdsllYFWKsODAwRtyIqrUTUMbk1fyFKbguJE8QHuHVcuF2iJY6jG+0k8Nz8a50faKjssb9eRTLUzfOL+p6G1a9Z1yCGncERBnvECj/UlVdG69fIPeZ3fCyb3bpdXa85dfdYsSy+RnbiaivaEUqWJ+vIb1WS74X9Tl7W7anuM7AABmJJAEkQZnmfjTXtGKVLG/XkJ6mbduL+o0uY4gCBiL0ffP4zNQ99x/wD1P15EvfMnc/qLheJMknckmST3knjVi9pJf8b9eRB6ib/2sbTM74EC9dA++f1qD1sH/wAT9eRNavIux/UWZiTqYkseZMn4nepr2kkqWN+vIg9RNu+Fhr2LuPHWO7xMamLRPGJqMfaEY8sb9eQ5amcucX9SFu8yHVbZkbmVYrPnHGnL2ipc8b9eQo6mceUWcxOIuXI6y47gcAzEj4cKUdfGPLG/XkOWqyS5xf1O2bzIZtsyGIlTBjukeQqUvaKkqeN+vIUdRNbqLIMxJJYlmO5JMknxNC9pJKljfryE9RNu3FkzibunR1lzRBXRqOmDxETEVH/UI3fRu/XyJe9ZKrhf1OYLFNZYMhIgyDxiYnaRqUwJWRMDcEKww6+WPVx3xvi7/wAPb6Ps8G09Ol9oTwy6rr16+Z9GynN7V601xiqFADcBMhRyZTHaQwYMTIIIDAgedlo6fr9/XzWx6WGdSipJ8zFdJM/a8+lJVVOw5qftN+//AJPve70vZ+lx45dJODa7Pn/j79u3Pla/2i1/Tx797/Hj9vEpbFsrBUlSNwRsQRwg16F+009njfryOL7xJcosLiL124ALl13AMgMxYA8JgnjuajH2hGLtYn68hy1WR84v6kbLOh1W3KNESp0mO6QfAVKXtJSVPG/XkKOomt1F/UGyOX6w3G6w769R1Tw96Z5Uf6lGq6N16+Qe8zu+F/UYfHYkiDibsffP4zNV+/Y7von68ifvmXuf1FcPaa2dVu4UbftKYO/HcGrH7STVPG/XkQWpmnai/qduIzks9wux4sxkmBAkk91OPtNRVLG/XkKWom3bi/qHw1+7aEW71xB3KxA+ExUJe0IS54n68iUdVkjyi/qBvK7tqe4Wb7TEsY7pJ4VKPtJR2WN+vIT1E3zi/qFs3rqKVS8yqZlVYgGRBkA90Upe0YydvE/XkC1ORKlF/UW9nO0MBG48COEb1P8A1T/8368iPTy/t/cljsTeYDrLz3Bq2DMWgwdxJq7R6iOWbUYcOxdHPPJtJEA4510hgy9MZYACqSZG6BToVi/s1AWMWsBSY7GVy6lYWdOAjegVnPZhQFnfZqAs6MJQFkvZKAs6MGKAs77GKQWd9joCz3sVAWe9ioCz3sVArItghTCwXsrLspjiRsCVJ4lSRKHYbiOArPl0mHLJSnG2vW/f4Oy2GecE1F7evp5AreXgVpKrOnCUwsgcLQFgzhaYrINhqdBZA4anQWQOHFFBZ7qqKCzotAU6Cz2gdwooVnDZFFDsg+Hmig4iIwsU6FZ5kphZGKBFgCaqomES3QAzbSkA3aIFRaCw2sd1Kh2dYigAXV07A6LdICYt0WB3RRYFBnOe+z3lQgaSJM7TPCG5HjtXMzayePM1VpUVxc3KW2yr7FvhMWtxQynY/KteLUQyL4ScWnyHEFXWOifV0WB7q6dgcNuixETbosCBt07AitiTAouhB/YliOffUeIdElwyjgKOIdELuEDDempUFFZi8GU8fThVkZWQaoTZasEQK0xEYoA7A7qABsB3UwIUBZxaADqtAHGtTQAApTEOolUlgdaQBFNAwyikAYGkBILSGEW3QBMW6QEwlKxnmSk2FGG6WKDfIO/YX864Wrf9aXl9kZ7anKu/8ISyW9ctNpQgqeCNwn91uK/MeFVRlTst4oy62z70arL83DHSZVuats3n3MPESK34tW1tP6j4nHrcu9F3Zug1vjNNWiddwcCp2KjxWgCBWmInbwpPHYUOQcIdbCrwFQcmyVHHt91Fjo51VFioFzp2FBDbBFFhRT5rYOrYbBZmr8bVFc0VZWrisjppgdZdqBAWWmFkQk8N6AsYuZfcUSVMbfPwqKnF7D4WM4bLXZZgDwOxNReSKdDUGyD4S5IXSZbh/v3VLjjV2LhZM5Rc+yPjUeliPgkDQVEmHNg84HhSsKJItABFFIYVRSAMopDDIKiMNppWBIJQB59hUWSR896UH+sN5LXC1P6svXYZH15eP4RVq8EHmN6oA05trdQah3Ecip7weIPiKsQ1NxZ21du2ZIm6g3JA7aieLcmG/HY+Zq7HOUHcSyMk947fb/Bb5fnCXBIYd3dv3GeB8DvXQxamMtnsyanbp7MtrbTwrTZKh7D4cRJG/jUXIkohilRsdA3s+NOwo4i7UWFC+JMbUJhQnO9SCgyE8KLFQTELIjjPEeFNMGjLXRufM1uXIyPmCNMVkS1MVkDTFZfZJhwtvWQJJMHw7vlWXNL4qNGKO1loFDcvGqbLTwUcqLCjy2zxNFjIdR4miwM/YMbzvWhooTJq1AE1oAIopDCKKQwyVEA6CkMKtIZMUgOXRtUWSR89z26FxZJUOAVlTIDCBIJG4rhZn/Vl4mVNKbbV7n0/o0MJctLdw1q2oOxhVDIw4qx4yPnsauhwtWkdfFwNXBFX0tyhU14kOZZk1KYImAg0nlsBtvUJx7TJrMCSeRP1yF+hFybtzmOqPr2loxvcr0PWl4CHSXK8PfsNisLKMIFxQNJE8JXhxI23G8jhRKmrRZlUHDjhy7V65GcyXpLewwHWoXtTpDwYBABIDHgYIMHw3FPHqJx2e6IQbq1uv3/yb/K88t3gCjT3jgR5it0MsZrYti1LkWL4gcqssdAlvDnTCjvWAcKLChG88mmhA1SpCDhgN49TQgEsZjSpkb92/DvkVohC0UznwlI1akZWxzJ8Oj3IfgNwPtcfltVeWTjHYniipS3L65lFm5wUKe9dv9qyrNNdppeKL7AK9G7QgEufGfHuip+8yI+7xLG/hJAA2qjiLqFShVd9t6dhRK0QAPGiwo9cuCnYUeVxRYjJBq2GSyYeih2FVqVBYZDUR2HSoskGWkAzYQsYAk1FtLdklb5FgcvMbGTA28ee9VdIrLOjdC5WNiINSvuIkL3Ckxo+a9IDOIueY/AVwsv6kvFmRc34v7hejWevg7ute0hgXE+0vh3MOR/Woxm4svw5njfyNN0t6X2r9m5Zthp1WmR/qsvZYzzVhJEHuqyeRNUjRqM0JQcV8gf0Z3y2IuKf+y3+dKMPMr0S+N+Barkr4TCY3rGRg1tQhWROnVuwPAyw234VLhcYuya07xY5pvmhHBYQHJnX6zi7iB5WrqyfgAPWopf0xwj/AOP+5SZZ0Uc4UYmxe0Xz1jpZ4a0tmH07zq57CNwDxpRi64k9xQxOWPivcayvpSVK28UrW2IBViIDKRIbxB7x8BWjHqeyYKbXW+pp7d9WAIIIPAjcGtilZZRPjUhUTCaRqPDhUkr2It1uJ+2DUQZjf4AVo6LZFHSriaEsVjy2w2Hz9athiS5lU8zeyEi1XUUWaPJ8gUhblwzIDBRw3giTWTLqHbjE14sCaUpFp7Fbt6mVQGYQfjP8+VZ3kk1TZoWOKdoDZXfuj50rHQ6BAosdC9/EAUxFRjsTNNAJdceVSEdW81AB1d6AM/fssjaXBU9x8a3RaatGBpp0zyGmFh1NRHYZDUR2OYS2XYKvE1CTUVbJxTk6RosLkYHvmfLYR41llnb5GmOFdo+LSJ7qgHyqrib5lqilyPI4pDKfMtrren4CtOPqoy5NpMSvNtUmhJnzTOb6m+/aEzuPGPGvPStyba7TLjjPh4pLtf3FaiSPTQBsfouP9af+wb/Ut1dh5mrR9d+BnnznENa6l71xre3ZY6uBkSTuQDymNqrcpVVlMs05R4Wz6ZluUObeD93qxhbtq6CYP7dEMgRB7Sj41eovbwOjCD4Y+H3M50ettds2uqI9rwNy4RbbbrbbtLD4yvyPGq4K0q5ooxJuKrnHsA3M3F3LXW/aV9NzqLOwmzNom2d+MFdM7GO/mcdw38g6ZdFuuWyKDo5iHt3VUOerMyp33gxHrUtPNqaRThncqN7hsQDzrppNmp7AszxmrbkDtW3DCtzFnydhVM9aKMtkbgIEkECYBIjfj+RpLLDi4U1fcR4kWWT5Obw1MSF4COLbwfICq82dQdLmaMOB5N3yNM13SCoEAbCO4Vz7vc6CVbC7YqKBkP6UE7rJ/KihWRxGP1DYECmkFibI7VIR5Mtc8qOJBTHrWVCN6jxDok2CVd6LCiQtDuosKMnn19Hulk9TMyfyroYIyUKZz88oudxD5Hk7YiSGVVXYk7mfAUs2ZY9h4sMsm6NRhui9nSQWZj9qYjyA2+M1jeqnexrWlhW4bE9HLRTSo0tybdj6id6jHUyTtjlp4tUthPA5LctOGlSo4959DU554zjRHHhlCVltdxNZzQAN8TQB3GXCtvUok8/Ad9SxpOVMhkbjG0Uik3Gnv4mte0UY1c5DeIwlpVksW5bbSap45t1Ro6OCVtmQzrCq8yoI5AifxpTha3IxnvsZTE5WF92V8jt8DtWSemiyxqMuaFXsuO4/I1RLSvsZW8EXyZLCZhcstrRrlphtqUnh3HTxGw2NVPFOO5FY8kHcRnA4B7yFkKkSRxiTG8cudV8DaCGlyTVr9zVZj0jvDF2bii9YtKtq26EyhVXJeYlT2TE8duVTlN8SfJGjJOcZrZpFhay8XbpfBtb62ziy7MrDt2LxFwHUNmA1MsdwI8KfDb+HsY+C3cOaf7MrM0QaMwVeC4y2wA8WuqajLlLxM+SlHJ4oz+GwlyZAjfYnao45qM02YFqccHdlwLzIBrcD1j8a3/6jGPUjfrzIz1rntBN+vkNYTMLTcdTnwBg/xbD51F+0cz5UvXzKHPK38VL19SztXW+paVfFmE/BQZ+NZp5pz60mxPh/3Svw/wA0L5yLnVFmcEKVMKsc43JJP1uUVdo5Vnj67CeNw4qihno3m7swRVGygd2wO5+ddfPjSXE2dTBlb+FLkjSX7i8OdZUmzW9hJbikTymJ7/KrOja2K+JMMtlRBYqAeAPH40q7ES8RxLKQI7u6oOyWxJbI5UrCjtxdtzxoTCj1i/vBoYEcQQaEAmSBtNSFRibuX3EjUhEmuqskJcmch4pxq0bLLMB1KQmolt2P6DlXMzZeN2zq4cSxxpFphcQBzJqhlyHVvSaiMDjGJEDjTQmVF3Upg1YRG8JgWME7c6i5DSLZLQA0nfvqFkqFnwi7ggBTw8KnxvmR4FyK/E5OIlPeEeXjO3dV0c/Y+RTLAua5mezi0OsYDcD8Y3q/HFuNszZZJTaRT3sIDTeMisgjewIqDxk1kEL+BqmajDrOiXTJc2F/o+8ttW68W0kMJY7Dfv2HlvWHLKL6p0cFuPFezOW8UoI6zGu3hZDNqE8NSiBtHOqePvJzy4o85IubnSJGU28JhGt3HgG52VcgMCfc1M0xzPOoyyRpqJzc+qxuLjifxPtSK+/hcQm9xDa1Se0jS3eQWiePGOdZ2q52cPLDhdzUm337evqanBfR7iHANy6qggH3jO/7qAD51asMn3HQx+zsr3+Ffv8AcT6Q9GFwToAQ5dSxITTuDEcSTyqGWDhSsza7DPBwpyuysiKqOdYex97T6x+FSQDWME2Lg1ajoaPMCR+FaMMuGcX80X4XU14mayjGMhDLx/WvTKKmqZ0+J45Wi3XFsdySTyrTHHFKkjPLPJu2wmGvPwUnf/2f58Kc4R5sMWSfJMLdvmQGmQd5Pj8qhGC5osnkeykXAzvgAYA2n9aye7PmbPeV2DF7P0Oy/GoLSS5sm9VDkhazmjOw84FOenUUKGo4mPW8RvJ5cazuBoUiOKzBQImaccbYSmkVrYr+ZqfAyvjRZ4LL7jvqvMoAkADiZ4nw/wB6hPJBRqBKGObdzLnDYeNtRArO5WaEiTYcRtI8aSYUTsXljaNuNDTGqPPihEg7/GimKyva4CePGpUyNk0zq2hMsCQOW/oO+prTzfYQeoxrmyeGzy07e9B477DbfjTlppxV0KOoxydJjHXe0KeqJaJBjbfzNQ4XjfxE+JTXw7mexeY3V/ZsCsbMOB4/zvW6GGD+JbmDJqZr4eXeVjv8Kv4TK52V+OxLKQApMjjt+ZFczX6ueGSjGt0U5Mkovml9SYyXGuofqtCEoAzfvsFXY6TBLDv41zJZ9RPm39iSwZ5Lid15RB4Xo7cuNdVruk2rlu08D6z3uq7MbwDJ41RGDk38h4dM5Sktk4tJ9vbRaZt9H+FsWrly5eLXBbcpqKpqdVJAGqSd42B51fLEoq2zqS0yx43cnsvBAruRWbOY2LSoOrbqiVbtg6pmdVQcUsiRmyRjHUwhWzr8miyfEjCDMHCSLd+Qg7OxMADbYfpVkXw8T+ZpxTWLpXXJnMxzMY/L7zm3oa04IE643XcGBxVmHCoyksmNvuKc2WOq0spJVXr7Hek2dXrVjCG1cKC5ZBaApkhLZG7Ax7x4UZMjjGLTI6vV5MWLG4dq/CMhjMXdukNdd3+yWJO3PTOw9KzSlKXM42bNly08jvuNR0T6Ki6qX7jK1tg4NuDP1k94EQQRMirsWG/ifI6Wg9nqaWWTTTvb9hjNugXFsO/8D/8A1cfmPWpT0/8AaWZ/ZHbifk/5Mji8PdsM1u4pVo3UxwI47bEeIrO+KLpnGyY54ZVNUxHL8nU2zpYggTB3BIHlNd/BqnatHpsmmjOFxfzOW0POu1B2cScWuYVJG42qbSexCLadoNeuatzxj4+NQjHh2RdOaluwTeFSRBvuOCmCC2rxXhUJQTJwyOPInaxDARO3dUZY0yyGaSBteJoWNJkZZm0D6w95qfBHuK+ll3mvGe2rajfVtx5muN7tOTex23qccEtxe50lSZ3M1JaOZB63Gu0VzDPdW6kxt2eHnNXY9M1zKcusjzTEv6TaIQQOUfmat93XORR73KqitgtnMyBE8dyajLAmycNVtzBYnMGcR86nDAo7lOXVSmqQKzbZtlBPkJq2TS5lEYylskaTJOjbXCDcICg9ocz+7+tYs2rUVUeZ0cOibacnsbC2EtDSgVR3AQK5rk5O2dOMVFUkEu2EeC6qxE6ZEwDxoU5R2TCUIy3aKhujNkPrHuiSUJkEnh5AVo97ycNdveZlo8alfZ3GR6akdairAAtwANgO0a5OrbcrZyfa6SyRS7vyWmaY3E9bYtjUMNODnsDST+ybe5p+140SlO0uzY1ZsuZThBL4Pht14dpWXeGbf2n4YpqX95XHnqPXayuzS1/w/BeDYofG4D+VQl+lHzKsz/8AExv5sus82zDBt3phD8bhFWTf9SL8PuXap/8AlYv/AF+5bYHAi9fzKwTAdrW43iQxmKsSuU4+BqhDjy5oPtr7A85ycYPAXUtan1uhdmjsrK7wOWwH8U0pQ4MbSK8+BafSzjC3fMssFnFrD4LDPdmCiopC6jIX5e78qlGajBNl+LPjx6eEpvakZXpfntvFtbNsONAcEsAJ1FYiCe41RmyKVUcn2lqsefh4Oy/wW/Q7pFZtWUsOW6w3CqgKSIdhBLcAJY852qzDkio0zZ7O1eKOJY5Pe/uF6UdMwk2sMQz8Gu8VQ8wnJ28eA8TIDy5uHaPMt1vtCOG4Q3l9jBMxYksSSTJJJJJ5kk8TWRu9zzk5ynJyk7YfKHCt6n8a6eDeCPV6WXFgg/ki5zDLOsHWWyDtMD8vlXU0ufg+GRn1Wn41xRKb2cwTEgGK6fGuRyujdWD01IjR7TRY6PaaLA5poEdigZErQRPaaYA7KloRRJPICSfIVS2l8TJxuS4YrmFwuBZrvV6SW4BZ0mfEngBzqM8iUOK9iWPC3Pga3Nlhuh9mALjnUQJ0bAHu3mfOubLXzvZbfM6q9nY2t+fyEcd0ZvWyVtDWoGrWYEx9UDv41dDVQnvP6FM9Lkx7Y1872KLB4Rr1zQgEn0AHMnuFa5zjjjxSMEMcss+GJZ//AM1e16BBMwSJgCOMkVR75jq2afccl0XuU5E1gzcuQvHSv1m7iTyrHn1Mci2Ru0+lli5y2H8Tm4TgIrKo2bLSF8Lj9bAnfem1SEnY1iMyggARSURthb+KYrtSodmC6TE9bv8AZH4msGq6/ked9rfrLw/LLzOM8uddZw0J1SthGmDq4W34zHE91E8jtR7NjXqNVJZIYaVfD49gpiLZX+lp+2v+PEFl+Ro7ZkWuF6i/ViOYr/w3C+F2+PixNQl+kvFmfN/8KHi/yXOaYN7t/L7qKSrW8OCQJA0MGM92zT6GrJptwa+RozY5TyYJxXYv5GmM381A52RHmtkj8al/un4fgvt9LnS7l9is6JOWwWOt8hbLgeJR5/yCoYncJIy6Gcp4MsXvt+GPWsruYvLMMtuNS3GO5gaQ11fzFSUXPEkixYJ6jRQjHnf2tFNmXRLEWLTXXNvSsSAxJ3IG3Zjn31VLDKKtmHL7NzY4Ocqpeu4oRVRz1sd8qAOg0AGyxR1hJE+HfIroaaT4KPTezGpadfK0a21gUZP2Y0uBIIJ+Y4Vvx5pJ/FyNOTEmvh5lLirRRj48fE8+HLn611cclNHJyJwkXXR+5bt2tegG5qYaiJgbbCeG1YtW5ufDext0cYcHFW9li+WWMT2ioV4O67STwJA5iqIajJj2vYvnpseTdrcpcZ0UuKJTt+AEGtuPXQb+LYw5NBNK47lbi8ou2p1owA58RG28jbmK0wz459VmaenyQ5oLlWRtfBKsqgd8/kKhm1McWzRPDppZVaZLE9Gr6T2QwG8qQZ8hxnwilHW4pdo5aLKuyyu9mb7DfA1fxx7yjgn3Gww62rJ/ZaF1bmOMeFcOUsmTrWzvQhjx9VJHruIsEkqwRmkFoHCZj40cOSqe6Dix3apM7g7qW9zdB/nz3qLhKXYSUormyOYdJAsCSQZ3Xzjvq3HpJSKcurhAy+GxjK7Mp06tuE7ch+FdGeJSilLejlwzOM3KO1mxyvF3LiqT6mCvkR3iuVmhGDaR2MOSU4pjGOJgAkT4mqkWsrHwhO5Kn1qfEiPCTtpo46RS5hR72eTOtT4UWOi2w9mBuOXGoMaMD0ugXyByVZ85J/MVg1DuZ5z2s10/kvyI5vmHXXesUFezbA3kgoirPxWaqlK3Zn1GdZcinHbZfsXPSLpb7TYFpbWgsVN1pEEruAsbxIBk8IirZ5uKNG3U+0Y5cXAlTfMVtJdv4S1ZVFAR3cOX3aSQRp07ec0KEpQSRLHp8ufSxjFKrbu/H5GpyHHYjD2Baa3buaZ6s9YV24w3ZPDvHLbxq7HxxjTOlpcefFj4JJOuW/8AgqsBhcVba+5Fp2vqyvLMI1kkkdnx4VCMZpt7blGLS6mE5zdPi+b/AIKPJM4fCm4AisHXQ6vPKe4jvIqmE3CzkaXVPTuSq72HMn6WX8NaFpEtFVkgsGJ3Mngw76lDM4qkW6f2lLDjUFFMlmHTHE37bWnWwFYQdKuDxB2JuEcu6iWaUlQ8vtSeSDg4rcoN6pOYe3oA9vQINgGi5B5ifgf/AFWvTPmjv+x5pwlD52a/C4kWl1BZnxroY4ubo6eSSgrFczxFu6JAgzz4x4fzyrpYIThzOdnnDItiwxlhVW2lv7Mk987zWKU3KTcjbGCjBKJa5Oix2uO1UTbLoofvYhQQJjyqCTJsgMSrSGiDtvvPnTprkLZ7MMHHAARy/wDVLcey5CuKZTKs3ERAqcbW6Iy32Yley4yYUkcjqj86tWXbcreMz+ZdHQGJS6W5gMJM8tx+lacWr2pxMWXRO21L6lLisBctxrUgQN4Mb8BPfWyGWEuqYcmKcOsBUVMrLzJ+j7XhqclE3jaS3kO7xrJm1Sx7LdmzDpJZFcnSNDgejFm2QxJuEcmgL8B+tY8msnJUtjdj0OODt7lliWTczHLbhtWZWa2Vtw23USoknjJn8anumQdMVznLlABsyzbSgBMeM8uXGrcVPr7fMqzcUepv8guXZUAoa6Gn7J5DxqE5JOok4RbVyGw1sHsrMeFQ37SewPF4i4OXw/CKEkDbKfMxrBIUEnmeNQcUFJ80YvMcI88CKXBHuFwQ/tX0K/2N+9viaXRruDo8f9q+iLzosXS8AzsVIgKWJHEHgfWk9uRbFJbI+nW1GkbD3Z9ahbJUjHfSLfe3aQ2na2xuKJUldtDHlymKcXvuEltsfPcOLjEku7MSSe0T6+tWSxp9iMiw4bdxTfgiVyxcH1n/ALxpxwxfYRlhwL/ZH6IlYw1xjAa4T5miWCK3aQo4dPLZQX0Q6MvurxZifM1W8cO4n7pg7YR+iO3MK4HvN8TS6OPcP3TT/wBi+iALauH6zfGn0Ue4h7np/wCxfQusswbSCwJP8/pUowiuSLMeHHj6kUvAv+rZ17CkgTMcoH87VvwVB/EUahucfgHMBlN3Y9XOqImIg7zx4xWjJnhVcRnxYZ3fCXSo1vtMgAEAbjf0HD/esEuF8mb42uaF8RjATO3jFJRJNizYgE1JIi2FW+Nt/wAKGCALmR1QTFPg2Di3EsfmXbBmQDy7qnGOxCUtxtM9gbMY8aj0Y+kRbDFWpBBE8J47VTwz5Ftx5kcdiLNxNLEEdxPMb1LGskZXEjk6OUalyKa3k1tiWB0+6wG5jvHjMVpepklTMq0kG+JfIsbuMDR2ipHCI+dZeE2WLi6zmOtII7wPlTpLsFbfacfB3GletQj4Se6jiXcFMjay+6u5iPMfrT4kKmXtloXb186qe5Yjkk7nfw5UAe1HwBFAhG+jtznepKhCONwhbh2TTQhVsjuRMgilaHuCGUMPqTSpBYG3lZV9cRpM1CfInHmbLD+4v3TVRYYj6RrTObKCIJZjvv2VUAf4z8KniaTtkMibVIBkeTLpHGPxNTcmyCilsjQ28mQiGRfgOFFtcmNpPmgOJytbQIVQJgkDanvLmKlHkBtYLXuQo/nnTcUgtsk3R+Ty8qVhTDWsjWJYDjHr50hjVmwielHC2FotMNaUDUoAJ4xzp2+TFS5oeW4oHvCfGlTGI3cUrAq458tqmk1uiLa7RNsLaAO3z3qacmQaigWGy62zc/jFOU2kJRTGL+VoBsojnvUVNsk4IrLtqyCf2fDxP61pjCTXMzynBPkSwGEt3GI0qqgSTtPzoyf043zZHG+klS2Q4cvw42M/z6VR0s+40dDHvMzhsE7mFU+J4D410J5IR5s5OPHObpIdxOEdEA6tQB9aQzGfGqoZIylfF/BoyY5xjXD582XGEsNoUBFAidLe94zPOseSVybbN2ONQVIhjFtpDNZidgQQN/RqUVKWyY5OEeewquLtgyE+O9T6OZHpcfeFdgRIKH0g1HhlypkuONXaGrNgxJCgVBsmhtcwCiOztUeFsfEkHsYrUJEfpSaGmcGJJaCP96KCxbF4UmSpg8akmRaEmLLszVKk+Qr7xi5jVjSN6XA+0OJPkSwwJBJYDu76GNWV+Y4hFBAO9RlF0STRd4Myi/xfjVBaZLp4O1ZPiw+S/pThzFLkEytW0AqQKujV7lTbotsG7at2BNWyhSuiqOS3Vk81ts42PDwI/OowpEptlD7O07mKv2Kdxmxeb7ZPLhyqDiu4kpvvLG3mCBe1uRw5AfCodG72LOkXaeXNLf8AIp9FIXSRDDFhuGwo4KDjvkEFhW7RuHyjbbvilbW1Dq+0GcxC8RI4bcCe8TT4LE5pE7722h296OAPwnxqUFPkiE3DrMRtv2uzP41bLHsUxzb7DGKtXSPeUxtE71THhs0Tc6FsThQBOqW7orRiyN7UZc2NJcV7gcNYZjCcf541bOUUrkU41Nuoj/8ARz82T4n9KyuePuZrUMveirx7kbAkCAYmrMSTK88mlsL2DtPMFYPdvVsudGeD7fAsLbmTueNYmjpplthN1E771Uya3KLPR+19BW/TdQ5mr/UFsNxqzJyKsXWLjGMdC7nn+VYI82dWXI5hGPfRIaLu7/y/SqVzJvkenh/PKmMCvvGmIDeUSNudSRFk8Wog7UkDRTq533NWlaK3G0pcmOPM1eX/APLX1rGajKdP/wDo/eP+UVLHzIz5EstP7OtGPrFGTqsscq98VrzdQw4OuP5keyfOskOZunyKRqvKGRFACV81aiqXM5a402JD9s7fz4VBliL/ABgjDLHctZo9c0/8YvgN1afsiKlPmRjyFDWuPIwz5jGXj9ovn+VQy9Rk8PXQ5gxOqe+ssuw2LtEXHven41fDsM+XtCZb7x8qefqi0/WY/YPZHr+NZma0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venir Black" panose="020B0803020203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22490" y="1566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5165"/>
            <a:ext cx="1427327" cy="210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tangolo 36"/>
          <p:cNvSpPr/>
          <p:nvPr/>
        </p:nvSpPr>
        <p:spPr>
          <a:xfrm>
            <a:off x="175097" y="2826891"/>
            <a:ext cx="8704549" cy="1077218"/>
          </a:xfrm>
          <a:prstGeom prst="rect">
            <a:avLst/>
          </a:prstGeom>
          <a:solidFill>
            <a:srgbClr val="6A968A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3200" dirty="0">
                <a:solidFill>
                  <a:schemeClr val="bg1"/>
                </a:solidFill>
                <a:latin typeface="Avenir" panose="020B0503020203020204" pitchFamily="34" charset="0"/>
              </a:rPr>
              <a:t>Las Directrices SAGER son útiles en diferentes etapas de las investigaciones.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Avenir" panose="020B050302020302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649F16BC-75E5-47BF-BF68-51A2A7EC253B}"/>
              </a:ext>
            </a:extLst>
          </p:cNvPr>
          <p:cNvGrpSpPr/>
          <p:nvPr/>
        </p:nvGrpSpPr>
        <p:grpSpPr>
          <a:xfrm>
            <a:off x="152400" y="116085"/>
            <a:ext cx="6982686" cy="2204864"/>
            <a:chOff x="105441" y="0"/>
            <a:chExt cx="6982686" cy="2204864"/>
          </a:xfrm>
        </p:grpSpPr>
        <p:sp>
          <p:nvSpPr>
            <p:cNvPr id="5" name="AutoShape 4" descr="data:image/jpeg;base64,/9j/4AAQSkZJRgABAQAAAQABAAD/2wCEAAkGBxQSEhUUExQVFRQXFRQUFRcXGBoVGhUUFxQWFxUYFRcYHCggGBwlHBQUITEhJSkrLi4uFx8zODMsNygtLisBCgoKDg0OGhAQGywkHyQsLCwsLCwsLCwsLCwsLCwsLCwsLCwsLCwsLCwsLCwsLCwsLCwsLCwsLCwsLCwsLCwsLP/AABEIAMIBAwMBEQACEQEDEQH/xAAbAAACAwEBAQAAAAAAAAAAAAADBAIFBgEAB//EAEYQAAIBAgQCBwQHBAgGAwEAAAECEQADBAUSITFBBhMiUWFxgRQykaEHQlJyscHRI2KC8BUkc5KisrPhJTNDU2PxNcLDFv/EABoBAAIDAQEAAAAAAAAAAAAAAAABAgMEBQb/xAA5EQACAgECAgcHAwMEAgMAAAAAAQIRAwQhEjETMkFRcYHwBRQiYZGxwTOh0SNS4RVCQ/EkgjRTY//aAAwDAQACEQMRAD8A+X6a7ZgPaaAOxQB6KYHYoEeigAiUxBQYoEFW5TFRIPBoET66aAoKjg0xHbpEUCRCza50UNsOqUURsDdt0iSYsbcmglZE2aVDs8lrjRQWGtpA3pkbIM1AzvWxQFBOsmgRAvQApcG9RJoIG7qYgUUhhEummFHGeRQAE0hnIpAe00wPaaAJIaYBQlBGyL2qKHZDTQFnooA7FMCQWgAimgR3RRQrPCaADWrPxp0JsMlnfjRRGwuwNMQRGimJnXIPCgANIYLRHCkSs91ZPKigs6lqKKFZ24BQCBsKBgWFFDCoooERa3vSHYPq94oodnWtAUBYM0DORQBBkpDsjFAHooA6FoAn1dArB6aYyQFAiQJoAkq0CPNbp0FnAtFATQUUBI2TyooVndMUwONNIA1q5tFMTGVApkQhUUCFrhpEkeXegCM0AHtrPGmJjKrTohYG6aRJAurpDs49raih2Qt2d6KBs9cSKATOKKBg9BmgLCvbooVkOrBoodkWs0UFkhYooLAPYg0qJWcFqigsPatcoooi2EOHFOhcQjppUTs7pp0FnVFFCslp76KCyaRTFZ0IDQFhEsyCRuBxPGPWkFhLY7qZEKuH1TA4cY3oBMXNqigTIKlA7G1EUyNkH4x8qQzjAUAdtLQFnmUUCsawdk3DpHhJgmJMDYbkkkAAbkkAVRqdTj0+Pjn/AN+u18kt3sWYsUssuGJ9VyDoOBhyLrOjuOyqt7njdA7NxjzUyoHZE7lvJZsuTUz6Wbprq/L8ryp9rrZR7WPHDFHgSvv+fr6fnAdIckfC3CrrEb7TGmYDITuUJIG+6kgHirN3vZvtJZ/6eTaa/f8Az9+a7VHmarSvH8Uer9vXrsur65eNdcxUGUKaewt0cawOIiig4hV0pErAuhiY7Pfy+NL5EvmdskeYpiZ6+O6kCAIJMDc+G9BIPaAYUyNnLjxQANnBpDBKN6B2MIdqBHiaAFBboJWaL6PxGZYX77f6T1TqP0mWYuuj6X9K+WdfgjcA7dhhdH3PduDyghv4Kw6WfDOu80Zo3EzP0OZXqvXcSRtbUWk+++7HzCgD+Or9ZPZRKsEd2y96TN/xvLvuXPwuVTj/AEZ+RZL9SPmCzrKbeLzxFujVbTBrdKng5W86hW7xLgkc4jnThkcMDa7/AMBKKlk37hvOvpDs4O+2G9nunq9IJXQiwVDDQpO438OBqMNPKa4rHLKouigxd/DZnmWGFpItm2zXjp6tnYam0PHEgIokE7MYNXx48OKV+RU+HJNUabPemlnL7gw4w7wEVhoCogUyBpHPhWfHgllXFZZLLGG1GR6Y5/h8Y2HeykPJN0sgVxuulSRsw947E1qwYp41JSKMs4yaovPpettcGERRLNddFHezBAo+JFU6N05N9xbqFaQ49zCZJYSV6y8+0qB1l1hGoyfcQSNvEcSaj8eol8iVRxI9luf4TNw1i9ZKvpLKHgmOBa1cG4YSO71E0Sx5MHxJgpxybMpfo/y1sLmmIssZKWXAP2lL2mRvVSPWat1E1PCpfP8AkrxR4cjQz9LGS6gmLQbrFq790n9m3oSV/iHdS0eSnwMeoh/uD9H1nIbi99vFjYE8XucANz5CqtVlWLK8j7Kf0RLBHjx8Pff3E8HhbeVYK5jrya3tqGS3I7LORbUsdxrJcAsJCgkDmW85kz5NZnub8F3Ln673u+xR6UMccMKj69evnm1+k/NlSzinwllsLeuFLYUMC5BPZUhywbstBKwYMA1q6LG24qW6I8UudH1TN8GmLsiZVoD22iHtsR3HzgqdjuDXMlLe0912+vXaty9LYp/pGwxvZcLhAL2jbumOH2LkeHaJ/hr1Ghy20+9HK1MNn8jDdAcF1uOs9yTdPkg7P+MpXR1MuHG/nsZMMbmj6CM015yLQO1nBvP37ly0zf4RbrDw1gvvf8mrivLXyK3J8qt381x1y6ocWXs6FYSNT2x2iDxjRt5zyFWTyOOGKXbZGME8kmyeJ+k2yl1rRw9+EdrZPY+qdJ7BbhtUVpJNWmhvPFOqK3IcXZvZz1uHVVtFGC6V0aj1MsxWBBkn4VdkjKOnqXMrhJPLsCzzJfbM5uWiSE0WncjiEW0kx4kkD1ox5OjwWE4cWWi7zTpdhMsYYWxYLFQCy24UJIka2O7OQQefHc1TDDPN8TZbLJHHsgePwuGzjCtespoxCSASArhwJ6u4R7ysDsd4me8U4yngnUuQpRjlja5kvohf+pPy/rD/AOnao1n6nkGn6phvpHyP2XFOVH7O8Gup3Bv+ovoxnyYVr0uTjjvzRRnhwvxNf9L2+Fw/9sP9J6zaPrvw/JdqOqj5eIHGukYzxuUAdFuojLvoSsY/DH99v9N6p1H6UizF10fVjmSvir2EcAg4e3cA+0rtct3R6Qn96uZwtRU13m21dFXllgZZhbFgEM9zEpbn7RuXe0fS0segqcpPLJy+RGK4EkJ9Iz/xjLz+5c/C5U8f6M/IjP8AUiVHTjM7mGzW3etRqXD2wQeDKbl3UreB/EA1bp8aniaff/BXlm4ztdxc281wGagW7yaL3BQ3ZcH/AMVwbN908ea1W4ZcDtcifFDJszKZrk17LcRbe20gEtauRxjZlcd8GD3g7Ry1Y8kc8Gn5mecHilZrrHSDB49RaxVsI/LVw1H/ALV0e6fAxPDesssOTC+KPryL1khkVSM10i6LnCOjKddlnAVj7ytM6WjwBgjjB4VpxZ1kTT5lOTE4NPsNn0pIOKwE/wDfc+ukR84rFh6k/A05OtHxMp9KALYu1PAWBHmbjz+ArVo+q/Eo1L3RW9DFK47Dkfaf4G281dqf0n67SrC/jRubUf0y5HPArPn1w/ICsH/B5/g1/wDL5BcBmK4m5jMHe3CswA+1ZcCR5qxPlqXupSi4KM16Y1Licos7kWDOGwLWWHuG+J+0OsYq/wDECGjlMVi1WWUsU5z7n9Oz9i7FBRaiis6cZnYt5be9oUvbZOr0rszO3uaSdgQQGnlp4HhXm9LleTOowe/M6WRKMLZ87+jzpbeywWrONRlwl8dbYuHfq9R3ZSPqGZI4jVPPfpaqEc/FLC7lHZr167CjHJwpS5M2n0e9OL2Yviddu2tu2UFsoGUkMX98sxBMKvCONc/2glpVCt2+e/h8i7C+ks2ViLtu7abgQynn2XBHA8d5rpeydT02Jrk0/v8A5szanHwy8TL/AEbYAWjiLhjslbJ7lZRqvCZOwJTntESYrtdNlyYoLKvi3896T8zFHHGM5OPIrOgeNN7M714/9S3eYeCm5b0j0WB6Vt1EeHCl4fkz4pcWVvx/BDGZ8+DzTEug1KzKtxCY1AW0Ig8mG8HxPfThhWTDFClkcMjZf3BgM2HO3iI8EuiO/lcUeseFUf1dP4ft/gt/p5fEp+i2VvhMyW1cg9i4ysODroMEd3AgjkRV+bKsmC0VY8bhlpmkyth/SmMPPqsOB5FRP4LWWf6MfFl8f1JeR80z9JxeJZuPtF74C4wX5AV08KXRx8EY8jfEzV/RK5FzFd0WD6zd/wB6ya5dXz/Bfpeb8iz6GtpwuO0mIxWM0kcoUaYqjP1o+CLsfJ+LBZgP6WyoOB+3VdQA5XkWHUeDAmPvL3VKL6DNT5fgjJdLj2A/Sxc/q2H/ALYf6TVLR9d+H5FqOqj5md66ZjIFTQBYdVUALfoikY3Dn98/5GqnUfpMsw9dF70mx/UZtZu/VFq2r/cZ7ob4TPoKzYYceFr5/wAF2SXDlTC9Kcd1mZ4S0D2bNy2x/tHZT8lC/wB40sMKwyl3kskv6iQ3n/8A8rgT+4/4XKhj/RmOf6kRXpBlQxWaJbYkL7MGYiJ2a7Gmeckek1PFk6PC2u/+COSHHlr5fyBb6Pm1R1y6Z46SGA8BMT61P31VyI+7PvLnpUFv3cNhdW5uF33EqioR8TJjyqnA3BSmWZUpNRK3E9BWJhbq6f3lMgeQ2Pyq5a1Vuip6V9jHumF1beGs2NWptVoCeOm3xY/AD1qrTpym5eJZmaUVHwIfSBeKnDOvvJcZx5roI/CjSLi4k+4NQ6pjGa4C3mVq3dtvpdZgneJjUjjluBv+M0sc5YJNNDnFZYpojkXR5cITfvXFJVTB4KgPEkniY29Txp5tQ8vwxQseFY/ibEOjGPN/Mb17cK1oqgPJFa2F+MT5k1LNDgwpfMjjnxZGypx2NaxmN28v1bpkfaUgBh8PnFXwgp4FErnPhy2bvOsZ/VLtxCI6lnUxqHuyDEifKR6VycuF5YvF37G5TUfi8zIZ1ghmuAayjKl4aHAJlQwmDMSUYagGjbeRIIrx8VP2fqrmnW69fNfv2OmmdS1nxfCzGN0azjEWLeBu27a2LbDTcc2zpVZCwwJaADtAmNjtXRWr0GLI9RBvifYr/wCiro8skoPkaHoFlWLyxr1q/bQ4QsX69WQaSAAGKk6ipAAiJB4cTWL2hmwaxRnBvj5VT/62LcMZ47T5d5f5R0k144W9wjKyAdzDtDX+8dJEcFmNzMdz2T7MngwvNLtr6d/h3d/PlV4NTqozycCLPpVdXDYO/o2N1mHm949s+caj6V2cCc8ivs/BlyvhgzKfRykYs/2D/wCe3W3Wfp+f8mbT9fyGjkIxeYY0MxQLoIIgnWVSDB4iFafMb1WszxYoUibx8eSVjOW9CLlu9bdrylbbq40ghjpMgb8J4Hc7UsmsUotJcxw07Uk7H8VjlfNrCKQTbs3g8cmYTp8wAD61SotYG32tFjaeVL5MrcZmww2bXHb3GS2j+ANtCG9CB6TV0MXSaelzK5T4cu410i6Ie03DfsXVXrILAyVYwAGVl7wBt61HDqujXDJch5MHG+JMYsWreU4Vzq13X3HLrLkQqqOSj8yecVCUpanIu4kksMBXoKSMBfkyS94k95NpZNS1SrKvL7iwdRlL9H2a9Re6o7W70DwFwe4fX3f7tadXi4ocS7PsU6edSp9pc/SiuqzZH/m//Nqz6HrvwLtT1V4mBTDbRXUMNnPZxQFjhSKrGdsllYFWKsODAwRtyIqrUTUMbk1fyFKbguJE8QHuHVcuF2iJY6jG+0k8Nz8a50faKjssb9eRTLUzfOL+p6G1a9Z1yCGncERBnvECj/UlVdG69fIPeZ3fCyb3bpdXa85dfdYsSy+RnbiaivaEUqWJ+vIb1WS74X9Tl7W7anuM7AABmJJAEkQZnmfjTXtGKVLG/XkJ6mbduL+o0uY4gCBiL0ffP4zNQ99x/wD1P15EvfMnc/qLheJMknckmST3knjVi9pJf8b9eRB6ib/2sbTM74EC9dA++f1qD1sH/wAT9eRNavIux/UWZiTqYkseZMn4nepr2kkqWN+vIg9RNu+Fhr2LuPHWO7xMamLRPGJqMfaEY8sb9eQ5amcucX9SFu8yHVbZkbmVYrPnHGnL2ipc8b9eQo6mceUWcxOIuXI6y47gcAzEj4cKUdfGPLG/XkOWqyS5xf1O2bzIZtsyGIlTBjukeQqUvaKkqeN+vIUdRNbqLIMxJJYlmO5JMknxNC9pJKljfryE9RNu3FkzibunR1lzRBXRqOmDxETEVH/UI3fRu/XyJe9ZKrhf1OYLFNZYMhIgyDxiYnaRqUwJWRMDcEKww6+WPVx3xvi7/wAPb6Ps8G09Ol9oTwy6rr16+Z9GynN7V601xiqFADcBMhRyZTHaQwYMTIIIDAgedlo6fr9/XzWx6WGdSipJ8zFdJM/a8+lJVVOw5qftN+//AJPve70vZ+lx45dJODa7Pn/j79u3Pla/2i1/Tx797/Hj9vEpbFsrBUlSNwRsQRwg16F+009njfryOL7xJcosLiL124ALl13AMgMxYA8JgnjuajH2hGLtYn68hy1WR84v6kbLOh1W3KNESp0mO6QfAVKXtJSVPG/XkKOomt1F/UGyOX6w3G6w769R1Tw96Z5Uf6lGq6N16+Qe8zu+F/UYfHYkiDibsffP4zNV+/Y7von68ifvmXuf1FcPaa2dVu4UbftKYO/HcGrH7STVPG/XkQWpmnai/qduIzks9wux4sxkmBAkk91OPtNRVLG/XkKWom3bi/qHw1+7aEW71xB3KxA+ExUJe0IS54n68iUdVkjyi/qBvK7tqe4Wb7TEsY7pJ4VKPtJR2WN+vIT1E3zi/qFs3rqKVS8yqZlVYgGRBkA90Upe0YydvE/XkC1ORKlF/UW9nO0MBG48COEb1P8A1T/8368iPTy/t/cljsTeYDrLz3Bq2DMWgwdxJq7R6iOWbUYcOxdHPPJtJEA4510hgy9MZYACqSZG6BToVi/s1AWMWsBSY7GVy6lYWdOAjegVnPZhQFnfZqAs6MJQFkvZKAs6MGKAs77GKQWd9joCz3sVAWe9ioCz3sVArItghTCwXsrLspjiRsCVJ4lSRKHYbiOArPl0mHLJSnG2vW/f4Oy2GecE1F7evp5AreXgVpKrOnCUwsgcLQFgzhaYrINhqdBZA4anQWQOHFFBZ7qqKCzotAU6Cz2gdwooVnDZFFDsg+Hmig4iIwsU6FZ5kphZGKBFgCaqomES3QAzbSkA3aIFRaCw2sd1Kh2dYigAXV07A6LdICYt0WB3RRYFBnOe+z3lQgaSJM7TPCG5HjtXMzayePM1VpUVxc3KW2yr7FvhMWtxQynY/KteLUQyL4ScWnyHEFXWOifV0WB7q6dgcNuixETbosCBt07AitiTAouhB/YliOffUeIdElwyjgKOIdELuEDDempUFFZi8GU8fThVkZWQaoTZasEQK0xEYoA7A7qABsB3UwIUBZxaADqtAHGtTQAApTEOolUlgdaQBFNAwyikAYGkBILSGEW3QBMW6QEwlKxnmSk2FGG6WKDfIO/YX864Wrf9aXl9kZ7anKu/8ISyW9ctNpQgqeCNwn91uK/MeFVRlTst4oy62z70arL83DHSZVuats3n3MPESK34tW1tP6j4nHrcu9F3Zug1vjNNWiddwcCp2KjxWgCBWmInbwpPHYUOQcIdbCrwFQcmyVHHt91Fjo51VFioFzp2FBDbBFFhRT5rYOrYbBZmr8bVFc0VZWrisjppgdZdqBAWWmFkQk8N6AsYuZfcUSVMbfPwqKnF7D4WM4bLXZZgDwOxNReSKdDUGyD4S5IXSZbh/v3VLjjV2LhZM5Rc+yPjUeliPgkDQVEmHNg84HhSsKJItABFFIYVRSAMopDDIKiMNppWBIJQB59hUWSR896UH+sN5LXC1P6svXYZH15eP4RVq8EHmN6oA05trdQah3Ecip7weIPiKsQ1NxZ21du2ZIm6g3JA7aieLcmG/HY+Zq7HOUHcSyMk947fb/Bb5fnCXBIYd3dv3GeB8DvXQxamMtnsyanbp7MtrbTwrTZKh7D4cRJG/jUXIkohilRsdA3s+NOwo4i7UWFC+JMbUJhQnO9SCgyE8KLFQTELIjjPEeFNMGjLXRufM1uXIyPmCNMVkS1MVkDTFZfZJhwtvWQJJMHw7vlWXNL4qNGKO1loFDcvGqbLTwUcqLCjy2zxNFjIdR4miwM/YMbzvWhooTJq1AE1oAIopDCKKQwyVEA6CkMKtIZMUgOXRtUWSR89z26FxZJUOAVlTIDCBIJG4rhZn/Vl4mVNKbbV7n0/o0MJctLdw1q2oOxhVDIw4qx4yPnsauhwtWkdfFwNXBFX0tyhU14kOZZk1KYImAg0nlsBtvUJx7TJrMCSeRP1yF+hFybtzmOqPr2loxvcr0PWl4CHSXK8PfsNisLKMIFxQNJE8JXhxI23G8jhRKmrRZlUHDjhy7V65GcyXpLewwHWoXtTpDwYBABIDHgYIMHw3FPHqJx2e6IQbq1uv3/yb/K88t3gCjT3jgR5it0MsZrYti1LkWL4gcqssdAlvDnTCjvWAcKLChG88mmhA1SpCDhgN49TQgEsZjSpkb92/DvkVohC0UznwlI1akZWxzJ8Oj3IfgNwPtcfltVeWTjHYniipS3L65lFm5wUKe9dv9qyrNNdppeKL7AK9G7QgEufGfHuip+8yI+7xLG/hJAA2qjiLqFShVd9t6dhRK0QAPGiwo9cuCnYUeVxRYjJBq2GSyYeih2FVqVBYZDUR2HSoskGWkAzYQsYAk1FtLdklb5FgcvMbGTA28ee9VdIrLOjdC5WNiINSvuIkL3Ckxo+a9IDOIueY/AVwsv6kvFmRc34v7hejWevg7ute0hgXE+0vh3MOR/Woxm4svw5njfyNN0t6X2r9m5Zthp1WmR/qsvZYzzVhJEHuqyeRNUjRqM0JQcV8gf0Z3y2IuKf+y3+dKMPMr0S+N+Barkr4TCY3rGRg1tQhWROnVuwPAyw234VLhcYuya07xY5pvmhHBYQHJnX6zi7iB5WrqyfgAPWopf0xwj/AOP+5SZZ0Uc4UYmxe0Xz1jpZ4a0tmH07zq57CNwDxpRi64k9xQxOWPivcayvpSVK28UrW2IBViIDKRIbxB7x8BWjHqeyYKbXW+pp7d9WAIIIPAjcGtilZZRPjUhUTCaRqPDhUkr2It1uJ+2DUQZjf4AVo6LZFHSriaEsVjy2w2Hz9athiS5lU8zeyEi1XUUWaPJ8gUhblwzIDBRw3giTWTLqHbjE14sCaUpFp7Fbt6mVQGYQfjP8+VZ3kk1TZoWOKdoDZXfuj50rHQ6BAosdC9/EAUxFRjsTNNAJdceVSEdW81AB1d6AM/fssjaXBU9x8a3RaatGBpp0zyGmFh1NRHYZDUR2OYS2XYKvE1CTUVbJxTk6RosLkYHvmfLYR41llnb5GmOFdo+LSJ7qgHyqrib5lqilyPI4pDKfMtrren4CtOPqoy5NpMSvNtUmhJnzTOb6m+/aEzuPGPGvPStyba7TLjjPh4pLtf3FaiSPTQBsfouP9af+wb/Ut1dh5mrR9d+BnnznENa6l71xre3ZY6uBkSTuQDymNqrcpVVlMs05R4Wz6ZluUObeD93qxhbtq6CYP7dEMgRB7Sj41eovbwOjCD4Y+H3M50ettds2uqI9rwNy4RbbbrbbtLD4yvyPGq4K0q5ooxJuKrnHsA3M3F3LXW/aV9NzqLOwmzNom2d+MFdM7GO/mcdw38g6ZdFuuWyKDo5iHt3VUOerMyp33gxHrUtPNqaRThncqN7hsQDzrppNmp7AszxmrbkDtW3DCtzFnydhVM9aKMtkbgIEkECYBIjfj+RpLLDi4U1fcR4kWWT5Obw1MSF4COLbwfICq82dQdLmaMOB5N3yNM13SCoEAbCO4Vz7vc6CVbC7YqKBkP6UE7rJ/KihWRxGP1DYECmkFibI7VIR5Mtc8qOJBTHrWVCN6jxDok2CVd6LCiQtDuosKMnn19Hulk9TMyfyroYIyUKZz88oudxD5Hk7YiSGVVXYk7mfAUs2ZY9h4sMsm6NRhui9nSQWZj9qYjyA2+M1jeqnexrWlhW4bE9HLRTSo0tybdj6id6jHUyTtjlp4tUthPA5LctOGlSo4959DU554zjRHHhlCVltdxNZzQAN8TQB3GXCtvUok8/Ad9SxpOVMhkbjG0Uik3Gnv4mte0UY1c5DeIwlpVksW5bbSap45t1Ro6OCVtmQzrCq8yoI5AifxpTha3IxnvsZTE5WF92V8jt8DtWSemiyxqMuaFXsuO4/I1RLSvsZW8EXyZLCZhcstrRrlphtqUnh3HTxGw2NVPFOO5FY8kHcRnA4B7yFkKkSRxiTG8cudV8DaCGlyTVr9zVZj0jvDF2bii9YtKtq26EyhVXJeYlT2TE8duVTlN8SfJGjJOcZrZpFhay8XbpfBtb62ziy7MrDt2LxFwHUNmA1MsdwI8KfDb+HsY+C3cOaf7MrM0QaMwVeC4y2wA8WuqajLlLxM+SlHJ4oz+GwlyZAjfYnao45qM02YFqccHdlwLzIBrcD1j8a3/6jGPUjfrzIz1rntBN+vkNYTMLTcdTnwBg/xbD51F+0cz5UvXzKHPK38VL19SztXW+paVfFmE/BQZ+NZp5pz60mxPh/3Svw/wA0L5yLnVFmcEKVMKsc43JJP1uUVdo5Vnj67CeNw4qihno3m7swRVGygd2wO5+ddfPjSXE2dTBlb+FLkjSX7i8OdZUmzW9hJbikTymJ7/KrOja2K+JMMtlRBYqAeAPH40q7ES8RxLKQI7u6oOyWxJbI5UrCjtxdtzxoTCj1i/vBoYEcQQaEAmSBtNSFRibuX3EjUhEmuqskJcmch4pxq0bLLMB1KQmolt2P6DlXMzZeN2zq4cSxxpFphcQBzJqhlyHVvSaiMDjGJEDjTQmVF3Upg1YRG8JgWME7c6i5DSLZLQA0nfvqFkqFnwi7ggBTw8KnxvmR4FyK/E5OIlPeEeXjO3dV0c/Y+RTLAua5mezi0OsYDcD8Y3q/HFuNszZZJTaRT3sIDTeMisgjewIqDxk1kEL+BqmajDrOiXTJc2F/o+8ttW68W0kMJY7Dfv2HlvWHLKL6p0cFuPFezOW8UoI6zGu3hZDNqE8NSiBtHOqePvJzy4o85IubnSJGU28JhGt3HgG52VcgMCfc1M0xzPOoyyRpqJzc+qxuLjifxPtSK+/hcQm9xDa1Se0jS3eQWiePGOdZ2q52cPLDhdzUm337evqanBfR7iHANy6qggH3jO/7qAD51asMn3HQx+zsr3+Ffv8AcT6Q9GFwToAQ5dSxITTuDEcSTyqGWDhSsza7DPBwpyuysiKqOdYex97T6x+FSQDWME2Lg1ajoaPMCR+FaMMuGcX80X4XU14mayjGMhDLx/WvTKKmqZ0+J45Wi3XFsdySTyrTHHFKkjPLPJu2wmGvPwUnf/2f58Kc4R5sMWSfJMLdvmQGmQd5Pj8qhGC5osnkeykXAzvgAYA2n9aye7PmbPeV2DF7P0Oy/GoLSS5sm9VDkhazmjOw84FOenUUKGo4mPW8RvJ5cazuBoUiOKzBQImaccbYSmkVrYr+ZqfAyvjRZ4LL7jvqvMoAkADiZ4nw/wB6hPJBRqBKGObdzLnDYeNtRArO5WaEiTYcRtI8aSYUTsXljaNuNDTGqPPihEg7/GimKyva4CePGpUyNk0zq2hMsCQOW/oO+prTzfYQeoxrmyeGzy07e9B477DbfjTlppxV0KOoxydJjHXe0KeqJaJBjbfzNQ4XjfxE+JTXw7mexeY3V/ZsCsbMOB4/zvW6GGD+JbmDJqZr4eXeVjv8Kv4TK52V+OxLKQApMjjt+ZFczX6ueGSjGt0U5Mkovml9SYyXGuofqtCEoAzfvsFXY6TBLDv41zJZ9RPm39iSwZ5Lid15RB4Xo7cuNdVruk2rlu08D6z3uq7MbwDJ41RGDk38h4dM5Sktk4tJ9vbRaZt9H+FsWrly5eLXBbcpqKpqdVJAGqSd42B51fLEoq2zqS0yx43cnsvBAruRWbOY2LSoOrbqiVbtg6pmdVQcUsiRmyRjHUwhWzr8miyfEjCDMHCSLd+Qg7OxMADbYfpVkXw8T+ZpxTWLpXXJnMxzMY/L7zm3oa04IE643XcGBxVmHCoyksmNvuKc2WOq0spJVXr7Hek2dXrVjCG1cKC5ZBaApkhLZG7Ax7x4UZMjjGLTI6vV5MWLG4dq/CMhjMXdukNdd3+yWJO3PTOw9KzSlKXM42bNly08jvuNR0T6Ki6qX7jK1tg4NuDP1k94EQQRMirsWG/ifI6Wg9nqaWWTTTvb9hjNugXFsO/8D/8A1cfmPWpT0/8AaWZ/ZHbifk/5Mji8PdsM1u4pVo3UxwI47bEeIrO+KLpnGyY54ZVNUxHL8nU2zpYggTB3BIHlNd/BqnatHpsmmjOFxfzOW0POu1B2cScWuYVJG42qbSexCLadoNeuatzxj4+NQjHh2RdOaluwTeFSRBvuOCmCC2rxXhUJQTJwyOPInaxDARO3dUZY0yyGaSBteJoWNJkZZm0D6w95qfBHuK+ll3mvGe2rajfVtx5muN7tOTex23qccEtxe50lSZ3M1JaOZB63Gu0VzDPdW6kxt2eHnNXY9M1zKcusjzTEv6TaIQQOUfmat93XORR73KqitgtnMyBE8dyajLAmycNVtzBYnMGcR86nDAo7lOXVSmqQKzbZtlBPkJq2TS5lEYylskaTJOjbXCDcICg9ocz+7+tYs2rUVUeZ0cOibacnsbC2EtDSgVR3AQK5rk5O2dOMVFUkEu2EeC6qxE6ZEwDxoU5R2TCUIy3aKhujNkPrHuiSUJkEnh5AVo97ycNdveZlo8alfZ3GR6akdairAAtwANgO0a5OrbcrZyfa6SyRS7vyWmaY3E9bYtjUMNODnsDST+ybe5p+140SlO0uzY1ZsuZThBL4Pht14dpWXeGbf2n4YpqX95XHnqPXayuzS1/w/BeDYofG4D+VQl+lHzKsz/8AExv5sus82zDBt3phD8bhFWTf9SL8PuXap/8AlYv/AF+5bYHAi9fzKwTAdrW43iQxmKsSuU4+BqhDjy5oPtr7A85ycYPAXUtan1uhdmjsrK7wOWwH8U0pQ4MbSK8+BafSzjC3fMssFnFrD4LDPdmCiopC6jIX5e78qlGajBNl+LPjx6eEpvakZXpfntvFtbNsONAcEsAJ1FYiCe41RmyKVUcn2lqsefh4Oy/wW/Q7pFZtWUsOW6w3CqgKSIdhBLcAJY852qzDkio0zZ7O1eKOJY5Pe/uF6UdMwk2sMQz8Gu8VQ8wnJ28eA8TIDy5uHaPMt1vtCOG4Q3l9jBMxYksSSTJJJJJ5kk8TWRu9zzk5ynJyk7YfKHCt6n8a6eDeCPV6WXFgg/ki5zDLOsHWWyDtMD8vlXU0ufg+GRn1Wn41xRKb2cwTEgGK6fGuRyujdWD01IjR7TRY6PaaLA5poEdigZErQRPaaYA7KloRRJPICSfIVS2l8TJxuS4YrmFwuBZrvV6SW4BZ0mfEngBzqM8iUOK9iWPC3Pga3Nlhuh9mALjnUQJ0bAHu3mfOubLXzvZbfM6q9nY2t+fyEcd0ZvWyVtDWoGrWYEx9UDv41dDVQnvP6FM9Lkx7Y1872KLB4Rr1zQgEn0AHMnuFa5zjjjxSMEMcss+GJZ//AM1e16BBMwSJgCOMkVR75jq2afccl0XuU5E1gzcuQvHSv1m7iTyrHn1Mci2Ru0+lli5y2H8Tm4TgIrKo2bLSF8Lj9bAnfem1SEnY1iMyggARSURthb+KYrtSodmC6TE9bv8AZH4msGq6/ked9rfrLw/LLzOM8uddZw0J1SthGmDq4W34zHE91E8jtR7NjXqNVJZIYaVfD49gpiLZX+lp+2v+PEFl+Ro7ZkWuF6i/ViOYr/w3C+F2+PixNQl+kvFmfN/8KHi/yXOaYN7t/L7qKSrW8OCQJA0MGM92zT6GrJptwa+RozY5TyYJxXYv5GmM381A52RHmtkj8al/un4fgvt9LnS7l9is6JOWwWOt8hbLgeJR5/yCoYncJIy6Gcp4MsXvt+GPWsruYvLMMtuNS3GO5gaQ11fzFSUXPEkixYJ6jRQjHnf2tFNmXRLEWLTXXNvSsSAxJ3IG3Zjn31VLDKKtmHL7NzY4Ocqpeu4oRVRz1sd8qAOg0AGyxR1hJE+HfIroaaT4KPTezGpadfK0a21gUZP2Y0uBIIJ+Y4Vvx5pJ/FyNOTEmvh5lLirRRj48fE8+HLn611cclNHJyJwkXXR+5bt2tegG5qYaiJgbbCeG1YtW5ufDext0cYcHFW9li+WWMT2ioV4O67STwJA5iqIajJj2vYvnpseTdrcpcZ0UuKJTt+AEGtuPXQb+LYw5NBNK47lbi8ou2p1owA58RG28jbmK0wz459VmaenyQ5oLlWRtfBKsqgd8/kKhm1McWzRPDppZVaZLE9Gr6T2QwG8qQZ8hxnwilHW4pdo5aLKuyyu9mb7DfA1fxx7yjgn3Gww62rJ/ZaF1bmOMeFcOUsmTrWzvQhjx9VJHruIsEkqwRmkFoHCZj40cOSqe6Dix3apM7g7qW9zdB/nz3qLhKXYSUormyOYdJAsCSQZ3Xzjvq3HpJSKcurhAy+GxjK7Mp06tuE7ch+FdGeJSilLejlwzOM3KO1mxyvF3LiqT6mCvkR3iuVmhGDaR2MOSU4pjGOJgAkT4mqkWsrHwhO5Kn1qfEiPCTtpo46RS5hR72eTOtT4UWOi2w9mBuOXGoMaMD0ugXyByVZ85J/MVg1DuZ5z2s10/kvyI5vmHXXesUFezbA3kgoirPxWaqlK3Zn1GdZcinHbZfsXPSLpb7TYFpbWgsVN1pEEruAsbxIBk8IirZ5uKNG3U+0Y5cXAlTfMVtJdv4S1ZVFAR3cOX3aSQRp07ec0KEpQSRLHp8ufSxjFKrbu/H5GpyHHYjD2Baa3buaZ6s9YV24w3ZPDvHLbxq7HxxjTOlpcefFj4JJOuW/8AgqsBhcVba+5Fp2vqyvLMI1kkkdnx4VCMZpt7blGLS6mE5zdPi+b/AIKPJM4fCm4AisHXQ6vPKe4jvIqmE3CzkaXVPTuSq72HMn6WX8NaFpEtFVkgsGJ3Mngw76lDM4qkW6f2lLDjUFFMlmHTHE37bWnWwFYQdKuDxB2JuEcu6iWaUlQ8vtSeSDg4rcoN6pOYe3oA9vQINgGi5B5ifgf/AFWvTPmjv+x5pwlD52a/C4kWl1BZnxroY4ubo6eSSgrFczxFu6JAgzz4x4fzyrpYIThzOdnnDItiwxlhVW2lv7Mk987zWKU3KTcjbGCjBKJa5Oix2uO1UTbLoofvYhQQJjyqCTJsgMSrSGiDtvvPnTprkLZ7MMHHAARy/wDVLcey5CuKZTKs3ERAqcbW6Iy32Yley4yYUkcjqj86tWXbcreMz+ZdHQGJS6W5gMJM8tx+lacWr2pxMWXRO21L6lLisBctxrUgQN4Mb8BPfWyGWEuqYcmKcOsBUVMrLzJ+j7XhqclE3jaS3kO7xrJm1Sx7LdmzDpJZFcnSNDgejFm2QxJuEcmgL8B+tY8msnJUtjdj0OODt7lliWTczHLbhtWZWa2Vtw23USoknjJn8anumQdMVznLlABsyzbSgBMeM8uXGrcVPr7fMqzcUepv8guXZUAoa6Gn7J5DxqE5JOok4RbVyGw1sHsrMeFQ37SewPF4i4OXw/CKEkDbKfMxrBIUEnmeNQcUFJ80YvMcI88CKXBHuFwQ/tX0K/2N+9viaXRruDo8f9q+iLzosXS8AzsVIgKWJHEHgfWk9uRbFJbI+nW1GkbD3Z9ahbJUjHfSLfe3aQ2na2xuKJUldtDHlymKcXvuEltsfPcOLjEku7MSSe0T6+tWSxp9iMiw4bdxTfgiVyxcH1n/ALxpxwxfYRlhwL/ZH6IlYw1xjAa4T5miWCK3aQo4dPLZQX0Q6MvurxZifM1W8cO4n7pg7YR+iO3MK4HvN8TS6OPcP3TT/wBi+iALauH6zfGn0Ue4h7np/wCxfQusswbSCwJP8/pUowiuSLMeHHj6kUvAv+rZ17CkgTMcoH87VvwVB/EUahucfgHMBlN3Y9XOqImIg7zx4xWjJnhVcRnxYZ3fCXSo1vtMgAEAbjf0HD/esEuF8mb42uaF8RjATO3jFJRJNizYgE1JIi2FW+Nt/wAKGCALmR1QTFPg2Di3EsfmXbBmQDy7qnGOxCUtxtM9gbMY8aj0Y+kRbDFWpBBE8J47VTwz5Ftx5kcdiLNxNLEEdxPMb1LGskZXEjk6OUalyKa3k1tiWB0+6wG5jvHjMVpepklTMq0kG+JfIsbuMDR2ipHCI+dZeE2WLi6zmOtII7wPlTpLsFbfacfB3GletQj4Se6jiXcFMjay+6u5iPMfrT4kKmXtloXb186qe5Yjkk7nfw5UAe1HwBFAhG+jtznepKhCONwhbh2TTQhVsjuRMgilaHuCGUMPqTSpBYG3lZV9cRpM1CfInHmbLD+4v3TVRYYj6RrTObKCIJZjvv2VUAf4z8KniaTtkMibVIBkeTLpHGPxNTcmyCilsjQ28mQiGRfgOFFtcmNpPmgOJytbQIVQJgkDanvLmKlHkBtYLXuQo/nnTcUgtsk3R+Ty8qVhTDWsjWJYDjHr50hjVmwielHC2FotMNaUDUoAJ4xzp2+TFS5oeW4oHvCfGlTGI3cUrAq458tqmk1uiLa7RNsLaAO3z3qacmQaigWGy62zc/jFOU2kJRTGL+VoBsojnvUVNsk4IrLtqyCf2fDxP61pjCTXMzynBPkSwGEt3GI0qqgSTtPzoyf043zZHG+klS2Q4cvw42M/z6VR0s+40dDHvMzhsE7mFU+J4D410J5IR5s5OPHObpIdxOEdEA6tQB9aQzGfGqoZIylfF/BoyY5xjXD582XGEsNoUBFAidLe94zPOseSVybbN2ONQVIhjFtpDNZidgQQN/RqUVKWyY5OEeewquLtgyE+O9T6OZHpcfeFdgRIKH0g1HhlypkuONXaGrNgxJCgVBsmhtcwCiOztUeFsfEkHsYrUJEfpSaGmcGJJaCP96KCxbF4UmSpg8akmRaEmLLszVKk+Qr7xi5jVjSN6XA+0OJPkSwwJBJYDu76GNWV+Y4hFBAO9RlF0STRd4Myi/xfjVBaZLp4O1ZPiw+S/pThzFLkEytW0AqQKujV7lTbotsG7at2BNWyhSuiqOS3Vk81ts42PDwI/OowpEptlD7O07mKv2Kdxmxeb7ZPLhyqDiu4kpvvLG3mCBe1uRw5AfCodG72LOkXaeXNLf8AIp9FIXSRDDFhuGwo4KDjvkEFhW7RuHyjbbvilbW1Dq+0GcxC8RI4bcCe8TT4LE5pE7722h296OAPwnxqUFPkiE3DrMRtv2uzP41bLHsUxzb7DGKtXSPeUxtE71THhs0Tc6FsThQBOqW7orRiyN7UZc2NJcV7gcNYZjCcf541bOUUrkU41Nuoj/8ARz82T4n9KyuePuZrUMveirx7kbAkCAYmrMSTK88mlsL2DtPMFYPdvVsudGeD7fAsLbmTueNYmjpplthN1E771Uya3KLPR+19BW/TdQ5mr/UFsNxqzJyKsXWLjGMdC7nn+VYI82dWXI5hGPfRIaLu7/y/SqVzJvkenh/PKmMCvvGmIDeUSNudSRFk8Wog7UkDRTq533NWlaK3G0pcmOPM1eX/APLX1rGajKdP/wDo/eP+UVLHzIz5EstP7OtGPrFGTqsscq98VrzdQw4OuP5keyfOskOZunyKRqvKGRFACV81aiqXM5a402JD9s7fz4VBliL/ABgjDLHctZo9c0/8YvgN1afsiKlPmRjyFDWuPIwz5jGXj9ovn+VQy9Rk8PXQ5gxOqe+ssuw2LtEXHven41fDsM+XtCZb7x8qefqi0/WY/YPZHr+NZma0f//Z"/>
            <p:cNvSpPr>
              <a:spLocks noChangeAspect="1" noChangeArrowheads="1"/>
            </p:cNvSpPr>
            <p:nvPr/>
          </p:nvSpPr>
          <p:spPr bwMode="auto">
            <a:xfrm>
              <a:off x="105441" y="0"/>
              <a:ext cx="1314975" cy="131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venir Black" panose="020B0803020203020204" pitchFamily="34" charset="0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221157" y="1232285"/>
              <a:ext cx="2866970" cy="769441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4400" b="1" dirty="0">
                  <a:solidFill>
                    <a:srgbClr val="FF6600"/>
                  </a:solidFill>
                  <a:latin typeface="Avenir Black" panose="020B0803020203020204" pitchFamily="34" charset="0"/>
                </a:rPr>
                <a:t>¿</a:t>
              </a:r>
              <a:r>
                <a:rPr lang="es-ES" sz="4400" b="1" dirty="0">
                  <a:solidFill>
                    <a:srgbClr val="FF6600"/>
                  </a:solidFill>
                  <a:latin typeface="Avenir Black" panose="020B0803020203020204" pitchFamily="34" charset="0"/>
                </a:rPr>
                <a:t>Cuando?</a:t>
              </a:r>
              <a:endParaRPr lang="es-ES" dirty="0">
                <a:solidFill>
                  <a:srgbClr val="FF6600"/>
                </a:solidFill>
                <a:latin typeface="Avenir Black" panose="020B0803020203020204" pitchFamily="34" charset="0"/>
              </a:endParaRPr>
            </a:p>
          </p:txBody>
        </p:sp>
        <p:pic>
          <p:nvPicPr>
            <p:cNvPr id="16" name="Picture 10" descr="http://www.gescoservices.com/gsc/wp-content/uploads/2013/11/Growth-Engineering-Vision-Mission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90403"/>
              <a:ext cx="3029381" cy="2014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ttangolo 16"/>
            <p:cNvSpPr/>
            <p:nvPr/>
          </p:nvSpPr>
          <p:spPr>
            <a:xfrm>
              <a:off x="2444096" y="652143"/>
              <a:ext cx="508243" cy="302073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" name="Connettore 4 2"/>
            <p:cNvCxnSpPr/>
            <p:nvPr/>
          </p:nvCxnSpPr>
          <p:spPr>
            <a:xfrm>
              <a:off x="2935596" y="709535"/>
              <a:ext cx="1496550" cy="489363"/>
            </a:xfrm>
            <a:prstGeom prst="bentConnector2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86826"/>
            <a:ext cx="1817690" cy="22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3227" y="4086826"/>
            <a:ext cx="6666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9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0000"/>
                </a:solidFill>
                <a:latin typeface="Avenir LT Std 55 Roman" pitchFamily="34" charset="0"/>
              </a:rPr>
              <a:t>Diseño del estudio, conducción, informe</a:t>
            </a:r>
          </a:p>
          <a:p>
            <a:pPr marL="457200" indent="-279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0000"/>
                </a:solidFill>
                <a:latin typeface="Avenir LT Std 55 Roman" pitchFamily="34" charset="0"/>
              </a:rPr>
              <a:t>Revisión por pares</a:t>
            </a:r>
          </a:p>
          <a:p>
            <a:pPr marL="457200" indent="-279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0000"/>
                </a:solidFill>
                <a:latin typeface="Avenir LT Std 55 Roman" pitchFamily="34" charset="0"/>
              </a:rPr>
              <a:t>Solicitud de fondos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88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hUUExQVFRQXFRQUFRcXGBoVGhUUFxQWFxUYFRcYHCggGBwlHBQUITEhJSkrLi4uFx8zODMsNygtLisBCgoKDg0OGhAQGywkHyQsLCwsLCwsLCwsLCwsLCwsLCwsLCwsLCwsLCwsLCwsLCwsLCwsLCwsLCwsLCwsLCwsLP/AABEIAMIBAwMBEQACEQEDEQH/xAAbAAACAwEBAQAAAAAAAAAAAAADBAIFBgEAB//EAEYQAAIBAgQCBwQHBAgGAwEAAAECEQADBAUSITFBBhMiUWFxgRQykaEHQlJyscHRI2KC8BUkc5KisrPhJTNDU2PxNcLDFv/EABoBAAIDAQEAAAAAAAAAAAAAAAABAgMEBQb/xAA5EQACAgECAgcHAwMEAgMAAAAAAQIRAwQhEjETMkFRcYHwBRQiYZGxwTOh0SNS4RVCQ/EkgjRTY//aAAwDAQACEQMRAD8A+X6a7ZgPaaAOxQB6KYHYoEeigAiUxBQYoEFW5TFRIPBoET66aAoKjg0xHbpEUCRCza50UNsOqUURsDdt0iSYsbcmglZE2aVDs8lrjRQWGtpA3pkbIM1AzvWxQFBOsmgRAvQApcG9RJoIG7qYgUUhhEummFHGeRQAE0hnIpAe00wPaaAJIaYBQlBGyL2qKHZDTQFnooA7FMCQWgAimgR3RRQrPCaADWrPxp0JsMlnfjRRGwuwNMQRGimJnXIPCgANIYLRHCkSs91ZPKigs6lqKKFZ24BQCBsKBgWFFDCoooERa3vSHYPq94oodnWtAUBYM0DORQBBkpDsjFAHooA6FoAn1dArB6aYyQFAiQJoAkq0CPNbp0FnAtFATQUUBI2TyooVndMUwONNIA1q5tFMTGVApkQhUUCFrhpEkeXegCM0AHtrPGmJjKrTohYG6aRJAurpDs49raih2Qt2d6KBs9cSKATOKKBg9BmgLCvbooVkOrBoodkWs0UFkhYooLAPYg0qJWcFqigsPatcoooi2EOHFOhcQjppUTs7pp0FnVFFCslp76KCyaRTFZ0IDQFhEsyCRuBxPGPWkFhLY7qZEKuH1TA4cY3oBMXNqigTIKlA7G1EUyNkH4x8qQzjAUAdtLQFnmUUCsawdk3DpHhJgmJMDYbkkkAAbkkAVRqdTj0+Pjn/AN+u18kt3sWYsUssuGJ9VyDoOBhyLrOjuOyqt7njdA7NxjzUyoHZE7lvJZsuTUz6Wbprq/L8ryp9rrZR7WPHDFHgSvv+fr6fnAdIckfC3CrrEb7TGmYDITuUJIG+6kgHirN3vZvtJZ/6eTaa/f8Az9+a7VHmarSvH8Uer9vXrsur65eNdcxUGUKaewt0cawOIiig4hV0pErAuhiY7Pfy+NL5EvmdskeYpiZ6+O6kCAIJMDc+G9BIPaAYUyNnLjxQANnBpDBKN6B2MIdqBHiaAFBboJWaL6PxGZYX77f6T1TqP0mWYuuj6X9K+WdfgjcA7dhhdH3PduDyghv4Kw6WfDOu80Zo3EzP0OZXqvXcSRtbUWk+++7HzCgD+Or9ZPZRKsEd2y96TN/xvLvuXPwuVTj/AEZ+RZL9SPmCzrKbeLzxFujVbTBrdKng5W86hW7xLgkc4jnThkcMDa7/AMBKKlk37hvOvpDs4O+2G9nunq9IJXQiwVDDQpO438OBqMNPKa4rHLKouigxd/DZnmWGFpItm2zXjp6tnYam0PHEgIokE7MYNXx48OKV+RU+HJNUabPemlnL7gw4w7wEVhoCogUyBpHPhWfHgllXFZZLLGG1GR6Y5/h8Y2HeykPJN0sgVxuulSRsw947E1qwYp41JSKMs4yaovPpettcGERRLNddFHezBAo+JFU6N05N9xbqFaQ49zCZJYSV6y8+0qB1l1hGoyfcQSNvEcSaj8eol8iVRxI9luf4TNw1i9ZKvpLKHgmOBa1cG4YSO71E0Sx5MHxJgpxybMpfo/y1sLmmIssZKWXAP2lL2mRvVSPWat1E1PCpfP8AkrxR4cjQz9LGS6gmLQbrFq790n9m3oSV/iHdS0eSnwMeoh/uD9H1nIbi99vFjYE8XucANz5CqtVlWLK8j7Kf0RLBHjx8Pff3E8HhbeVYK5jrya3tqGS3I7LORbUsdxrJcAsJCgkDmW85kz5NZnub8F3Ln673u+xR6UMccMKj69evnm1+k/NlSzinwllsLeuFLYUMC5BPZUhywbstBKwYMA1q6LG24qW6I8UudH1TN8GmLsiZVoD22iHtsR3HzgqdjuDXMlLe0912+vXaty9LYp/pGwxvZcLhAL2jbumOH2LkeHaJ/hr1Ghy20+9HK1MNn8jDdAcF1uOs9yTdPkg7P+MpXR1MuHG/nsZMMbmj6CM015yLQO1nBvP37ly0zf4RbrDw1gvvf8mrivLXyK3J8qt381x1y6ocWXs6FYSNT2x2iDxjRt5zyFWTyOOGKXbZGME8kmyeJ+k2yl1rRw9+EdrZPY+qdJ7BbhtUVpJNWmhvPFOqK3IcXZvZz1uHVVtFGC6V0aj1MsxWBBkn4VdkjKOnqXMrhJPLsCzzJfbM5uWiSE0WncjiEW0kx4kkD1ox5OjwWE4cWWi7zTpdhMsYYWxYLFQCy24UJIka2O7OQQefHc1TDDPN8TZbLJHHsgePwuGzjCtespoxCSASArhwJ6u4R7ysDsd4me8U4yngnUuQpRjlja5kvohf+pPy/rD/AOnao1n6nkGn6phvpHyP2XFOVH7O8Gup3Bv+ovoxnyYVr0uTjjvzRRnhwvxNf9L2+Fw/9sP9J6zaPrvw/JdqOqj5eIHGukYzxuUAdFuojLvoSsY/DH99v9N6p1H6UizF10fVjmSvir2EcAg4e3cA+0rtct3R6Qn96uZwtRU13m21dFXllgZZhbFgEM9zEpbn7RuXe0fS0segqcpPLJy+RGK4EkJ9Iz/xjLz+5c/C5U8f6M/IjP8AUiVHTjM7mGzW3etRqXD2wQeDKbl3UreB/EA1bp8aniaff/BXlm4ztdxc281wGagW7yaL3BQ3ZcH/AMVwbN908ea1W4ZcDtcifFDJszKZrk17LcRbe20gEtauRxjZlcd8GD3g7Ry1Y8kc8Gn5mecHilZrrHSDB49RaxVsI/LVw1H/ALV0e6fAxPDesssOTC+KPryL1khkVSM10i6LnCOjKddlnAVj7ytM6WjwBgjjB4VpxZ1kTT5lOTE4NPsNn0pIOKwE/wDfc+ukR84rFh6k/A05OtHxMp9KALYu1PAWBHmbjz+ArVo+q/Eo1L3RW9DFK47Dkfaf4G281dqf0n67SrC/jRubUf0y5HPArPn1w/ICsH/B5/g1/wDL5BcBmK4m5jMHe3CswA+1ZcCR5qxPlqXupSi4KM16Y1Licos7kWDOGwLWWHuG+J+0OsYq/wDECGjlMVi1WWUsU5z7n9Oz9i7FBRaiis6cZnYt5be9oUvbZOr0rszO3uaSdgQQGnlp4HhXm9LleTOowe/M6WRKMLZ87+jzpbeywWrONRlwl8dbYuHfq9R3ZSPqGZI4jVPPfpaqEc/FLC7lHZr167CjHJwpS5M2n0e9OL2Yviddu2tu2UFsoGUkMX98sxBMKvCONc/2glpVCt2+e/h8i7C+ks2ViLtu7abgQynn2XBHA8d5rpeydT02Jrk0/v8A5szanHwy8TL/AEbYAWjiLhjslbJ7lZRqvCZOwJTntESYrtdNlyYoLKvi3896T8zFHHGM5OPIrOgeNN7M714/9S3eYeCm5b0j0WB6Vt1EeHCl4fkz4pcWVvx/BDGZ8+DzTEug1KzKtxCY1AW0Ig8mG8HxPfThhWTDFClkcMjZf3BgM2HO3iI8EuiO/lcUeseFUf1dP4ft/gt/p5fEp+i2VvhMyW1cg9i4ysODroMEd3AgjkRV+bKsmC0VY8bhlpmkyth/SmMPPqsOB5FRP4LWWf6MfFl8f1JeR80z9JxeJZuPtF74C4wX5AV08KXRx8EY8jfEzV/RK5FzFd0WD6zd/wB6ya5dXz/Bfpeb8iz6GtpwuO0mIxWM0kcoUaYqjP1o+CLsfJ+LBZgP6WyoOB+3VdQA5XkWHUeDAmPvL3VKL6DNT5fgjJdLj2A/Sxc/q2H/ALYf6TVLR9d+H5FqOqj5md66ZjIFTQBYdVUALfoikY3Dn98/5GqnUfpMsw9dF70mx/UZtZu/VFq2r/cZ7ob4TPoKzYYceFr5/wAF2SXDlTC9Kcd1mZ4S0D2bNy2x/tHZT8lC/wB40sMKwyl3kskv6iQ3n/8A8rgT+4/4XKhj/RmOf6kRXpBlQxWaJbYkL7MGYiJ2a7Gmeckek1PFk6PC2u/+COSHHlr5fyBb6Pm1R1y6Z46SGA8BMT61P31VyI+7PvLnpUFv3cNhdW5uF33EqioR8TJjyqnA3BSmWZUpNRK3E9BWJhbq6f3lMgeQ2Pyq5a1Vuip6V9jHumF1beGs2NWptVoCeOm3xY/AD1qrTpym5eJZmaUVHwIfSBeKnDOvvJcZx5roI/CjSLi4k+4NQ6pjGa4C3mVq3dtvpdZgneJjUjjluBv+M0sc5YJNNDnFZYpojkXR5cITfvXFJVTB4KgPEkniY29Txp5tQ8vwxQseFY/ibEOjGPN/Mb17cK1oqgPJFa2F+MT5k1LNDgwpfMjjnxZGypx2NaxmN28v1bpkfaUgBh8PnFXwgp4FErnPhy2bvOsZ/VLtxCI6lnUxqHuyDEifKR6VycuF5YvF37G5TUfi8zIZ1ghmuAayjKl4aHAJlQwmDMSUYagGjbeRIIrx8VP2fqrmnW69fNfv2OmmdS1nxfCzGN0azjEWLeBu27a2LbDTcc2zpVZCwwJaADtAmNjtXRWr0GLI9RBvifYr/wCiro8skoPkaHoFlWLyxr1q/bQ4QsX69WQaSAAGKk6ipAAiJB4cTWL2hmwaxRnBvj5VT/62LcMZ47T5d5f5R0k144W9wjKyAdzDtDX+8dJEcFmNzMdz2T7MngwvNLtr6d/h3d/PlV4NTqozycCLPpVdXDYO/o2N1mHm949s+caj6V2cCc8ivs/BlyvhgzKfRykYs/2D/wCe3W3Wfp+f8mbT9fyGjkIxeYY0MxQLoIIgnWVSDB4iFafMb1WszxYoUibx8eSVjOW9CLlu9bdrylbbq40ghjpMgb8J4Hc7UsmsUotJcxw07Uk7H8VjlfNrCKQTbs3g8cmYTp8wAD61SotYG32tFjaeVL5MrcZmww2bXHb3GS2j+ANtCG9CB6TV0MXSaelzK5T4cu410i6Ie03DfsXVXrILAyVYwAGVl7wBt61HDqujXDJch5MHG+JMYsWreU4Vzq13X3HLrLkQqqOSj8yecVCUpanIu4kksMBXoKSMBfkyS94k95NpZNS1SrKvL7iwdRlL9H2a9Re6o7W70DwFwe4fX3f7tadXi4ocS7PsU6edSp9pc/SiuqzZH/m//Nqz6HrvwLtT1V4mBTDbRXUMNnPZxQFjhSKrGdsllYFWKsODAwRtyIqrUTUMbk1fyFKbguJE8QHuHVcuF2iJY6jG+0k8Nz8a50faKjssb9eRTLUzfOL+p6G1a9Z1yCGncERBnvECj/UlVdG69fIPeZ3fCyb3bpdXa85dfdYsSy+RnbiaivaEUqWJ+vIb1WS74X9Tl7W7anuM7AABmJJAEkQZnmfjTXtGKVLG/XkJ6mbduL+o0uY4gCBiL0ffP4zNQ99x/wD1P15EvfMnc/qLheJMknckmST3knjVi9pJf8b9eRB6ib/2sbTM74EC9dA++f1qD1sH/wAT9eRNavIux/UWZiTqYkseZMn4nepr2kkqWN+vIg9RNu+Fhr2LuPHWO7xMamLRPGJqMfaEY8sb9eQ5amcucX9SFu8yHVbZkbmVYrPnHGnL2ipc8b9eQo6mceUWcxOIuXI6y47gcAzEj4cKUdfGPLG/XkOWqyS5xf1O2bzIZtsyGIlTBjukeQqUvaKkqeN+vIUdRNbqLIMxJJYlmO5JMknxNC9pJKljfryE9RNu3FkzibunR1lzRBXRqOmDxETEVH/UI3fRu/XyJe9ZKrhf1OYLFNZYMhIgyDxiYnaRqUwJWRMDcEKww6+WPVx3xvi7/wAPb6Ps8G09Ol9oTwy6rr16+Z9GynN7V601xiqFADcBMhRyZTHaQwYMTIIIDAgedlo6fr9/XzWx6WGdSipJ8zFdJM/a8+lJVVOw5qftN+//AJPve70vZ+lx45dJODa7Pn/j79u3Pla/2i1/Tx797/Hj9vEpbFsrBUlSNwRsQRwg16F+009njfryOL7xJcosLiL124ALl13AMgMxYA8JgnjuajH2hGLtYn68hy1WR84v6kbLOh1W3KNESp0mO6QfAVKXtJSVPG/XkKOomt1F/UGyOX6w3G6w769R1Tw96Z5Uf6lGq6N16+Qe8zu+F/UYfHYkiDibsffP4zNV+/Y7von68ifvmXuf1FcPaa2dVu4UbftKYO/HcGrH7STVPG/XkQWpmnai/qduIzks9wux4sxkmBAkk91OPtNRVLG/XkKWom3bi/qHw1+7aEW71xB3KxA+ExUJe0IS54n68iUdVkjyi/qBvK7tqe4Wb7TEsY7pJ4VKPtJR2WN+vIT1E3zi/qFs3rqKVS8yqZlVYgGRBkA90Upe0YydvE/XkC1ORKlF/UW9nO0MBG48COEb1P8A1T/8368iPTy/t/cljsTeYDrLz3Bq2DMWgwdxJq7R6iOWbUYcOxdHPPJtJEA4510hgy9MZYACqSZG6BToVi/s1AWMWsBSY7GVy6lYWdOAjegVnPZhQFnfZqAs6MJQFkvZKAs6MGKAs77GKQWd9joCz3sVAWe9ioCz3sVArItghTCwXsrLspjiRsCVJ4lSRKHYbiOArPl0mHLJSnG2vW/f4Oy2GecE1F7evp5AreXgVpKrOnCUwsgcLQFgzhaYrINhqdBZA4anQWQOHFFBZ7qqKCzotAU6Cz2gdwooVnDZFFDsg+Hmig4iIwsU6FZ5kphZGKBFgCaqomES3QAzbSkA3aIFRaCw2sd1Kh2dYigAXV07A6LdICYt0WB3RRYFBnOe+z3lQgaSJM7TPCG5HjtXMzayePM1VpUVxc3KW2yr7FvhMWtxQynY/KteLUQyL4ScWnyHEFXWOifV0WB7q6dgcNuixETbosCBt07AitiTAouhB/YliOffUeIdElwyjgKOIdELuEDDempUFFZi8GU8fThVkZWQaoTZasEQK0xEYoA7A7qABsB3UwIUBZxaADqtAHGtTQAApTEOolUlgdaQBFNAwyikAYGkBILSGEW3QBMW6QEwlKxnmSk2FGG6WKDfIO/YX864Wrf9aXl9kZ7anKu/8ISyW9ctNpQgqeCNwn91uK/MeFVRlTst4oy62z70arL83DHSZVuats3n3MPESK34tW1tP6j4nHrcu9F3Zug1vjNNWiddwcCp2KjxWgCBWmInbwpPHYUOQcIdbCrwFQcmyVHHt91Fjo51VFioFzp2FBDbBFFhRT5rYOrYbBZmr8bVFc0VZWrisjppgdZdqBAWWmFkQk8N6AsYuZfcUSVMbfPwqKnF7D4WM4bLXZZgDwOxNReSKdDUGyD4S5IXSZbh/v3VLjjV2LhZM5Rc+yPjUeliPgkDQVEmHNg84HhSsKJItABFFIYVRSAMopDDIKiMNppWBIJQB59hUWSR896UH+sN5LXC1P6svXYZH15eP4RVq8EHmN6oA05trdQah3Ecip7weIPiKsQ1NxZ21du2ZIm6g3JA7aieLcmG/HY+Zq7HOUHcSyMk947fb/Bb5fnCXBIYd3dv3GeB8DvXQxamMtnsyanbp7MtrbTwrTZKh7D4cRJG/jUXIkohilRsdA3s+NOwo4i7UWFC+JMbUJhQnO9SCgyE8KLFQTELIjjPEeFNMGjLXRufM1uXIyPmCNMVkS1MVkDTFZfZJhwtvWQJJMHw7vlWXNL4qNGKO1loFDcvGqbLTwUcqLCjy2zxNFjIdR4miwM/YMbzvWhooTJq1AE1oAIopDCKKQwyVEA6CkMKtIZMUgOXRtUWSR89z26FxZJUOAVlTIDCBIJG4rhZn/Vl4mVNKbbV7n0/o0MJctLdw1q2oOxhVDIw4qx4yPnsauhwtWkdfFwNXBFX0tyhU14kOZZk1KYImAg0nlsBtvUJx7TJrMCSeRP1yF+hFybtzmOqPr2loxvcr0PWl4CHSXK8PfsNisLKMIFxQNJE8JXhxI23G8jhRKmrRZlUHDjhy7V65GcyXpLewwHWoXtTpDwYBABIDHgYIMHw3FPHqJx2e6IQbq1uv3/yb/K88t3gCjT3jgR5it0MsZrYti1LkWL4gcqssdAlvDnTCjvWAcKLChG88mmhA1SpCDhgN49TQgEsZjSpkb92/DvkVohC0UznwlI1akZWxzJ8Oj3IfgNwPtcfltVeWTjHYniipS3L65lFm5wUKe9dv9qyrNNdppeKL7AK9G7QgEufGfHuip+8yI+7xLG/hJAA2qjiLqFShVd9t6dhRK0QAPGiwo9cuCnYUeVxRYjJBq2GSyYeih2FVqVBYZDUR2HSoskGWkAzYQsYAk1FtLdklb5FgcvMbGTA28ee9VdIrLOjdC5WNiINSvuIkL3Ckxo+a9IDOIueY/AVwsv6kvFmRc34v7hejWevg7ute0hgXE+0vh3MOR/Woxm4svw5njfyNN0t6X2r9m5Zthp1WmR/qsvZYzzVhJEHuqyeRNUjRqM0JQcV8gf0Z3y2IuKf+y3+dKMPMr0S+N+Barkr4TCY3rGRg1tQhWROnVuwPAyw234VLhcYuya07xY5pvmhHBYQHJnX6zi7iB5WrqyfgAPWopf0xwj/AOP+5SZZ0Uc4UYmxe0Xz1jpZ4a0tmH07zq57CNwDxpRi64k9xQxOWPivcayvpSVK28UrW2IBViIDKRIbxB7x8BWjHqeyYKbXW+pp7d9WAIIIPAjcGtilZZRPjUhUTCaRqPDhUkr2It1uJ+2DUQZjf4AVo6LZFHSriaEsVjy2w2Hz9athiS5lU8zeyEi1XUUWaPJ8gUhblwzIDBRw3giTWTLqHbjE14sCaUpFp7Fbt6mVQGYQfjP8+VZ3kk1TZoWOKdoDZXfuj50rHQ6BAosdC9/EAUxFRjsTNNAJdceVSEdW81AB1d6AM/fssjaXBU9x8a3RaatGBpp0zyGmFh1NRHYZDUR2OYS2XYKvE1CTUVbJxTk6RosLkYHvmfLYR41llnb5GmOFdo+LSJ7qgHyqrib5lqilyPI4pDKfMtrren4CtOPqoy5NpMSvNtUmhJnzTOb6m+/aEzuPGPGvPStyba7TLjjPh4pLtf3FaiSPTQBsfouP9af+wb/Ut1dh5mrR9d+BnnznENa6l71xre3ZY6uBkSTuQDymNqrcpVVlMs05R4Wz6ZluUObeD93qxhbtq6CYP7dEMgRB7Sj41eovbwOjCD4Y+H3M50ettds2uqI9rwNy4RbbbrbbtLD4yvyPGq4K0q5ooxJuKrnHsA3M3F3LXW/aV9NzqLOwmzNom2d+MFdM7GO/mcdw38g6ZdFuuWyKDo5iHt3VUOerMyp33gxHrUtPNqaRThncqN7hsQDzrppNmp7AszxmrbkDtW3DCtzFnydhVM9aKMtkbgIEkECYBIjfj+RpLLDi4U1fcR4kWWT5Obw1MSF4COLbwfICq82dQdLmaMOB5N3yNM13SCoEAbCO4Vz7vc6CVbC7YqKBkP6UE7rJ/KihWRxGP1DYECmkFibI7VIR5Mtc8qOJBTHrWVCN6jxDok2CVd6LCiQtDuosKMnn19Hulk9TMyfyroYIyUKZz88oudxD5Hk7YiSGVVXYk7mfAUs2ZY9h4sMsm6NRhui9nSQWZj9qYjyA2+M1jeqnexrWlhW4bE9HLRTSo0tybdj6id6jHUyTtjlp4tUthPA5LctOGlSo4959DU554zjRHHhlCVltdxNZzQAN8TQB3GXCtvUok8/Ad9SxpOVMhkbjG0Uik3Gnv4mte0UY1c5DeIwlpVksW5bbSap45t1Ro6OCVtmQzrCq8yoI5AifxpTha3IxnvsZTE5WF92V8jt8DtWSemiyxqMuaFXsuO4/I1RLSvsZW8EXyZLCZhcstrRrlphtqUnh3HTxGw2NVPFOO5FY8kHcRnA4B7yFkKkSRxiTG8cudV8DaCGlyTVr9zVZj0jvDF2bii9YtKtq26EyhVXJeYlT2TE8duVTlN8SfJGjJOcZrZpFhay8XbpfBtb62ziy7MrDt2LxFwHUNmA1MsdwI8KfDb+HsY+C3cOaf7MrM0QaMwVeC4y2wA8WuqajLlLxM+SlHJ4oz+GwlyZAjfYnao45qM02YFqccHdlwLzIBrcD1j8a3/6jGPUjfrzIz1rntBN+vkNYTMLTcdTnwBg/xbD51F+0cz5UvXzKHPK38VL19SztXW+paVfFmE/BQZ+NZp5pz60mxPh/3Svw/wA0L5yLnVFmcEKVMKsc43JJP1uUVdo5Vnj67CeNw4qihno3m7swRVGygd2wO5+ddfPjSXE2dTBlb+FLkjSX7i8OdZUmzW9hJbikTymJ7/KrOja2K+JMMtlRBYqAeAPH40q7ES8RxLKQI7u6oOyWxJbI5UrCjtxdtzxoTCj1i/vBoYEcQQaEAmSBtNSFRibuX3EjUhEmuqskJcmch4pxq0bLLMB1KQmolt2P6DlXMzZeN2zq4cSxxpFphcQBzJqhlyHVvSaiMDjGJEDjTQmVF3Upg1YRG8JgWME7c6i5DSLZLQA0nfvqFkqFnwi7ggBTw8KnxvmR4FyK/E5OIlPeEeXjO3dV0c/Y+RTLAua5mezi0OsYDcD8Y3q/HFuNszZZJTaRT3sIDTeMisgjewIqDxk1kEL+BqmajDrOiXTJc2F/o+8ttW68W0kMJY7Dfv2HlvWHLKL6p0cFuPFezOW8UoI6zGu3hZDNqE8NSiBtHOqePvJzy4o85IubnSJGU28JhGt3HgG52VcgMCfc1M0xzPOoyyRpqJzc+qxuLjifxPtSK+/hcQm9xDa1Se0jS3eQWiePGOdZ2q52cPLDhdzUm337evqanBfR7iHANy6qggH3jO/7qAD51asMn3HQx+zsr3+Ffv8AcT6Q9GFwToAQ5dSxITTuDEcSTyqGWDhSsza7DPBwpyuysiKqOdYex97T6x+FSQDWME2Lg1ajoaPMCR+FaMMuGcX80X4XU14mayjGMhDLx/WvTKKmqZ0+J45Wi3XFsdySTyrTHHFKkjPLPJu2wmGvPwUnf/2f58Kc4R5sMWSfJMLdvmQGmQd5Pj8qhGC5osnkeykXAzvgAYA2n9aye7PmbPeV2DF7P0Oy/GoLSS5sm9VDkhazmjOw84FOenUUKGo4mPW8RvJ5cazuBoUiOKzBQImaccbYSmkVrYr+ZqfAyvjRZ4LL7jvqvMoAkADiZ4nw/wB6hPJBRqBKGObdzLnDYeNtRArO5WaEiTYcRtI8aSYUTsXljaNuNDTGqPPihEg7/GimKyva4CePGpUyNk0zq2hMsCQOW/oO+prTzfYQeoxrmyeGzy07e9B477DbfjTlppxV0KOoxydJjHXe0KeqJaJBjbfzNQ4XjfxE+JTXw7mexeY3V/ZsCsbMOB4/zvW6GGD+JbmDJqZr4eXeVjv8Kv4TK52V+OxLKQApMjjt+ZFczX6ueGSjGt0U5Mkovml9SYyXGuofqtCEoAzfvsFXY6TBLDv41zJZ9RPm39iSwZ5Lid15RB4Xo7cuNdVruk2rlu08D6z3uq7MbwDJ41RGDk38h4dM5Sktk4tJ9vbRaZt9H+FsWrly5eLXBbcpqKpqdVJAGqSd42B51fLEoq2zqS0yx43cnsvBAruRWbOY2LSoOrbqiVbtg6pmdVQcUsiRmyRjHUwhWzr8miyfEjCDMHCSLd+Qg7OxMADbYfpVkXw8T+ZpxTWLpXXJnMxzMY/L7zm3oa04IE643XcGBxVmHCoyksmNvuKc2WOq0spJVXr7Hek2dXrVjCG1cKC5ZBaApkhLZG7Ax7x4UZMjjGLTI6vV5MWLG4dq/CMhjMXdukNdd3+yWJO3PTOw9KzSlKXM42bNly08jvuNR0T6Ki6qX7jK1tg4NuDP1k94EQQRMirsWG/ifI6Wg9nqaWWTTTvb9hjNugXFsO/8D/8A1cfmPWpT0/8AaWZ/ZHbifk/5Mji8PdsM1u4pVo3UxwI47bEeIrO+KLpnGyY54ZVNUxHL8nU2zpYggTB3BIHlNd/BqnatHpsmmjOFxfzOW0POu1B2cScWuYVJG42qbSexCLadoNeuatzxj4+NQjHh2RdOaluwTeFSRBvuOCmCC2rxXhUJQTJwyOPInaxDARO3dUZY0yyGaSBteJoWNJkZZm0D6w95qfBHuK+ll3mvGe2rajfVtx5muN7tOTex23qccEtxe50lSZ3M1JaOZB63Gu0VzDPdW6kxt2eHnNXY9M1zKcusjzTEv6TaIQQOUfmat93XORR73KqitgtnMyBE8dyajLAmycNVtzBYnMGcR86nDAo7lOXVSmqQKzbZtlBPkJq2TS5lEYylskaTJOjbXCDcICg9ocz+7+tYs2rUVUeZ0cOibacnsbC2EtDSgVR3AQK5rk5O2dOMVFUkEu2EeC6qxE6ZEwDxoU5R2TCUIy3aKhujNkPrHuiSUJkEnh5AVo97ycNdveZlo8alfZ3GR6akdairAAtwANgO0a5OrbcrZyfa6SyRS7vyWmaY3E9bYtjUMNODnsDST+ybe5p+140SlO0uzY1ZsuZThBL4Pht14dpWXeGbf2n4YpqX95XHnqPXayuzS1/w/BeDYofG4D+VQl+lHzKsz/8AExv5sus82zDBt3phD8bhFWTf9SL8PuXap/8AlYv/AF+5bYHAi9fzKwTAdrW43iQxmKsSuU4+BqhDjy5oPtr7A85ycYPAXUtan1uhdmjsrK7wOWwH8U0pQ4MbSK8+BafSzjC3fMssFnFrD4LDPdmCiopC6jIX5e78qlGajBNl+LPjx6eEpvakZXpfntvFtbNsONAcEsAJ1FYiCe41RmyKVUcn2lqsefh4Oy/wW/Q7pFZtWUsOW6w3CqgKSIdhBLcAJY852qzDkio0zZ7O1eKOJY5Pe/uF6UdMwk2sMQz8Gu8VQ8wnJ28eA8TIDy5uHaPMt1vtCOG4Q3l9jBMxYksSSTJJJJJ5kk8TWRu9zzk5ynJyk7YfKHCt6n8a6eDeCPV6WXFgg/ki5zDLOsHWWyDtMD8vlXU0ufg+GRn1Wn41xRKb2cwTEgGK6fGuRyujdWD01IjR7TRY6PaaLA5poEdigZErQRPaaYA7KloRRJPICSfIVS2l8TJxuS4YrmFwuBZrvV6SW4BZ0mfEngBzqM8iUOK9iWPC3Pga3Nlhuh9mALjnUQJ0bAHu3mfOubLXzvZbfM6q9nY2t+fyEcd0ZvWyVtDWoGrWYEx9UDv41dDVQnvP6FM9Lkx7Y1872KLB4Rr1zQgEn0AHMnuFa5zjjjxSMEMcss+GJZ//AM1e16BBMwSJgCOMkVR75jq2afccl0XuU5E1gzcuQvHSv1m7iTyrHn1Mci2Ru0+lli5y2H8Tm4TgIrKo2bLSF8Lj9bAnfem1SEnY1iMyggARSURthb+KYrtSodmC6TE9bv8AZH4msGq6/ked9rfrLw/LLzOM8uddZw0J1SthGmDq4W34zHE91E8jtR7NjXqNVJZIYaVfD49gpiLZX+lp+2v+PEFl+Ro7ZkWuF6i/ViOYr/w3C+F2+PixNQl+kvFmfN/8KHi/yXOaYN7t/L7qKSrW8OCQJA0MGM92zT6GrJptwa+RozY5TyYJxXYv5GmM381A52RHmtkj8al/un4fgvt9LnS7l9is6JOWwWOt8hbLgeJR5/yCoYncJIy6Gcp4MsXvt+GPWsruYvLMMtuNS3GO5gaQ11fzFSUXPEkixYJ6jRQjHnf2tFNmXRLEWLTXXNvSsSAxJ3IG3Zjn31VLDKKtmHL7NzY4Ocqpeu4oRVRz1sd8qAOg0AGyxR1hJE+HfIroaaT4KPTezGpadfK0a21gUZP2Y0uBIIJ+Y4Vvx5pJ/FyNOTEmvh5lLirRRj48fE8+HLn611cclNHJyJwkXXR+5bt2tegG5qYaiJgbbCeG1YtW5ufDext0cYcHFW9li+WWMT2ioV4O67STwJA5iqIajJj2vYvnpseTdrcpcZ0UuKJTt+AEGtuPXQb+LYw5NBNK47lbi8ou2p1owA58RG28jbmK0wz459VmaenyQ5oLlWRtfBKsqgd8/kKhm1McWzRPDppZVaZLE9Gr6T2QwG8qQZ8hxnwilHW4pdo5aLKuyyu9mb7DfA1fxx7yjgn3Gww62rJ/ZaF1bmOMeFcOUsmTrWzvQhjx9VJHruIsEkqwRmkFoHCZj40cOSqe6Dix3apM7g7qW9zdB/nz3qLhKXYSUormyOYdJAsCSQZ3Xzjvq3HpJSKcurhAy+GxjK7Mp06tuE7ch+FdGeJSilLejlwzOM3KO1mxyvF3LiqT6mCvkR3iuVmhGDaR2MOSU4pjGOJgAkT4mqkWsrHwhO5Kn1qfEiPCTtpo46RS5hR72eTOtT4UWOi2w9mBuOXGoMaMD0ugXyByVZ85J/MVg1DuZ5z2s10/kvyI5vmHXXesUFezbA3kgoirPxWaqlK3Zn1GdZcinHbZfsXPSLpb7TYFpbWgsVN1pEEruAsbxIBk8IirZ5uKNG3U+0Y5cXAlTfMVtJdv4S1ZVFAR3cOX3aSQRp07ec0KEpQSRLHp8ufSxjFKrbu/H5GpyHHYjD2Baa3buaZ6s9YV24w3ZPDvHLbxq7HxxjTOlpcefFj4JJOuW/8AgqsBhcVba+5Fp2vqyvLMI1kkkdnx4VCMZpt7blGLS6mE5zdPi+b/AIKPJM4fCm4AisHXQ6vPKe4jvIqmE3CzkaXVPTuSq72HMn6WX8NaFpEtFVkgsGJ3Mngw76lDM4qkW6f2lLDjUFFMlmHTHE37bWnWwFYQdKuDxB2JuEcu6iWaUlQ8vtSeSDg4rcoN6pOYe3oA9vQINgGi5B5ifgf/AFWvTPmjv+x5pwlD52a/C4kWl1BZnxroY4ubo6eSSgrFczxFu6JAgzz4x4fzyrpYIThzOdnnDItiwxlhVW2lv7Mk987zWKU3KTcjbGCjBKJa5Oix2uO1UTbLoofvYhQQJjyqCTJsgMSrSGiDtvvPnTprkLZ7MMHHAARy/wDVLcey5CuKZTKs3ERAqcbW6Iy32Yley4yYUkcjqj86tWXbcreMz+ZdHQGJS6W5gMJM8tx+lacWr2pxMWXRO21L6lLisBctxrUgQN4Mb8BPfWyGWEuqYcmKcOsBUVMrLzJ+j7XhqclE3jaS3kO7xrJm1Sx7LdmzDpJZFcnSNDgejFm2QxJuEcmgL8B+tY8msnJUtjdj0OODt7lliWTczHLbhtWZWa2Vtw23USoknjJn8anumQdMVznLlABsyzbSgBMeM8uXGrcVPr7fMqzcUepv8guXZUAoa6Gn7J5DxqE5JOok4RbVyGw1sHsrMeFQ37SewPF4i4OXw/CKEkDbKfMxrBIUEnmeNQcUFJ80YvMcI88CKXBHuFwQ/tX0K/2N+9viaXRruDo8f9q+iLzosXS8AzsVIgKWJHEHgfWk9uRbFJbI+nW1GkbD3Z9ahbJUjHfSLfe3aQ2na2xuKJUldtDHlymKcXvuEltsfPcOLjEku7MSSe0T6+tWSxp9iMiw4bdxTfgiVyxcH1n/ALxpxwxfYRlhwL/ZH6IlYw1xjAa4T5miWCK3aQo4dPLZQX0Q6MvurxZifM1W8cO4n7pg7YR+iO3MK4HvN8TS6OPcP3TT/wBi+iALauH6zfGn0Ue4h7np/wCxfQusswbSCwJP8/pUowiuSLMeHHj6kUvAv+rZ17CkgTMcoH87VvwVB/EUahucfgHMBlN3Y9XOqImIg7zx4xWjJnhVcRnxYZ3fCXSo1vtMgAEAbjf0HD/esEuF8mb42uaF8RjATO3jFJRJNizYgE1JIi2FW+Nt/wAKGCALmR1QTFPg2Di3EsfmXbBmQDy7qnGOxCUtxtM9gbMY8aj0Y+kRbDFWpBBE8J47VTwz5Ftx5kcdiLNxNLEEdxPMb1LGskZXEjk6OUalyKa3k1tiWB0+6wG5jvHjMVpepklTMq0kG+JfIsbuMDR2ipHCI+dZeE2WLi6zmOtII7wPlTpLsFbfacfB3GletQj4Se6jiXcFMjay+6u5iPMfrT4kKmXtloXb186qe5Yjkk7nfw5UAe1HwBFAhG+jtznepKhCONwhbh2TTQhVsjuRMgilaHuCGUMPqTSpBYG3lZV9cRpM1CfInHmbLD+4v3TVRYYj6RrTObKCIJZjvv2VUAf4z8KniaTtkMibVIBkeTLpHGPxNTcmyCilsjQ28mQiGRfgOFFtcmNpPmgOJytbQIVQJgkDanvLmKlHkBtYLXuQo/nnTcUgtsk3R+Ty8qVhTDWsjWJYDjHr50hjVmwielHC2FotMNaUDUoAJ4xzp2+TFS5oeW4oHvCfGlTGI3cUrAq458tqmk1uiLa7RNsLaAO3z3qacmQaigWGy62zc/jFOU2kJRTGL+VoBsojnvUVNsk4IrLtqyCf2fDxP61pjCTXMzynBPkSwGEt3GI0qqgSTtPzoyf043zZHG+klS2Q4cvw42M/z6VR0s+40dDHvMzhsE7mFU+J4D410J5IR5s5OPHObpIdxOEdEA6tQB9aQzGfGqoZIylfF/BoyY5xjXD582XGEsNoUBFAidLe94zPOseSVybbN2ONQVIhjFtpDNZidgQQN/RqUVKWyY5OEeewquLtgyE+O9T6OZHpcfeFdgRIKH0g1HhlypkuONXaGrNgxJCgVBsmhtcwCiOztUeFsfEkHsYrUJEfpSaGmcGJJaCP96KCxbF4UmSpg8akmRaEmLLszVKk+Qr7xi5jVjSN6XA+0OJPkSwwJBJYDu76GNWV+Y4hFBAO9RlF0STRd4Myi/xfjVBaZLp4O1ZPiw+S/pThzFLkEytW0AqQKujV7lTbotsG7at2BNWyhSuiqOS3Vk81ts42PDwI/OowpEptlD7O07mKv2Kdxmxeb7ZPLhyqDiu4kpvvLG3mCBe1uRw5AfCodG72LOkXaeXNLf8AIp9FIXSRDDFhuGwo4KDjvkEFhW7RuHyjbbvilbW1Dq+0GcxC8RI4bcCe8TT4LE5pE7722h296OAPwnxqUFPkiE3DrMRtv2uzP41bLHsUxzb7DGKtXSPeUxtE71THhs0Tc6FsThQBOqW7orRiyN7UZc2NJcV7gcNYZjCcf541bOUUrkU41Nuoj/8ARz82T4n9KyuePuZrUMveirx7kbAkCAYmrMSTK88mlsL2DtPMFYPdvVsudGeD7fAsLbmTueNYmjpplthN1E771Uya3KLPR+19BW/TdQ5mr/UFsNxqzJyKsXWLjGMdC7nn+VYI82dWXI5hGPfRIaLu7/y/SqVzJvkenh/PKmMCvvGmIDeUSNudSRFk8Wog7UkDRTq533NWlaK3G0pcmOPM1eX/APLX1rGajKdP/wDo/eP+UVLHzIz5EstP7OtGPrFGTqsscq98VrzdQw4OuP5keyfOskOZunyKRqvKGRFACV81aiqXM5a402JD9s7fz4VBliL/ABgjDLHctZo9c0/8YvgN1afsiKlPmRjyFDWuPIwz5jGXj9ovn+VQy9Rk8PXQ5gxOqe+ssuw2LtEXHven41fDsM+XtCZb7x8qefqi0/WY/YPZHr+NZma0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venir Black" panose="020B0803020203020204" pitchFamily="34" charset="0"/>
            </a:endParaRPr>
          </a:p>
        </p:txBody>
      </p:sp>
      <p:sp>
        <p:nvSpPr>
          <p:cNvPr id="5" name="AutoShape 4" descr="data:image/jpeg;base64,/9j/4AAQSkZJRgABAQAAAQABAAD/2wCEAAkGBxQSEhUUExQVFRQXFRQUFRcXGBoVGhUUFxQWFxUYFRcYHCggGBwlHBQUITEhJSkrLi4uFx8zODMsNygtLisBCgoKDg0OGhAQGywkHyQsLCwsLCwsLCwsLCwsLCwsLCwsLCwsLCwsLCwsLCwsLCwsLCwsLCwsLCwsLCwsLCwsLP/AABEIAMIBAwMBEQACEQEDEQH/xAAbAAACAwEBAQAAAAAAAAAAAAADBAIFBgEAB//EAEYQAAIBAgQCBwQHBAgGAwEAAAECEQADBAUSITFBBhMiUWFxgRQykaEHQlJyscHRI2KC8BUkc5KisrPhJTNDU2PxNcLDFv/EABoBAAIDAQEAAAAAAAAAAAAAAAABAgMEBQb/xAA5EQACAgECAgcHAwMEAgMAAAAAAQIRAwQhEjETMkFRcYHwBRQiYZGxwTOh0SNS4RVCQ/EkgjRTY//aAAwDAQACEQMRAD8A+X6a7ZgPaaAOxQB6KYHYoEeigAiUxBQYoEFW5TFRIPBoET66aAoKjg0xHbpEUCRCza50UNsOqUURsDdt0iSYsbcmglZE2aVDs8lrjRQWGtpA3pkbIM1AzvWxQFBOsmgRAvQApcG9RJoIG7qYgUUhhEummFHGeRQAE0hnIpAe00wPaaAJIaYBQlBGyL2qKHZDTQFnooA7FMCQWgAimgR3RRQrPCaADWrPxp0JsMlnfjRRGwuwNMQRGimJnXIPCgANIYLRHCkSs91ZPKigs6lqKKFZ24BQCBsKBgWFFDCoooERa3vSHYPq94oodnWtAUBYM0DORQBBkpDsjFAHooA6FoAn1dArB6aYyQFAiQJoAkq0CPNbp0FnAtFATQUUBI2TyooVndMUwONNIA1q5tFMTGVApkQhUUCFrhpEkeXegCM0AHtrPGmJjKrTohYG6aRJAurpDs49raih2Qt2d6KBs9cSKATOKKBg9BmgLCvbooVkOrBoodkWs0UFkhYooLAPYg0qJWcFqigsPatcoooi2EOHFOhcQjppUTs7pp0FnVFFCslp76KCyaRTFZ0IDQFhEsyCRuBxPGPWkFhLY7qZEKuH1TA4cY3oBMXNqigTIKlA7G1EUyNkH4x8qQzjAUAdtLQFnmUUCsawdk3DpHhJgmJMDYbkkkAAbkkAVRqdTj0+Pjn/AN+u18kt3sWYsUssuGJ9VyDoOBhyLrOjuOyqt7njdA7NxjzUyoHZE7lvJZsuTUz6Wbprq/L8ryp9rrZR7WPHDFHgSvv+fr6fnAdIckfC3CrrEb7TGmYDITuUJIG+6kgHirN3vZvtJZ/6eTaa/f8Az9+a7VHmarSvH8Uer9vXrsur65eNdcxUGUKaewt0cawOIiig4hV0pErAuhiY7Pfy+NL5EvmdskeYpiZ6+O6kCAIJMDc+G9BIPaAYUyNnLjxQANnBpDBKN6B2MIdqBHiaAFBboJWaL6PxGZYX77f6T1TqP0mWYuuj6X9K+WdfgjcA7dhhdH3PduDyghv4Kw6WfDOu80Zo3EzP0OZXqvXcSRtbUWk+++7HzCgD+Or9ZPZRKsEd2y96TN/xvLvuXPwuVTj/AEZ+RZL9SPmCzrKbeLzxFujVbTBrdKng5W86hW7xLgkc4jnThkcMDa7/AMBKKlk37hvOvpDs4O+2G9nunq9IJXQiwVDDQpO438OBqMNPKa4rHLKouigxd/DZnmWGFpItm2zXjp6tnYam0PHEgIokE7MYNXx48OKV+RU+HJNUabPemlnL7gw4w7wEVhoCogUyBpHPhWfHgllXFZZLLGG1GR6Y5/h8Y2HeykPJN0sgVxuulSRsw947E1qwYp41JSKMs4yaovPpettcGERRLNddFHezBAo+JFU6N05N9xbqFaQ49zCZJYSV6y8+0qB1l1hGoyfcQSNvEcSaj8eol8iVRxI9luf4TNw1i9ZKvpLKHgmOBa1cG4YSO71E0Sx5MHxJgpxybMpfo/y1sLmmIssZKWXAP2lL2mRvVSPWat1E1PCpfP8AkrxR4cjQz9LGS6gmLQbrFq790n9m3oSV/iHdS0eSnwMeoh/uD9H1nIbi99vFjYE8XucANz5CqtVlWLK8j7Kf0RLBHjx8Pff3E8HhbeVYK5jrya3tqGS3I7LORbUsdxrJcAsJCgkDmW85kz5NZnub8F3Ln673u+xR6UMccMKj69evnm1+k/NlSzinwllsLeuFLYUMC5BPZUhywbstBKwYMA1q6LG24qW6I8UudH1TN8GmLsiZVoD22iHtsR3HzgqdjuDXMlLe0912+vXaty9LYp/pGwxvZcLhAL2jbumOH2LkeHaJ/hr1Ghy20+9HK1MNn8jDdAcF1uOs9yTdPkg7P+MpXR1MuHG/nsZMMbmj6CM015yLQO1nBvP37ly0zf4RbrDw1gvvf8mrivLXyK3J8qt381x1y6ocWXs6FYSNT2x2iDxjRt5zyFWTyOOGKXbZGME8kmyeJ+k2yl1rRw9+EdrZPY+qdJ7BbhtUVpJNWmhvPFOqK3IcXZvZz1uHVVtFGC6V0aj1MsxWBBkn4VdkjKOnqXMrhJPLsCzzJfbM5uWiSE0WncjiEW0kx4kkD1ox5OjwWE4cWWi7zTpdhMsYYWxYLFQCy24UJIka2O7OQQefHc1TDDPN8TZbLJHHsgePwuGzjCtespoxCSASArhwJ6u4R7ysDsd4me8U4yngnUuQpRjlja5kvohf+pPy/rD/AOnao1n6nkGn6phvpHyP2XFOVH7O8Gup3Bv+ovoxnyYVr0uTjjvzRRnhwvxNf9L2+Fw/9sP9J6zaPrvw/JdqOqj5eIHGukYzxuUAdFuojLvoSsY/DH99v9N6p1H6UizF10fVjmSvir2EcAg4e3cA+0rtct3R6Qn96uZwtRU13m21dFXllgZZhbFgEM9zEpbn7RuXe0fS0segqcpPLJy+RGK4EkJ9Iz/xjLz+5c/C5U8f6M/IjP8AUiVHTjM7mGzW3etRqXD2wQeDKbl3UreB/EA1bp8aniaff/BXlm4ztdxc281wGagW7yaL3BQ3ZcH/AMVwbN908ea1W4ZcDtcifFDJszKZrk17LcRbe20gEtauRxjZlcd8GD3g7Ry1Y8kc8Gn5mecHilZrrHSDB49RaxVsI/LVw1H/ALV0e6fAxPDesssOTC+KPryL1khkVSM10i6LnCOjKddlnAVj7ytM6WjwBgjjB4VpxZ1kTT5lOTE4NPsNn0pIOKwE/wDfc+ukR84rFh6k/A05OtHxMp9KALYu1PAWBHmbjz+ArVo+q/Eo1L3RW9DFK47Dkfaf4G281dqf0n67SrC/jRubUf0y5HPArPn1w/ICsH/B5/g1/wDL5BcBmK4m5jMHe3CswA+1ZcCR5qxPlqXupSi4KM16Y1Licos7kWDOGwLWWHuG+J+0OsYq/wDECGjlMVi1WWUsU5z7n9Oz9i7FBRaiis6cZnYt5be9oUvbZOr0rszO3uaSdgQQGnlp4HhXm9LleTOowe/M6WRKMLZ87+jzpbeywWrONRlwl8dbYuHfq9R3ZSPqGZI4jVPPfpaqEc/FLC7lHZr167CjHJwpS5M2n0e9OL2Yviddu2tu2UFsoGUkMX98sxBMKvCONc/2glpVCt2+e/h8i7C+ks2ViLtu7abgQynn2XBHA8d5rpeydT02Jrk0/v8A5szanHwy8TL/AEbYAWjiLhjslbJ7lZRqvCZOwJTntESYrtdNlyYoLKvi3896T8zFHHGM5OPIrOgeNN7M714/9S3eYeCm5b0j0WB6Vt1EeHCl4fkz4pcWVvx/BDGZ8+DzTEug1KzKtxCY1AW0Ig8mG8HxPfThhWTDFClkcMjZf3BgM2HO3iI8EuiO/lcUeseFUf1dP4ft/gt/p5fEp+i2VvhMyW1cg9i4ysODroMEd3AgjkRV+bKsmC0VY8bhlpmkyth/SmMPPqsOB5FRP4LWWf6MfFl8f1JeR80z9JxeJZuPtF74C4wX5AV08KXRx8EY8jfEzV/RK5FzFd0WD6zd/wB6ya5dXz/Bfpeb8iz6GtpwuO0mIxWM0kcoUaYqjP1o+CLsfJ+LBZgP6WyoOB+3VdQA5XkWHUeDAmPvL3VKL6DNT5fgjJdLj2A/Sxc/q2H/ALYf6TVLR9d+H5FqOqj5md66ZjIFTQBYdVUALfoikY3Dn98/5GqnUfpMsw9dF70mx/UZtZu/VFq2r/cZ7ob4TPoKzYYceFr5/wAF2SXDlTC9Kcd1mZ4S0D2bNy2x/tHZT8lC/wB40sMKwyl3kskv6iQ3n/8A8rgT+4/4XKhj/RmOf6kRXpBlQxWaJbYkL7MGYiJ2a7Gmeckek1PFk6PC2u/+COSHHlr5fyBb6Pm1R1y6Z46SGA8BMT61P31VyI+7PvLnpUFv3cNhdW5uF33EqioR8TJjyqnA3BSmWZUpNRK3E9BWJhbq6f3lMgeQ2Pyq5a1Vuip6V9jHumF1beGs2NWptVoCeOm3xY/AD1qrTpym5eJZmaUVHwIfSBeKnDOvvJcZx5roI/CjSLi4k+4NQ6pjGa4C3mVq3dtvpdZgneJjUjjluBv+M0sc5YJNNDnFZYpojkXR5cITfvXFJVTB4KgPEkniY29Txp5tQ8vwxQseFY/ibEOjGPN/Mb17cK1oqgPJFa2F+MT5k1LNDgwpfMjjnxZGypx2NaxmN28v1bpkfaUgBh8PnFXwgp4FErnPhy2bvOsZ/VLtxCI6lnUxqHuyDEifKR6VycuF5YvF37G5TUfi8zIZ1ghmuAayjKl4aHAJlQwmDMSUYagGjbeRIIrx8VP2fqrmnW69fNfv2OmmdS1nxfCzGN0azjEWLeBu27a2LbDTcc2zpVZCwwJaADtAmNjtXRWr0GLI9RBvifYr/wCiro8skoPkaHoFlWLyxr1q/bQ4QsX69WQaSAAGKk6ipAAiJB4cTWL2hmwaxRnBvj5VT/62LcMZ47T5d5f5R0k144W9wjKyAdzDtDX+8dJEcFmNzMdz2T7MngwvNLtr6d/h3d/PlV4NTqozycCLPpVdXDYO/o2N1mHm949s+caj6V2cCc8ivs/BlyvhgzKfRykYs/2D/wCe3W3Wfp+f8mbT9fyGjkIxeYY0MxQLoIIgnWVSDB4iFafMb1WszxYoUibx8eSVjOW9CLlu9bdrylbbq40ghjpMgb8J4Hc7UsmsUotJcxw07Uk7H8VjlfNrCKQTbs3g8cmYTp8wAD61SotYG32tFjaeVL5MrcZmww2bXHb3GS2j+ANtCG9CB6TV0MXSaelzK5T4cu410i6Ie03DfsXVXrILAyVYwAGVl7wBt61HDqujXDJch5MHG+JMYsWreU4Vzq13X3HLrLkQqqOSj8yecVCUpanIu4kksMBXoKSMBfkyS94k95NpZNS1SrKvL7iwdRlL9H2a9Re6o7W70DwFwe4fX3f7tadXi4ocS7PsU6edSp9pc/SiuqzZH/m//Nqz6HrvwLtT1V4mBTDbRXUMNnPZxQFjhSKrGdsllYFWKsODAwRtyIqrUTUMbk1fyFKbguJE8QHuHVcuF2iJY6jG+0k8Nz8a50faKjssb9eRTLUzfOL+p6G1a9Z1yCGncERBnvECj/UlVdG69fIPeZ3fCyb3bpdXa85dfdYsSy+RnbiaivaEUqWJ+vIb1WS74X9Tl7W7anuM7AABmJJAEkQZnmfjTXtGKVLG/XkJ6mbduL+o0uY4gCBiL0ffP4zNQ99x/wD1P15EvfMnc/qLheJMknckmST3knjVi9pJf8b9eRB6ib/2sbTM74EC9dA++f1qD1sH/wAT9eRNavIux/UWZiTqYkseZMn4nepr2kkqWN+vIg9RNu+Fhr2LuPHWO7xMamLRPGJqMfaEY8sb9eQ5amcucX9SFu8yHVbZkbmVYrPnHGnL2ipc8b9eQo6mceUWcxOIuXI6y47gcAzEj4cKUdfGPLG/XkOWqyS5xf1O2bzIZtsyGIlTBjukeQqUvaKkqeN+vIUdRNbqLIMxJJYlmO5JMknxNC9pJKljfryE9RNu3FkzibunR1lzRBXRqOmDxETEVH/UI3fRu/XyJe9ZKrhf1OYLFNZYMhIgyDxiYnaRqUwJWRMDcEKww6+WPVx3xvi7/wAPb6Ps8G09Ol9oTwy6rr16+Z9GynN7V601xiqFADcBMhRyZTHaQwYMTIIIDAgedlo6fr9/XzWx6WGdSipJ8zFdJM/a8+lJVVOw5qftN+//AJPve70vZ+lx45dJODa7Pn/j79u3Pla/2i1/Tx797/Hj9vEpbFsrBUlSNwRsQRwg16F+009njfryOL7xJcosLiL124ALl13AMgMxYA8JgnjuajH2hGLtYn68hy1WR84v6kbLOh1W3KNESp0mO6QfAVKXtJSVPG/XkKOomt1F/UGyOX6w3G6w769R1Tw96Z5Uf6lGq6N16+Qe8zu+F/UYfHYkiDibsffP4zNV+/Y7von68ifvmXuf1FcPaa2dVu4UbftKYO/HcGrH7STVPG/XkQWpmnai/qduIzks9wux4sxkmBAkk91OPtNRVLG/XkKWom3bi/qHw1+7aEW71xB3KxA+ExUJe0IS54n68iUdVkjyi/qBvK7tqe4Wb7TEsY7pJ4VKPtJR2WN+vIT1E3zi/qFs3rqKVS8yqZlVYgGRBkA90Upe0YydvE/XkC1ORKlF/UW9nO0MBG48COEb1P8A1T/8368iPTy/t/cljsTeYDrLz3Bq2DMWgwdxJq7R6iOWbUYcOxdHPPJtJEA4510hgy9MZYACqSZG6BToVi/s1AWMWsBSY7GVy6lYWdOAjegVnPZhQFnfZqAs6MJQFkvZKAs6MGKAs77GKQWd9joCz3sVAWe9ioCz3sVArItghTCwXsrLspjiRsCVJ4lSRKHYbiOArPl0mHLJSnG2vW/f4Oy2GecE1F7evp5AreXgVpKrOnCUwsgcLQFgzhaYrINhqdBZA4anQWQOHFFBZ7qqKCzotAU6Cz2gdwooVnDZFFDsg+Hmig4iIwsU6FZ5kphZGKBFgCaqomES3QAzbSkA3aIFRaCw2sd1Kh2dYigAXV07A6LdICYt0WB3RRYFBnOe+z3lQgaSJM7TPCG5HjtXMzayePM1VpUVxc3KW2yr7FvhMWtxQynY/KteLUQyL4ScWnyHEFXWOifV0WB7q6dgcNuixETbosCBt07AitiTAouhB/YliOffUeIdElwyjgKOIdELuEDDempUFFZi8GU8fThVkZWQaoTZasEQK0xEYoA7A7qABsB3UwIUBZxaADqtAHGtTQAApTEOolUlgdaQBFNAwyikAYGkBILSGEW3QBMW6QEwlKxnmSk2FGG6WKDfIO/YX864Wrf9aXl9kZ7anKu/8ISyW9ctNpQgqeCNwn91uK/MeFVRlTst4oy62z70arL83DHSZVuats3n3MPESK34tW1tP6j4nHrcu9F3Zug1vjNNWiddwcCp2KjxWgCBWmInbwpPHYUOQcIdbCrwFQcmyVHHt91Fjo51VFioFzp2FBDbBFFhRT5rYOrYbBZmr8bVFc0VZWrisjppgdZdqBAWWmFkQk8N6AsYuZfcUSVMbfPwqKnF7D4WM4bLXZZgDwOxNReSKdDUGyD4S5IXSZbh/v3VLjjV2LhZM5Rc+yPjUeliPgkDQVEmHNg84HhSsKJItABFFIYVRSAMopDDIKiMNppWBIJQB59hUWSR896UH+sN5LXC1P6svXYZH15eP4RVq8EHmN6oA05trdQah3Ecip7weIPiKsQ1NxZ21du2ZIm6g3JA7aieLcmG/HY+Zq7HOUHcSyMk947fb/Bb5fnCXBIYd3dv3GeB8DvXQxamMtnsyanbp7MtrbTwrTZKh7D4cRJG/jUXIkohilRsdA3s+NOwo4i7UWFC+JMbUJhQnO9SCgyE8KLFQTELIjjPEeFNMGjLXRufM1uXIyPmCNMVkS1MVkDTFZfZJhwtvWQJJMHw7vlWXNL4qNGKO1loFDcvGqbLTwUcqLCjy2zxNFjIdR4miwM/YMbzvWhooTJq1AE1oAIopDCKKQwyVEA6CkMKtIZMUgOXRtUWSR89z26FxZJUOAVlTIDCBIJG4rhZn/Vl4mVNKbbV7n0/o0MJctLdw1q2oOxhVDIw4qx4yPnsauhwtWkdfFwNXBFX0tyhU14kOZZk1KYImAg0nlsBtvUJx7TJrMCSeRP1yF+hFybtzmOqPr2loxvcr0PWl4CHSXK8PfsNisLKMIFxQNJE8JXhxI23G8jhRKmrRZlUHDjhy7V65GcyXpLewwHWoXtTpDwYBABIDHgYIMHw3FPHqJx2e6IQbq1uv3/yb/K88t3gCjT3jgR5it0MsZrYti1LkWL4gcqssdAlvDnTCjvWAcKLChG88mmhA1SpCDhgN49TQgEsZjSpkb92/DvkVohC0UznwlI1akZWxzJ8Oj3IfgNwPtcfltVeWTjHYniipS3L65lFm5wUKe9dv9qyrNNdppeKL7AK9G7QgEufGfHuip+8yI+7xLG/hJAA2qjiLqFShVd9t6dhRK0QAPGiwo9cuCnYUeVxRYjJBq2GSyYeih2FVqVBYZDUR2HSoskGWkAzYQsYAk1FtLdklb5FgcvMbGTA28ee9VdIrLOjdC5WNiINSvuIkL3Ckxo+a9IDOIueY/AVwsv6kvFmRc34v7hejWevg7ute0hgXE+0vh3MOR/Woxm4svw5njfyNN0t6X2r9m5Zthp1WmR/qsvZYzzVhJEHuqyeRNUjRqM0JQcV8gf0Z3y2IuKf+y3+dKMPMr0S+N+Barkr4TCY3rGRg1tQhWROnVuwPAyw234VLhcYuya07xY5pvmhHBYQHJnX6zi7iB5WrqyfgAPWopf0xwj/AOP+5SZZ0Uc4UYmxe0Xz1jpZ4a0tmH07zq57CNwDxpRi64k9xQxOWPivcayvpSVK28UrW2IBViIDKRIbxB7x8BWjHqeyYKbXW+pp7d9WAIIIPAjcGtilZZRPjUhUTCaRqPDhUkr2It1uJ+2DUQZjf4AVo6LZFHSriaEsVjy2w2Hz9athiS5lU8zeyEi1XUUWaPJ8gUhblwzIDBRw3giTWTLqHbjE14sCaUpFp7Fbt6mVQGYQfjP8+VZ3kk1TZoWOKdoDZXfuj50rHQ6BAosdC9/EAUxFRjsTNNAJdceVSEdW81AB1d6AM/fssjaXBU9x8a3RaatGBpp0zyGmFh1NRHYZDUR2OYS2XYKvE1CTUVbJxTk6RosLkYHvmfLYR41llnb5GmOFdo+LSJ7qgHyqrib5lqilyPI4pDKfMtrren4CtOPqoy5NpMSvNtUmhJnzTOb6m+/aEzuPGPGvPStyba7TLjjPh4pLtf3FaiSPTQBsfouP9af+wb/Ut1dh5mrR9d+BnnznENa6l71xre3ZY6uBkSTuQDymNqrcpVVlMs05R4Wz6ZluUObeD93qxhbtq6CYP7dEMgRB7Sj41eovbwOjCD4Y+H3M50ettds2uqI9rwNy4RbbbrbbtLD4yvyPGq4K0q5ooxJuKrnHsA3M3F3LXW/aV9NzqLOwmzNom2d+MFdM7GO/mcdw38g6ZdFuuWyKDo5iHt3VUOerMyp33gxHrUtPNqaRThncqN7hsQDzrppNmp7AszxmrbkDtW3DCtzFnydhVM9aKMtkbgIEkECYBIjfj+RpLLDi4U1fcR4kWWT5Obw1MSF4COLbwfICq82dQdLmaMOB5N3yNM13SCoEAbCO4Vz7vc6CVbC7YqKBkP6UE7rJ/KihWRxGP1DYECmkFibI7VIR5Mtc8qOJBTHrWVCN6jxDok2CVd6LCiQtDuosKMnn19Hulk9TMyfyroYIyUKZz88oudxD5Hk7YiSGVVXYk7mfAUs2ZY9h4sMsm6NRhui9nSQWZj9qYjyA2+M1jeqnexrWlhW4bE9HLRTSo0tybdj6id6jHUyTtjlp4tUthPA5LctOGlSo4959DU554zjRHHhlCVltdxNZzQAN8TQB3GXCtvUok8/Ad9SxpOVMhkbjG0Uik3Gnv4mte0UY1c5DeIwlpVksW5bbSap45t1Ro6OCVtmQzrCq8yoI5AifxpTha3IxnvsZTE5WF92V8jt8DtWSemiyxqMuaFXsuO4/I1RLSvsZW8EXyZLCZhcstrRrlphtqUnh3HTxGw2NVPFOO5FY8kHcRnA4B7yFkKkSRxiTG8cudV8DaCGlyTVr9zVZj0jvDF2bii9YtKtq26EyhVXJeYlT2TE8duVTlN8SfJGjJOcZrZpFhay8XbpfBtb62ziy7MrDt2LxFwHUNmA1MsdwI8KfDb+HsY+C3cOaf7MrM0QaMwVeC4y2wA8WuqajLlLxM+SlHJ4oz+GwlyZAjfYnao45qM02YFqccHdlwLzIBrcD1j8a3/6jGPUjfrzIz1rntBN+vkNYTMLTcdTnwBg/xbD51F+0cz5UvXzKHPK38VL19SztXW+paVfFmE/BQZ+NZp5pz60mxPh/3Svw/wA0L5yLnVFmcEKVMKsc43JJP1uUVdo5Vnj67CeNw4qihno3m7swRVGygd2wO5+ddfPjSXE2dTBlb+FLkjSX7i8OdZUmzW9hJbikTymJ7/KrOja2K+JMMtlRBYqAeAPH40q7ES8RxLKQI7u6oOyWxJbI5UrCjtxdtzxoTCj1i/vBoYEcQQaEAmSBtNSFRibuX3EjUhEmuqskJcmch4pxq0bLLMB1KQmolt2P6DlXMzZeN2zq4cSxxpFphcQBzJqhlyHVvSaiMDjGJEDjTQmVF3Upg1YRG8JgWME7c6i5DSLZLQA0nfvqFkqFnwi7ggBTw8KnxvmR4FyK/E5OIlPeEeXjO3dV0c/Y+RTLAua5mezi0OsYDcD8Y3q/HFuNszZZJTaRT3sIDTeMisgjewIqDxk1kEL+BqmajDrOiXTJc2F/o+8ttW68W0kMJY7Dfv2HlvWHLKL6p0cFuPFezOW8UoI6zGu3hZDNqE8NSiBtHOqePvJzy4o85IubnSJGU28JhGt3HgG52VcgMCfc1M0xzPOoyyRpqJzc+qxuLjifxPtSK+/hcQm9xDa1Se0jS3eQWiePGOdZ2q52cPLDhdzUm337evqanBfR7iHANy6qggH3jO/7qAD51asMn3HQx+zsr3+Ffv8AcT6Q9GFwToAQ5dSxITTuDEcSTyqGWDhSsza7DPBwpyuysiKqOdYex97T6x+FSQDWME2Lg1ajoaPMCR+FaMMuGcX80X4XU14mayjGMhDLx/WvTKKmqZ0+J45Wi3XFsdySTyrTHHFKkjPLPJu2wmGvPwUnf/2f58Kc4R5sMWSfJMLdvmQGmQd5Pj8qhGC5osnkeykXAzvgAYA2n9aye7PmbPeV2DF7P0Oy/GoLSS5sm9VDkhazmjOw84FOenUUKGo4mPW8RvJ5cazuBoUiOKzBQImaccbYSmkVrYr+ZqfAyvjRZ4LL7jvqvMoAkADiZ4nw/wB6hPJBRqBKGObdzLnDYeNtRArO5WaEiTYcRtI8aSYUTsXljaNuNDTGqPPihEg7/GimKyva4CePGpUyNk0zq2hMsCQOW/oO+prTzfYQeoxrmyeGzy07e9B477DbfjTlppxV0KOoxydJjHXe0KeqJaJBjbfzNQ4XjfxE+JTXw7mexeY3V/ZsCsbMOB4/zvW6GGD+JbmDJqZr4eXeVjv8Kv4TK52V+OxLKQApMjjt+ZFczX6ueGSjGt0U5Mkovml9SYyXGuofqtCEoAzfvsFXY6TBLDv41zJZ9RPm39iSwZ5Lid15RB4Xo7cuNdVruk2rlu08D6z3uq7MbwDJ41RGDk38h4dM5Sktk4tJ9vbRaZt9H+FsWrly5eLXBbcpqKpqdVJAGqSd42B51fLEoq2zqS0yx43cnsvBAruRWbOY2LSoOrbqiVbtg6pmdVQcUsiRmyRjHUwhWzr8miyfEjCDMHCSLd+Qg7OxMADbYfpVkXw8T+ZpxTWLpXXJnMxzMY/L7zm3oa04IE643XcGBxVmHCoyksmNvuKc2WOq0spJVXr7Hek2dXrVjCG1cKC5ZBaApkhLZG7Ax7x4UZMjjGLTI6vV5MWLG4dq/CMhjMXdukNdd3+yWJO3PTOw9KzSlKXM42bNly08jvuNR0T6Ki6qX7jK1tg4NuDP1k94EQQRMirsWG/ifI6Wg9nqaWWTTTvb9hjNugXFsO/8D/8A1cfmPWpT0/8AaWZ/ZHbifk/5Mji8PdsM1u4pVo3UxwI47bEeIrO+KLpnGyY54ZVNUxHL8nU2zpYggTB3BIHlNd/BqnatHpsmmjOFxfzOW0POu1B2cScWuYVJG42qbSexCLadoNeuatzxj4+NQjHh2RdOaluwTeFSRBvuOCmCC2rxXhUJQTJwyOPInaxDARO3dUZY0yyGaSBteJoWNJkZZm0D6w95qfBHuK+ll3mvGe2rajfVtx5muN7tOTex23qccEtxe50lSZ3M1JaOZB63Gu0VzDPdW6kxt2eHnNXY9M1zKcusjzTEv6TaIQQOUfmat93XORR73KqitgtnMyBE8dyajLAmycNVtzBYnMGcR86nDAo7lOXVSmqQKzbZtlBPkJq2TS5lEYylskaTJOjbXCDcICg9ocz+7+tYs2rUVUeZ0cOibacnsbC2EtDSgVR3AQK5rk5O2dOMVFUkEu2EeC6qxE6ZEwDxoU5R2TCUIy3aKhujNkPrHuiSUJkEnh5AVo97ycNdveZlo8alfZ3GR6akdairAAtwANgO0a5OrbcrZyfa6SyRS7vyWmaY3E9bYtjUMNODnsDST+ybe5p+140SlO0uzY1ZsuZThBL4Pht14dpWXeGbf2n4YpqX95XHnqPXayuzS1/w/BeDYofG4D+VQl+lHzKsz/8AExv5sus82zDBt3phD8bhFWTf9SL8PuXap/8AlYv/AF+5bYHAi9fzKwTAdrW43iQxmKsSuU4+BqhDjy5oPtr7A85ycYPAXUtan1uhdmjsrK7wOWwH8U0pQ4MbSK8+BafSzjC3fMssFnFrD4LDPdmCiopC6jIX5e78qlGajBNl+LPjx6eEpvakZXpfntvFtbNsONAcEsAJ1FYiCe41RmyKVUcn2lqsefh4Oy/wW/Q7pFZtWUsOW6w3CqgKSIdhBLcAJY852qzDkio0zZ7O1eKOJY5Pe/uF6UdMwk2sMQz8Gu8VQ8wnJ28eA8TIDy5uHaPMt1vtCOG4Q3l9jBMxYksSSTJJJJJ5kk8TWRu9zzk5ynJyk7YfKHCt6n8a6eDeCPV6WXFgg/ki5zDLOsHWWyDtMD8vlXU0ufg+GRn1Wn41xRKb2cwTEgGK6fGuRyujdWD01IjR7TRY6PaaLA5poEdigZErQRPaaYA7KloRRJPICSfIVS2l8TJxuS4YrmFwuBZrvV6SW4BZ0mfEngBzqM8iUOK9iWPC3Pga3Nlhuh9mALjnUQJ0bAHu3mfOubLXzvZbfM6q9nY2t+fyEcd0ZvWyVtDWoGrWYEx9UDv41dDVQnvP6FM9Lkx7Y1872KLB4Rr1zQgEn0AHMnuFa5zjjjxSMEMcss+GJZ//AM1e16BBMwSJgCOMkVR75jq2afccl0XuU5E1gzcuQvHSv1m7iTyrHn1Mci2Ru0+lli5y2H8Tm4TgIrKo2bLSF8Lj9bAnfem1SEnY1iMyggARSURthb+KYrtSodmC6TE9bv8AZH4msGq6/ked9rfrLw/LLzOM8uddZw0J1SthGmDq4W34zHE91E8jtR7NjXqNVJZIYaVfD49gpiLZX+lp+2v+PEFl+Ro7ZkWuF6i/ViOYr/w3C+F2+PixNQl+kvFmfN/8KHi/yXOaYN7t/L7qKSrW8OCQJA0MGM92zT6GrJptwa+RozY5TyYJxXYv5GmM381A52RHmtkj8al/un4fgvt9LnS7l9is6JOWwWOt8hbLgeJR5/yCoYncJIy6Gcp4MsXvt+GPWsruYvLMMtuNS3GO5gaQ11fzFSUXPEkixYJ6jRQjHnf2tFNmXRLEWLTXXNvSsSAxJ3IG3Zjn31VLDKKtmHL7NzY4Ocqpeu4oRVRz1sd8qAOg0AGyxR1hJE+HfIroaaT4KPTezGpadfK0a21gUZP2Y0uBIIJ+Y4Vvx5pJ/FyNOTEmvh5lLirRRj48fE8+HLn611cclNHJyJwkXXR+5bt2tegG5qYaiJgbbCeG1YtW5ufDext0cYcHFW9li+WWMT2ioV4O67STwJA5iqIajJj2vYvnpseTdrcpcZ0UuKJTt+AEGtuPXQb+LYw5NBNK47lbi8ou2p1owA58RG28jbmK0wz459VmaenyQ5oLlWRtfBKsqgd8/kKhm1McWzRPDppZVaZLE9Gr6T2QwG8qQZ8hxnwilHW4pdo5aLKuyyu9mb7DfA1fxx7yjgn3Gww62rJ/ZaF1bmOMeFcOUsmTrWzvQhjx9VJHruIsEkqwRmkFoHCZj40cOSqe6Dix3apM7g7qW9zdB/nz3qLhKXYSUormyOYdJAsCSQZ3Xzjvq3HpJSKcurhAy+GxjK7Mp06tuE7ch+FdGeJSilLejlwzOM3KO1mxyvF3LiqT6mCvkR3iuVmhGDaR2MOSU4pjGOJgAkT4mqkWsrHwhO5Kn1qfEiPCTtpo46RS5hR72eTOtT4UWOi2w9mBuOXGoMaMD0ugXyByVZ85J/MVg1DuZ5z2s10/kvyI5vmHXXesUFezbA3kgoirPxWaqlK3Zn1GdZcinHbZfsXPSLpb7TYFpbWgsVN1pEEruAsbxIBk8IirZ5uKNG3U+0Y5cXAlTfMVtJdv4S1ZVFAR3cOX3aSQRp07ec0KEpQSRLHp8ufSxjFKrbu/H5GpyHHYjD2Baa3buaZ6s9YV24w3ZPDvHLbxq7HxxjTOlpcefFj4JJOuW/8AgqsBhcVba+5Fp2vqyvLMI1kkkdnx4VCMZpt7blGLS6mE5zdPi+b/AIKPJM4fCm4AisHXQ6vPKe4jvIqmE3CzkaXVPTuSq72HMn6WX8NaFpEtFVkgsGJ3Mngw76lDM4qkW6f2lLDjUFFMlmHTHE37bWnWwFYQdKuDxB2JuEcu6iWaUlQ8vtSeSDg4rcoN6pOYe3oA9vQINgGi5B5ifgf/AFWvTPmjv+x5pwlD52a/C4kWl1BZnxroY4ubo6eSSgrFczxFu6JAgzz4x4fzyrpYIThzOdnnDItiwxlhVW2lv7Mk987zWKU3KTcjbGCjBKJa5Oix2uO1UTbLoofvYhQQJjyqCTJsgMSrSGiDtvvPnTprkLZ7MMHHAARy/wDVLcey5CuKZTKs3ERAqcbW6Iy32Yley4yYUkcjqj86tWXbcreMz+ZdHQGJS6W5gMJM8tx+lacWr2pxMWXRO21L6lLisBctxrUgQN4Mb8BPfWyGWEuqYcmKcOsBUVMrLzJ+j7XhqclE3jaS3kO7xrJm1Sx7LdmzDpJZFcnSNDgejFm2QxJuEcmgL8B+tY8msnJUtjdj0OODt7lliWTczHLbhtWZWa2Vtw23USoknjJn8anumQdMVznLlABsyzbSgBMeM8uXGrcVPr7fMqzcUepv8guXZUAoa6Gn7J5DxqE5JOok4RbVyGw1sHsrMeFQ37SewPF4i4OXw/CKEkDbKfMxrBIUEnmeNQcUFJ80YvMcI88CKXBHuFwQ/tX0K/2N+9viaXRruDo8f9q+iLzosXS8AzsVIgKWJHEHgfWk9uRbFJbI+nW1GkbD3Z9ahbJUjHfSLfe3aQ2na2xuKJUldtDHlymKcXvuEltsfPcOLjEku7MSSe0T6+tWSxp9iMiw4bdxTfgiVyxcH1n/ALxpxwxfYRlhwL/ZH6IlYw1xjAa4T5miWCK3aQo4dPLZQX0Q6MvurxZifM1W8cO4n7pg7YR+iO3MK4HvN8TS6OPcP3TT/wBi+iALauH6zfGn0Ue4h7np/wCxfQusswbSCwJP8/pUowiuSLMeHHj6kUvAv+rZ17CkgTMcoH87VvwVB/EUahucfgHMBlN3Y9XOqImIg7zx4xWjJnhVcRnxYZ3fCXSo1vtMgAEAbjf0HD/esEuF8mb42uaF8RjATO3jFJRJNizYgE1JIi2FW+Nt/wAKGCALmR1QTFPg2Di3EsfmXbBmQDy7qnGOxCUtxtM9gbMY8aj0Y+kRbDFWpBBE8J47VTwz5Ftx5kcdiLNxNLEEdxPMb1LGskZXEjk6OUalyKa3k1tiWB0+6wG5jvHjMVpepklTMq0kG+JfIsbuMDR2ipHCI+dZeE2WLi6zmOtII7wPlTpLsFbfacfB3GletQj4Se6jiXcFMjay+6u5iPMfrT4kKmXtloXb186qe5Yjkk7nfw5UAe1HwBFAhG+jtznepKhCONwhbh2TTQhVsjuRMgilaHuCGUMPqTSpBYG3lZV9cRpM1CfInHmbLD+4v3TVRYYj6RrTObKCIJZjvv2VUAf4z8KniaTtkMibVIBkeTLpHGPxNTcmyCilsjQ28mQiGRfgOFFtcmNpPmgOJytbQIVQJgkDanvLmKlHkBtYLXuQo/nnTcUgtsk3R+Ty8qVhTDWsjWJYDjHr50hjVmwielHC2FotMNaUDUoAJ4xzp2+TFS5oeW4oHvCfGlTGI3cUrAq458tqmk1uiLa7RNsLaAO3z3qacmQaigWGy62zc/jFOU2kJRTGL+VoBsojnvUVNsk4IrLtqyCf2fDxP61pjCTXMzynBPkSwGEt3GI0qqgSTtPzoyf043zZHG+klS2Q4cvw42M/z6VR0s+40dDHvMzhsE7mFU+J4D410J5IR5s5OPHObpIdxOEdEA6tQB9aQzGfGqoZIylfF/BoyY5xjXD582XGEsNoUBFAidLe94zPOseSVybbN2ONQVIhjFtpDNZidgQQN/RqUVKWyY5OEeewquLtgyE+O9T6OZHpcfeFdgRIKH0g1HhlypkuONXaGrNgxJCgVBsmhtcwCiOztUeFsfEkHsYrUJEfpSaGmcGJJaCP96KCxbF4UmSpg8akmRaEmLLszVKk+Qr7xi5jVjSN6XA+0OJPkSwwJBJYDu76GNWV+Y4hFBAO9RlF0STRd4Myi/xfjVBaZLp4O1ZPiw+S/pThzFLkEytW0AqQKujV7lTbotsG7at2BNWyhSuiqOS3Vk81ts42PDwI/OowpEptlD7O07mKv2Kdxmxeb7ZPLhyqDiu4kpvvLG3mCBe1uRw5AfCodG72LOkXaeXNLf8AIp9FIXSRDDFhuGwo4KDjvkEFhW7RuHyjbbvilbW1Dq+0GcxC8RI4bcCe8TT4LE5pE7722h296OAPwnxqUFPkiE3DrMRtv2uzP41bLHsUxzb7DGKtXSPeUxtE71THhs0Tc6FsThQBOqW7orRiyN7UZc2NJcV7gcNYZjCcf541bOUUrkU41Nuoj/8ARz82T4n9KyuePuZrUMveirx7kbAkCAYmrMSTK88mlsL2DtPMFYPdvVsudGeD7fAsLbmTueNYmjpplthN1E771Uya3KLPR+19BW/TdQ5mr/UFsNxqzJyKsXWLjGMdC7nn+VYI82dWXI5hGPfRIaLu7/y/SqVzJvkenh/PKmMCvvGmIDeUSNudSRFk8Wog7UkDRTq533NWlaK3G0pcmOPM1eX/APLX1rGajKdP/wDo/eP+UVLHzIz5EstP7OtGPrFGTqsscq98VrzdQw4OuP5keyfOskOZunyKRqvKGRFACV81aiqXM5a402JD9s7fz4VBliL/ABgjDLHctZo9c0/8YvgN1afsiKlPmRjyFDWuPIwz5jGXj9ovn+VQy9Rk8PXQ5gxOqe+ssuw2LtEXHven41fDsM+XtCZb7x8qefqi0/WY/YPZHr+NZma0f//Z"/>
          <p:cNvSpPr>
            <a:spLocks noChangeAspect="1" noChangeArrowheads="1"/>
          </p:cNvSpPr>
          <p:nvPr/>
        </p:nvSpPr>
        <p:spPr bwMode="auto">
          <a:xfrm>
            <a:off x="105441" y="0"/>
            <a:ext cx="1314975" cy="131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venir Black" panose="020B0803020203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22490" y="1566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815" y="308783"/>
            <a:ext cx="1200317" cy="177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tangolo 36"/>
          <p:cNvSpPr/>
          <p:nvPr/>
        </p:nvSpPr>
        <p:spPr>
          <a:xfrm>
            <a:off x="500558" y="3093224"/>
            <a:ext cx="81369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s-ES" dirty="0" err="1">
                <a:solidFill>
                  <a:srgbClr val="000000"/>
                </a:solidFill>
                <a:latin typeface="+mj-lt"/>
              </a:rPr>
              <a:t>Heidari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et al.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Research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Integrity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and Peer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Review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, 2016</a:t>
            </a:r>
          </a:p>
          <a:p>
            <a:pPr>
              <a:spcAft>
                <a:spcPts val="600"/>
              </a:spcAft>
            </a:pPr>
            <a:r>
              <a:rPr lang="es-ES" dirty="0" smtClean="0">
                <a:solidFill>
                  <a:srgbClr val="000000"/>
                </a:solidFill>
                <a:latin typeface="+mj-lt"/>
              </a:rPr>
              <a:t>EASE GPC </a:t>
            </a:r>
            <a:r>
              <a:rPr lang="es-ES" dirty="0" err="1" smtClean="0">
                <a:solidFill>
                  <a:srgbClr val="000000"/>
                </a:solidFill>
                <a:latin typeface="+mj-lt"/>
              </a:rPr>
              <a:t>website</a:t>
            </a:r>
            <a:r>
              <a:rPr lang="es-E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s-ES" dirty="0">
                <a:solidFill>
                  <a:srgbClr val="C0504D"/>
                </a:solidFill>
                <a:hlinkClick r:id="rId4"/>
              </a:rPr>
              <a:t>http://www.ease.org.uk/about-us/gender-policy-committee</a:t>
            </a:r>
            <a:r>
              <a:rPr lang="es-ES" dirty="0">
                <a:solidFill>
                  <a:srgbClr val="C0504D"/>
                </a:solidFill>
              </a:rPr>
              <a:t> </a:t>
            </a:r>
            <a:endParaRPr lang="es-ES" dirty="0" smtClean="0">
              <a:solidFill>
                <a:srgbClr val="000000"/>
              </a:solidFill>
              <a:latin typeface="+mj-lt"/>
            </a:endParaRPr>
          </a:p>
          <a:p>
            <a:pPr lvl="0">
              <a:spcAft>
                <a:spcPts val="600"/>
              </a:spcAft>
            </a:pPr>
            <a:r>
              <a:rPr lang="es-ES" dirty="0" err="1" smtClean="0">
                <a:solidFill>
                  <a:srgbClr val="000000"/>
                </a:solidFill>
                <a:latin typeface="+mj-lt"/>
              </a:rPr>
              <a:t>Equator</a:t>
            </a:r>
            <a:r>
              <a:rPr lang="es-E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Network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website</a:t>
            </a:r>
            <a:endParaRPr lang="es-ES" dirty="0">
              <a:solidFill>
                <a:srgbClr val="000000"/>
              </a:solidFill>
              <a:latin typeface="+mj-lt"/>
            </a:endParaRPr>
          </a:p>
          <a:p>
            <a:pPr lvl="0">
              <a:spcAft>
                <a:spcPts val="600"/>
              </a:spcAft>
            </a:pPr>
            <a:r>
              <a:rPr lang="es-ES" dirty="0" err="1">
                <a:solidFill>
                  <a:srgbClr val="000000"/>
                </a:solidFill>
                <a:latin typeface="+mj-lt"/>
              </a:rPr>
              <a:t>National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Library of Medicine (NLM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reporting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guidelines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lvl="0">
              <a:spcAft>
                <a:spcPts val="600"/>
              </a:spcAft>
            </a:pPr>
            <a:r>
              <a:rPr lang="es-ES" dirty="0" err="1">
                <a:solidFill>
                  <a:srgbClr val="000000"/>
                </a:solidFill>
                <a:latin typeface="+mj-lt"/>
              </a:rPr>
              <a:t>Instruciones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a los autores de las revistas que los </a:t>
            </a:r>
            <a:r>
              <a:rPr lang="es-ES" dirty="0" smtClean="0">
                <a:solidFill>
                  <a:srgbClr val="000000"/>
                </a:solidFill>
                <a:latin typeface="+mj-lt"/>
              </a:rPr>
              <a:t>respaldan</a:t>
            </a:r>
            <a:endParaRPr lang="es-ES" dirty="0">
              <a:solidFill>
                <a:srgbClr val="000000"/>
              </a:solidFill>
              <a:latin typeface="+mj-lt"/>
            </a:endParaRPr>
          </a:p>
          <a:p>
            <a:pPr lvl="0">
              <a:spcAft>
                <a:spcPts val="600"/>
              </a:spcAft>
            </a:pPr>
            <a:r>
              <a:rPr lang="es-ES" dirty="0">
                <a:solidFill>
                  <a:srgbClr val="000000"/>
                </a:solidFill>
                <a:latin typeface="+mj-lt"/>
              </a:rPr>
              <a:t>Citaciones en editoriales y artículos: JAMA,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The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Lancet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Psychiatry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, Annali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dell’Istituto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Superiore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di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Sanità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Addiction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Journal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, BMC Medical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Research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Methodology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, y otras </a:t>
            </a:r>
            <a:r>
              <a:rPr lang="es-ES" dirty="0" smtClean="0">
                <a:solidFill>
                  <a:srgbClr val="000000"/>
                </a:solidFill>
                <a:latin typeface="+mj-lt"/>
              </a:rPr>
              <a:t>revistas</a:t>
            </a:r>
          </a:p>
          <a:p>
            <a:pPr lvl="0">
              <a:spcAft>
                <a:spcPts val="600"/>
              </a:spcAft>
            </a:pPr>
            <a:r>
              <a:rPr lang="es-ES" dirty="0" smtClean="0">
                <a:solidFill>
                  <a:srgbClr val="000000"/>
                </a:solidFill>
                <a:latin typeface="+mj-lt"/>
              </a:rPr>
              <a:t>Gaceta Sanitaria: versi</a:t>
            </a:r>
            <a:r>
              <a:rPr lang="es-ES" dirty="0" smtClean="0">
                <a:solidFill>
                  <a:srgbClr val="000000"/>
                </a:solidFill>
                <a:latin typeface="+mj-lt"/>
              </a:rPr>
              <a:t>ón en español</a:t>
            </a:r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6FAA881A-AC12-4E1F-9100-B39450C0F69B}"/>
              </a:ext>
            </a:extLst>
          </p:cNvPr>
          <p:cNvGrpSpPr/>
          <p:nvPr/>
        </p:nvGrpSpPr>
        <p:grpSpPr>
          <a:xfrm>
            <a:off x="824301" y="318944"/>
            <a:ext cx="5573497" cy="2014461"/>
            <a:chOff x="824301" y="318944"/>
            <a:chExt cx="5573497" cy="2014461"/>
          </a:xfrm>
        </p:grpSpPr>
        <p:sp>
          <p:nvSpPr>
            <p:cNvPr id="18" name="Rettangolo 17"/>
            <p:cNvSpPr/>
            <p:nvPr/>
          </p:nvSpPr>
          <p:spPr>
            <a:xfrm>
              <a:off x="4123721" y="1349310"/>
              <a:ext cx="227407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4400" b="1" dirty="0">
                  <a:solidFill>
                    <a:srgbClr val="FF6600"/>
                  </a:solidFill>
                  <a:latin typeface="Avenir Black" panose="020B0803020203020204" pitchFamily="34" charset="0"/>
                </a:rPr>
                <a:t>¿Donde?</a:t>
              </a:r>
              <a:endParaRPr lang="es-ES" dirty="0">
                <a:solidFill>
                  <a:srgbClr val="FF6600"/>
                </a:solidFill>
                <a:latin typeface="Avenir Black" panose="020B0803020203020204" pitchFamily="34" charset="0"/>
              </a:endParaRPr>
            </a:p>
          </p:txBody>
        </p:sp>
        <p:pic>
          <p:nvPicPr>
            <p:cNvPr id="16" name="Picture 10" descr="http://www.gescoservices.com/gsc/wp-content/uploads/2013/11/Growth-Engineering-Vision-Mission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01" y="318944"/>
              <a:ext cx="3029381" cy="2014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ttangolo 16"/>
            <p:cNvSpPr/>
            <p:nvPr/>
          </p:nvSpPr>
          <p:spPr>
            <a:xfrm>
              <a:off x="1619672" y="414930"/>
              <a:ext cx="719319" cy="302073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" name="Connettore 4 2"/>
            <p:cNvCxnSpPr>
              <a:stCxn id="17" idx="3"/>
            </p:cNvCxnSpPr>
            <p:nvPr/>
          </p:nvCxnSpPr>
          <p:spPr>
            <a:xfrm>
              <a:off x="2338991" y="565967"/>
              <a:ext cx="2066359" cy="686288"/>
            </a:xfrm>
            <a:prstGeom prst="bentConnector3">
              <a:avLst>
                <a:gd name="adj1" fmla="val 100244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ttangolo 23"/>
          <p:cNvSpPr/>
          <p:nvPr/>
        </p:nvSpPr>
        <p:spPr>
          <a:xfrm>
            <a:off x="509931" y="2661176"/>
            <a:ext cx="8118159" cy="400110"/>
          </a:xfrm>
          <a:prstGeom prst="rect">
            <a:avLst/>
          </a:prstGeom>
          <a:solidFill>
            <a:srgbClr val="6A968A"/>
          </a:solidFill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venir Black" panose="020B0803020203020204" pitchFamily="34" charset="0"/>
              </a:rPr>
              <a:t>¿Dónde obtener más información sobre las directrices SAGER?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539552" y="6310481"/>
            <a:ext cx="8507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2200" dirty="0">
              <a:solidFill>
                <a:srgbClr val="C050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8563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a de Tela 2019-09-18 às 10.36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11" b="-43111"/>
          <a:stretch>
            <a:fillRect/>
          </a:stretch>
        </p:blipFill>
        <p:spPr>
          <a:xfrm>
            <a:off x="457200" y="-845344"/>
            <a:ext cx="8229600" cy="4525963"/>
          </a:xfrm>
        </p:spPr>
      </p:pic>
      <p:pic>
        <p:nvPicPr>
          <p:cNvPr id="6" name="Picture 5" descr="Captura de Tela 2019-09-18 às 10.37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8914"/>
            <a:ext cx="9131300" cy="308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775" y="5618602"/>
            <a:ext cx="887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http://www.gacetasanitaria.org/es-estadisticas-</a:t>
            </a:r>
            <a:r>
              <a:rPr lang="en-US" dirty="0" smtClean="0">
                <a:hlinkClick r:id="rId4"/>
              </a:rPr>
              <a:t>S0213911118300748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48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75248"/>
            <a:ext cx="8640000" cy="1143000"/>
          </a:xfrm>
        </p:spPr>
        <p:txBody>
          <a:bodyPr/>
          <a:lstStyle/>
          <a:p>
            <a:r>
              <a:rPr lang="en-US" b="1" dirty="0"/>
              <a:t>¡Gracias!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944" r="-18944"/>
          <a:stretch>
            <a:fillRect/>
          </a:stretch>
        </p:blipFill>
        <p:spPr>
          <a:xfrm>
            <a:off x="457200" y="136166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58662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75248"/>
            <a:ext cx="8640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Directrices</a:t>
            </a:r>
            <a:r>
              <a:rPr lang="en-US" b="1" dirty="0"/>
              <a:t> de </a:t>
            </a:r>
            <a:r>
              <a:rPr lang="en-US" b="1" dirty="0" err="1"/>
              <a:t>presentación</a:t>
            </a:r>
            <a:r>
              <a:rPr lang="en-US" b="1" dirty="0"/>
              <a:t> de </a:t>
            </a:r>
            <a:r>
              <a:rPr lang="en-US" b="1" dirty="0" err="1"/>
              <a:t>informes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61" y="1510749"/>
            <a:ext cx="8750405" cy="497513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/>
              <a:t>"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verificación</a:t>
            </a:r>
            <a:r>
              <a:rPr lang="en-US" dirty="0"/>
              <a:t>, </a:t>
            </a:r>
            <a:r>
              <a:rPr lang="en-US" dirty="0" err="1"/>
              <a:t>diagrama</a:t>
            </a:r>
            <a:r>
              <a:rPr lang="en-US" dirty="0"/>
              <a:t> de </a:t>
            </a:r>
            <a:r>
              <a:rPr lang="en-US" dirty="0" err="1"/>
              <a:t>flujo</a:t>
            </a:r>
            <a:r>
              <a:rPr lang="en-US" dirty="0"/>
              <a:t> o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estructurado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guiar</a:t>
            </a:r>
            <a:r>
              <a:rPr lang="en-US" dirty="0"/>
              <a:t> a los </a:t>
            </a:r>
            <a:r>
              <a:rPr lang="en-US" dirty="0" err="1"/>
              <a:t>autores</a:t>
            </a:r>
            <a:r>
              <a:rPr lang="en-US" dirty="0"/>
              <a:t> al </a:t>
            </a:r>
            <a:r>
              <a:rPr lang="en-US" dirty="0" err="1"/>
              <a:t>informar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un </a:t>
            </a:r>
            <a:r>
              <a:rPr lang="en-US" dirty="0" err="1"/>
              <a:t>tipo</a:t>
            </a:r>
            <a:r>
              <a:rPr lang="en-US" dirty="0"/>
              <a:t> </a:t>
            </a:r>
            <a:r>
              <a:rPr lang="en-US" dirty="0" err="1"/>
              <a:t>específico</a:t>
            </a:r>
            <a:r>
              <a:rPr lang="en-US" dirty="0"/>
              <a:t> de </a:t>
            </a:r>
            <a:r>
              <a:rPr lang="en-US" dirty="0" err="1"/>
              <a:t>investigación</a:t>
            </a:r>
            <a:r>
              <a:rPr lang="en-US" dirty="0"/>
              <a:t>, </a:t>
            </a:r>
            <a:r>
              <a:rPr lang="en-US" dirty="0" err="1"/>
              <a:t>desarrollado</a:t>
            </a:r>
            <a:r>
              <a:rPr lang="en-US" dirty="0"/>
              <a:t> </a:t>
            </a:r>
            <a:r>
              <a:rPr lang="en-US" dirty="0" err="1"/>
              <a:t>utilizando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metodología</a:t>
            </a:r>
            <a:r>
              <a:rPr lang="en-US" dirty="0"/>
              <a:t> </a:t>
            </a:r>
            <a:r>
              <a:rPr lang="en-US" dirty="0" err="1"/>
              <a:t>explícita</a:t>
            </a:r>
            <a:r>
              <a:rPr lang="en-US" dirty="0"/>
              <a:t>”</a:t>
            </a:r>
          </a:p>
          <a:p>
            <a:pPr algn="just"/>
            <a:endParaRPr lang="en-US" sz="2300" dirty="0"/>
          </a:p>
          <a:p>
            <a:pPr algn="just"/>
            <a:r>
              <a:rPr lang="en-US" dirty="0" err="1"/>
              <a:t>Herramientas</a:t>
            </a:r>
            <a:r>
              <a:rPr lang="en-US" dirty="0"/>
              <a:t> simples y </a:t>
            </a:r>
            <a:r>
              <a:rPr lang="en-US" dirty="0" err="1"/>
              <a:t>estructuradas</a:t>
            </a:r>
            <a:r>
              <a:rPr lang="en-US" dirty="0"/>
              <a:t> para que los </a:t>
            </a:r>
            <a:r>
              <a:rPr lang="en-US" dirty="0" err="1"/>
              <a:t>investigadores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salud</a:t>
            </a:r>
            <a:r>
              <a:rPr lang="en-US" dirty="0"/>
              <a:t> las </a:t>
            </a:r>
            <a:r>
              <a:rPr lang="en-US" dirty="0" err="1"/>
              <a:t>utilicen</a:t>
            </a:r>
            <a:r>
              <a:rPr lang="en-US" dirty="0"/>
              <a:t> </a:t>
            </a:r>
            <a:r>
              <a:rPr lang="pt-BR" dirty="0" err="1"/>
              <a:t>en</a:t>
            </a:r>
            <a:r>
              <a:rPr lang="pt-BR" dirty="0"/>
              <a:t> todas </a:t>
            </a:r>
            <a:r>
              <a:rPr lang="pt-BR" dirty="0" err="1"/>
              <a:t>las</a:t>
            </a:r>
            <a:r>
              <a:rPr lang="pt-BR" dirty="0"/>
              <a:t> fases de la </a:t>
            </a:r>
            <a:r>
              <a:rPr lang="pt-BR" dirty="0" err="1"/>
              <a:t>investigación</a:t>
            </a:r>
            <a:r>
              <a:rPr lang="pt-BR" dirty="0"/>
              <a:t>, incluso al planear la </a:t>
            </a:r>
            <a:r>
              <a:rPr lang="pt-BR" dirty="0" err="1"/>
              <a:t>propuesta</a:t>
            </a:r>
            <a:r>
              <a:rPr lang="pt-BR" dirty="0"/>
              <a:t> de </a:t>
            </a:r>
            <a:r>
              <a:rPr lang="pt-BR" dirty="0" err="1"/>
              <a:t>investigación</a:t>
            </a:r>
            <a:r>
              <a:rPr lang="pt-BR" dirty="0"/>
              <a:t> </a:t>
            </a:r>
          </a:p>
          <a:p>
            <a:pPr algn="just"/>
            <a:endParaRPr lang="en-US" sz="2300" dirty="0"/>
          </a:p>
          <a:p>
            <a:pPr algn="just"/>
            <a:r>
              <a:rPr lang="en-US" dirty="0" err="1"/>
              <a:t>Proporcionan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mínima</a:t>
            </a:r>
            <a:r>
              <a:rPr lang="en-US" dirty="0"/>
              <a:t> de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necesaria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garantizar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un </a:t>
            </a:r>
            <a:r>
              <a:rPr lang="en-US" dirty="0" err="1"/>
              <a:t>informe</a:t>
            </a:r>
            <a:r>
              <a:rPr lang="en-US" dirty="0"/>
              <a:t> </a:t>
            </a:r>
            <a:r>
              <a:rPr lang="en-US" dirty="0" err="1"/>
              <a:t>pueda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:</a:t>
            </a:r>
          </a:p>
          <a:p>
            <a:pPr lvl="1" algn="just"/>
            <a:r>
              <a:rPr lang="en-US" dirty="0" err="1"/>
              <a:t>Comprendido</a:t>
            </a:r>
            <a:r>
              <a:rPr lang="en-US" dirty="0"/>
              <a:t> por un lector,</a:t>
            </a:r>
          </a:p>
          <a:p>
            <a:pPr lvl="1" algn="just"/>
            <a:r>
              <a:rPr lang="en-US" dirty="0" err="1"/>
              <a:t>Reproducido</a:t>
            </a:r>
            <a:r>
              <a:rPr lang="en-US" dirty="0"/>
              <a:t> por un </a:t>
            </a:r>
            <a:r>
              <a:rPr lang="en-US" dirty="0" err="1"/>
              <a:t>investigador</a:t>
            </a:r>
            <a:r>
              <a:rPr lang="en-US" dirty="0"/>
              <a:t>,</a:t>
            </a:r>
          </a:p>
          <a:p>
            <a:pPr lvl="1" algn="just"/>
            <a:r>
              <a:rPr lang="en-US" dirty="0" err="1"/>
              <a:t>Usado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un </a:t>
            </a:r>
            <a:r>
              <a:rPr lang="en-US" dirty="0" err="1"/>
              <a:t>profesional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decisión</a:t>
            </a:r>
            <a:r>
              <a:rPr lang="en-US" dirty="0"/>
              <a:t> </a:t>
            </a:r>
            <a:r>
              <a:rPr lang="en-US" dirty="0" err="1"/>
              <a:t>clínica</a:t>
            </a:r>
            <a:r>
              <a:rPr lang="en-US" dirty="0"/>
              <a:t>, y</a:t>
            </a:r>
          </a:p>
          <a:p>
            <a:pPr lvl="1" algn="just"/>
            <a:r>
              <a:rPr lang="en-US" dirty="0" err="1"/>
              <a:t>Incluido</a:t>
            </a:r>
            <a:r>
              <a:rPr lang="en-US" dirty="0"/>
              <a:t> en una </a:t>
            </a:r>
            <a:r>
              <a:rPr lang="en-US" dirty="0" err="1"/>
              <a:t>revisión</a:t>
            </a:r>
            <a:r>
              <a:rPr lang="en-US" dirty="0"/>
              <a:t> </a:t>
            </a:r>
            <a:r>
              <a:rPr lang="en-US" dirty="0" err="1"/>
              <a:t>sistemática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78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75248"/>
            <a:ext cx="8640000" cy="1143000"/>
          </a:xfrm>
        </p:spPr>
        <p:txBody>
          <a:bodyPr/>
          <a:lstStyle/>
          <a:p>
            <a:r>
              <a:rPr lang="en-US" b="1" dirty="0"/>
              <a:t>Altman &amp; Bland, 1975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691" b="16034"/>
          <a:stretch/>
        </p:blipFill>
        <p:spPr>
          <a:xfrm>
            <a:off x="457200" y="1417638"/>
            <a:ext cx="8229600" cy="4215692"/>
          </a:xfrm>
        </p:spPr>
      </p:pic>
      <p:sp>
        <p:nvSpPr>
          <p:cNvPr id="5" name="TextBox 4"/>
          <p:cNvSpPr txBox="1"/>
          <p:nvPr/>
        </p:nvSpPr>
        <p:spPr>
          <a:xfrm>
            <a:off x="457200" y="5845709"/>
            <a:ext cx="815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www.equator-network.org</a:t>
            </a:r>
            <a:r>
              <a:rPr lang="en-US" dirty="0"/>
              <a:t>/2016/02/16/anniversary-blog-series-1/</a:t>
            </a:r>
          </a:p>
        </p:txBody>
      </p:sp>
    </p:spTree>
    <p:extLst>
      <p:ext uri="{BB962C8B-B14F-4D97-AF65-F5344CB8AC3E}">
        <p14:creationId xmlns:p14="http://schemas.microsoft.com/office/powerpoint/2010/main" val="114767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75248"/>
            <a:ext cx="8640000" cy="1143000"/>
          </a:xfrm>
        </p:spPr>
        <p:txBody>
          <a:bodyPr/>
          <a:lstStyle/>
          <a:p>
            <a:r>
              <a:rPr lang="en-US" b="1" dirty="0" err="1"/>
              <a:t>Respuesta</a:t>
            </a:r>
            <a:r>
              <a:rPr lang="en-US" b="1" dirty="0"/>
              <a:t> del editor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002" b="18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904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75248"/>
            <a:ext cx="8640000" cy="1143000"/>
          </a:xfrm>
        </p:spPr>
        <p:txBody>
          <a:bodyPr/>
          <a:lstStyle/>
          <a:p>
            <a:r>
              <a:rPr lang="en-US" b="1" dirty="0"/>
              <a:t>Altman &amp; </a:t>
            </a:r>
            <a:r>
              <a:rPr lang="en-US" b="1" dirty="0" err="1"/>
              <a:t>Doré</a:t>
            </a:r>
            <a:r>
              <a:rPr lang="en-US" b="1" dirty="0"/>
              <a:t>, 1990</a:t>
            </a:r>
          </a:p>
        </p:txBody>
      </p:sp>
      <p:pic>
        <p:nvPicPr>
          <p:cNvPr id="5" name="Content Placeholder 4" descr="Captura de Tela 2019-09-16 às 15.49.4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12400" b="7342"/>
          <a:stretch/>
        </p:blipFill>
        <p:spPr>
          <a:xfrm>
            <a:off x="86211" y="1461052"/>
            <a:ext cx="8971579" cy="4679402"/>
          </a:xfrm>
        </p:spPr>
      </p:pic>
      <p:cxnSp>
        <p:nvCxnSpPr>
          <p:cNvPr id="7" name="Straight Connector 6"/>
          <p:cNvCxnSpPr/>
          <p:nvPr/>
        </p:nvCxnSpPr>
        <p:spPr>
          <a:xfrm>
            <a:off x="6065520" y="3667760"/>
            <a:ext cx="2164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4800" y="3850640"/>
            <a:ext cx="1869440" cy="1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1112" y="4467140"/>
            <a:ext cx="882177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"A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describa</a:t>
            </a:r>
            <a:r>
              <a:rPr lang="en-US" dirty="0"/>
              <a:t> la </a:t>
            </a:r>
            <a:r>
              <a:rPr lang="en-US" dirty="0" err="1"/>
              <a:t>metodología</a:t>
            </a:r>
            <a:r>
              <a:rPr lang="en-US" dirty="0"/>
              <a:t>,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conclusiones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sospechosas</a:t>
            </a:r>
            <a:r>
              <a:rPr lang="en-US" dirty="0"/>
              <a:t>".</a:t>
            </a:r>
          </a:p>
          <a:p>
            <a:pPr algn="just"/>
            <a:r>
              <a:rPr lang="en-US" dirty="0"/>
              <a:t>"Los </a:t>
            </a:r>
            <a:r>
              <a:rPr lang="en-US" dirty="0" err="1"/>
              <a:t>autores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recibir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los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necesarios</a:t>
            </a:r>
            <a:r>
              <a:rPr lang="en-US" dirty="0"/>
              <a:t> (…) </a:t>
            </a:r>
            <a:r>
              <a:rPr lang="en-US" dirty="0" err="1"/>
              <a:t>Sería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los </a:t>
            </a:r>
            <a:r>
              <a:rPr lang="en-US" dirty="0" err="1"/>
              <a:t>autores</a:t>
            </a:r>
            <a:r>
              <a:rPr lang="en-US" dirty="0"/>
              <a:t> </a:t>
            </a:r>
            <a:r>
              <a:rPr lang="en-US" dirty="0" err="1"/>
              <a:t>deban</a:t>
            </a:r>
            <a:r>
              <a:rPr lang="en-US" dirty="0"/>
              <a:t> </a:t>
            </a:r>
            <a:r>
              <a:rPr lang="en-US" dirty="0" err="1"/>
              <a:t>completar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verificación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indica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elemento</a:t>
            </a:r>
            <a:r>
              <a:rPr lang="en-US" dirty="0"/>
              <a:t> la </a:t>
            </a:r>
            <a:r>
              <a:rPr lang="en-US" dirty="0" err="1"/>
              <a:t>página</a:t>
            </a:r>
            <a:r>
              <a:rPr lang="en-US" dirty="0"/>
              <a:t> y el </a:t>
            </a:r>
            <a:r>
              <a:rPr lang="en-US" dirty="0" err="1"/>
              <a:t>párrafo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se </a:t>
            </a:r>
            <a:r>
              <a:rPr lang="en-US" dirty="0" err="1"/>
              <a:t>proporciona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r>
              <a:rPr lang="en-US" dirty="0"/>
              <a:t>.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fomentaría</a:t>
            </a:r>
            <a:r>
              <a:rPr lang="en-US" dirty="0"/>
              <a:t> </a:t>
            </a:r>
            <a:r>
              <a:rPr lang="en-US" dirty="0" err="1"/>
              <a:t>mejores</a:t>
            </a:r>
            <a:r>
              <a:rPr lang="en-US" dirty="0"/>
              <a:t> </a:t>
            </a:r>
            <a:r>
              <a:rPr lang="en-US" dirty="0" err="1"/>
              <a:t>informes</a:t>
            </a:r>
            <a:r>
              <a:rPr lang="en-US" dirty="0"/>
              <a:t> y </a:t>
            </a:r>
            <a:r>
              <a:rPr lang="en-US" dirty="0" err="1"/>
              <a:t>ayudaría</a:t>
            </a:r>
            <a:r>
              <a:rPr lang="en-US" dirty="0"/>
              <a:t> a la </a:t>
            </a:r>
            <a:r>
              <a:rPr lang="en-US" dirty="0" err="1"/>
              <a:t>evaluación</a:t>
            </a:r>
            <a:r>
              <a:rPr lang="en-US" dirty="0"/>
              <a:t> editorial, </a:t>
            </a:r>
            <a:r>
              <a:rPr lang="en-US" dirty="0" err="1"/>
              <a:t>aumentando</a:t>
            </a:r>
            <a:r>
              <a:rPr lang="en-US" dirty="0"/>
              <a:t> </a:t>
            </a:r>
            <a:r>
              <a:rPr lang="en-US" dirty="0" err="1"/>
              <a:t>así</a:t>
            </a:r>
            <a:r>
              <a:rPr lang="en-US" dirty="0"/>
              <a:t> la </a:t>
            </a:r>
            <a:r>
              <a:rPr lang="en-US" dirty="0" err="1"/>
              <a:t>calidad</a:t>
            </a:r>
            <a:r>
              <a:rPr lang="en-US" dirty="0"/>
              <a:t> de los </a:t>
            </a:r>
            <a:r>
              <a:rPr lang="en-US" dirty="0" err="1"/>
              <a:t>ensayos</a:t>
            </a:r>
            <a:r>
              <a:rPr lang="en-US" dirty="0"/>
              <a:t> </a:t>
            </a:r>
            <a:r>
              <a:rPr lang="en-US" dirty="0" err="1"/>
              <a:t>clínicos</a:t>
            </a:r>
            <a:r>
              <a:rPr lang="en-US" dirty="0"/>
              <a:t> </a:t>
            </a:r>
            <a:r>
              <a:rPr lang="en-US" dirty="0" err="1"/>
              <a:t>publicados</a:t>
            </a:r>
            <a:r>
              <a:rPr lang="en-US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419408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ptura de Tela 2019-09-16 às 16.03.4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 t="15087" r="13183" b="26914"/>
          <a:stretch/>
        </p:blipFill>
        <p:spPr>
          <a:xfrm>
            <a:off x="2176670" y="174834"/>
            <a:ext cx="4671392" cy="1718273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0200" y="2713061"/>
            <a:ext cx="4241800" cy="266506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2400" dirty="0"/>
              <a:t>http://</a:t>
            </a:r>
            <a:r>
              <a:rPr lang="en-US" sz="2400" dirty="0" err="1"/>
              <a:t>www.consort-statement.org</a:t>
            </a:r>
            <a:r>
              <a:rPr lang="en-US" sz="2400" dirty="0"/>
              <a:t>/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pt-BR" sz="2400" i="1" dirty="0" err="1"/>
              <a:t>Consolidated</a:t>
            </a:r>
            <a:r>
              <a:rPr lang="pt-BR" sz="2400" i="1" dirty="0"/>
              <a:t> Standards of </a:t>
            </a:r>
            <a:r>
              <a:rPr lang="pt-BR" sz="2400" i="1" dirty="0" err="1"/>
              <a:t>Reporting</a:t>
            </a:r>
            <a:r>
              <a:rPr lang="pt-BR" sz="2400" i="1" dirty="0"/>
              <a:t> </a:t>
            </a:r>
            <a:r>
              <a:rPr lang="pt-BR" sz="2400" i="1" dirty="0" err="1"/>
              <a:t>Trials</a:t>
            </a:r>
            <a:r>
              <a:rPr lang="pt-BR" sz="2400" dirty="0"/>
              <a:t> (CONSORT), publicado </a:t>
            </a:r>
            <a:r>
              <a:rPr lang="pt-BR" sz="2400" dirty="0" err="1"/>
              <a:t>en</a:t>
            </a:r>
            <a:r>
              <a:rPr lang="pt-BR" sz="2400" dirty="0"/>
              <a:t> 1994 y </a:t>
            </a:r>
            <a:r>
              <a:rPr lang="pt-BR" sz="2400" dirty="0" err="1"/>
              <a:t>actualizado</a:t>
            </a:r>
            <a:r>
              <a:rPr lang="pt-BR" sz="2400" dirty="0"/>
              <a:t> </a:t>
            </a:r>
            <a:r>
              <a:rPr lang="pt-BR" sz="2400" dirty="0" err="1"/>
              <a:t>en</a:t>
            </a:r>
            <a:r>
              <a:rPr lang="pt-BR" sz="2400" dirty="0"/>
              <a:t> 1996, 2001 y 2010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Checklist y diagrama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882464"/>
            <a:ext cx="444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</a:t>
            </a:r>
            <a:r>
              <a:rPr lang="en-US" sz="1100" dirty="0" err="1"/>
              <a:t>www.consort-statement.org</a:t>
            </a:r>
            <a:r>
              <a:rPr lang="en-US" sz="1100" dirty="0"/>
              <a:t>/about-consort/the-consort-group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2322"/>
            <a:ext cx="4445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7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75248"/>
            <a:ext cx="8640000" cy="1143000"/>
          </a:xfrm>
        </p:spPr>
        <p:txBody>
          <a:bodyPr>
            <a:normAutofit/>
          </a:bodyPr>
          <a:lstStyle/>
          <a:p>
            <a:r>
              <a:rPr lang="en-US" b="1" dirty="0"/>
              <a:t>CONSORT checklist</a:t>
            </a:r>
          </a:p>
        </p:txBody>
      </p:sp>
      <p:pic>
        <p:nvPicPr>
          <p:cNvPr id="4" name="Content Placeholder 3" descr="Captura de Tela 2019-09-16 às 16.00.3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12217" b="15268"/>
          <a:stretch/>
        </p:blipFill>
        <p:spPr>
          <a:xfrm>
            <a:off x="546652" y="1212577"/>
            <a:ext cx="8050696" cy="4724746"/>
          </a:xfrm>
        </p:spPr>
      </p:pic>
    </p:spTree>
    <p:extLst>
      <p:ext uri="{BB962C8B-B14F-4D97-AF65-F5344CB8AC3E}">
        <p14:creationId xmlns:p14="http://schemas.microsoft.com/office/powerpoint/2010/main" val="88973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0640" r="-50640"/>
          <a:stretch/>
        </p:blipFill>
        <p:spPr>
          <a:xfrm>
            <a:off x="-747741" y="266700"/>
            <a:ext cx="10238510" cy="5803899"/>
          </a:xfrm>
        </p:spPr>
      </p:pic>
    </p:spTree>
    <p:extLst>
      <p:ext uri="{BB962C8B-B14F-4D97-AF65-F5344CB8AC3E}">
        <p14:creationId xmlns:p14="http://schemas.microsoft.com/office/powerpoint/2010/main" val="101196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 OPAS" ma:contentTypeID="0x0101006FC7944B218B465880B4E8486075E3DB009C5C9B862E7BF543A26046ACE21DA7A8" ma:contentTypeVersion="2" ma:contentTypeDescription="Tipo de conteúdo para documento OPAS" ma:contentTypeScope="" ma:versionID="94ca72f40fe7aa8a18b6af169b4da492">
  <xsd:schema xmlns:xsd="http://www.w3.org/2001/XMLSchema" xmlns:xs="http://www.w3.org/2001/XMLSchema" xmlns:p="http://schemas.microsoft.com/office/2006/metadata/properties" xmlns:ns2="40fd4455-0f53-4a8f-9f41-18a90389ffe1" xmlns:ns3="32314d6f-7711-4059-82fe-3ca1658d9aac" targetNamespace="http://schemas.microsoft.com/office/2006/metadata/properties" ma:root="true" ma:fieldsID="d83647a26e892d0f3f41edb057b03dcb" ns2:_="" ns3:_="">
    <xsd:import namespace="40fd4455-0f53-4a8f-9f41-18a90389ffe1"/>
    <xsd:import namespace="32314d6f-7711-4059-82fe-3ca1658d9aac"/>
    <xsd:element name="properties">
      <xsd:complexType>
        <xsd:sequence>
          <xsd:element name="documentManagement">
            <xsd:complexType>
              <xsd:all>
                <xsd:element ref="ns2:DocumentID" minOccurs="0"/>
                <xsd:element ref="ns3:SecurityCleara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d4455-0f53-4a8f-9f41-18a90389ffe1" elementFormDefault="qualified">
    <xsd:import namespace="http://schemas.microsoft.com/office/2006/documentManagement/types"/>
    <xsd:import namespace="http://schemas.microsoft.com/office/infopath/2007/PartnerControls"/>
    <xsd:element name="DocumentID" ma:index="8" nillable="true" ma:displayName="Número de documento" ma:internalName="DocumentID">
      <xsd:simpleType>
        <xsd:restriction base="dms:Text">
          <xsd:maxLength value="16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14d6f-7711-4059-82fe-3ca1658d9aac" elementFormDefault="qualified">
    <xsd:import namespace="http://schemas.microsoft.com/office/2006/documentManagement/types"/>
    <xsd:import namespace="http://schemas.microsoft.com/office/infopath/2007/PartnerControls"/>
    <xsd:element name="SecurityClearance" ma:index="9" nillable="true" ma:displayName="Classificação de segurança" ma:list="{8f923816-ba80-48d1-8dd6-3a0ab9fd1459}" ma:internalName="SecurityClearance" ma:readOnly="false" ma:showField="PT-BR" ma:web="4dbe1d96-c829-4075-905b-499f05de977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Clearance xmlns="32314d6f-7711-4059-82fe-3ca1658d9aac" xsi:nil="true"/>
    <DocumentID xmlns="40fd4455-0f53-4a8f-9f41-18a90389ffe1">118-59966497829670</Document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802E1F-A3F8-4DCF-B0A2-0458F7C6F8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d4455-0f53-4a8f-9f41-18a90389ffe1"/>
    <ds:schemaRef ds:uri="32314d6f-7711-4059-82fe-3ca1658d9a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84BF8D-2AC3-4983-BAF8-9B6DCB59C93C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32314d6f-7711-4059-82fe-3ca1658d9aac"/>
    <ds:schemaRef ds:uri="http://www.w3.org/XML/1998/namespace"/>
    <ds:schemaRef ds:uri="40fd4455-0f53-4a8f-9f41-18a90389ffe1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69C7C45-0CB2-4411-9F98-B95EB85AC2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992</Words>
  <Application>Microsoft Macintosh PowerPoint</Application>
  <PresentationFormat>On-screen Show (4:3)</PresentationFormat>
  <Paragraphs>99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Directrices para la publicación de resultados de investigación científica</vt:lpstr>
      <vt:lpstr>PowerPoint Presentation</vt:lpstr>
      <vt:lpstr>Directrices de presentación de informes</vt:lpstr>
      <vt:lpstr>Altman &amp; Bland, 1975</vt:lpstr>
      <vt:lpstr>Respuesta del editor</vt:lpstr>
      <vt:lpstr>Altman &amp; Doré, 1990</vt:lpstr>
      <vt:lpstr>http://www.consort-statement.org/  Consolidated Standards of Reporting Trials (CONSORT), publicado en 1994 y actualizado en 1996, 2001 y 2010  Checklist y diagrama</vt:lpstr>
      <vt:lpstr>CONSORT checklist</vt:lpstr>
      <vt:lpstr>PowerPoint Presentation</vt:lpstr>
      <vt:lpstr>Red equator </vt:lpstr>
      <vt:lpstr>www.equator-network.org/</vt:lpstr>
      <vt:lpstr>Equator Network www.equator-network.org</vt:lpstr>
      <vt:lpstr>PowerPoint Presentation</vt:lpstr>
      <vt:lpstr>Editores</vt:lpstr>
      <vt:lpstr>Nuevo curso lanzado el 13 de marzo de 2019 por la Organización Panamericana de la Salud / Organización Mundial de la Salud (OPS / OMS) en colaboración con la red EQUATOR </vt:lpstr>
      <vt:lpstr>PowerPoint Presentation</vt:lpstr>
      <vt:lpstr>Mc Leod et al, 2014 Biomedical research: increasing value, reducing waste</vt:lpstr>
      <vt:lpstr>Evidencias de éxito</vt:lpstr>
      <vt:lpstr>Evidencias de éxito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¡Gracias!</vt:lpstr>
    </vt:vector>
  </TitlesOfParts>
  <Company>BIREME-OPS-OMS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BIREME</dc:creator>
  <cp:lastModifiedBy>Editor R</cp:lastModifiedBy>
  <cp:revision>30</cp:revision>
  <dcterms:created xsi:type="dcterms:W3CDTF">2017-03-08T13:12:17Z</dcterms:created>
  <dcterms:modified xsi:type="dcterms:W3CDTF">2019-09-18T13:50:26Z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0x0101006FC7944B218B465880B4E8486075E3DB009C5C9B862E7BF543A26046ACE21DA7A8</vt:lpwstr>
  </property>
</Properties>
</file>