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01" r:id="rId3"/>
    <p:sldId id="363" r:id="rId4"/>
    <p:sldId id="285" r:id="rId5"/>
    <p:sldId id="360" r:id="rId6"/>
    <p:sldId id="361" r:id="rId7"/>
    <p:sldId id="339" r:id="rId8"/>
    <p:sldId id="340" r:id="rId9"/>
    <p:sldId id="359" r:id="rId10"/>
    <p:sldId id="348" r:id="rId11"/>
    <p:sldId id="351" r:id="rId12"/>
    <p:sldId id="310" r:id="rId13"/>
    <p:sldId id="350" r:id="rId14"/>
    <p:sldId id="341" r:id="rId15"/>
    <p:sldId id="338" r:id="rId16"/>
    <p:sldId id="358" r:id="rId17"/>
    <p:sldId id="313" r:id="rId18"/>
    <p:sldId id="353" r:id="rId19"/>
    <p:sldId id="354" r:id="rId20"/>
    <p:sldId id="356" r:id="rId21"/>
    <p:sldId id="362" r:id="rId22"/>
    <p:sldId id="334" r:id="rId23"/>
    <p:sldId id="276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Analia Conceicao" initials="" lastIdx="7" clrIdx="0"/>
  <p:cmAuthor id="1" name="Suga, Sueli Mitiko Yano (BIR)" initials="SSMY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FD9"/>
    <a:srgbClr val="B397D9"/>
    <a:srgbClr val="D98E69"/>
    <a:srgbClr val="31CF16"/>
    <a:srgbClr val="C601CF"/>
    <a:srgbClr val="7719CF"/>
    <a:srgbClr val="960CCF"/>
    <a:srgbClr val="CF3EC2"/>
    <a:srgbClr val="8014CC"/>
    <a:srgbClr val="CC2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991" autoAdjust="0"/>
  </p:normalViewPr>
  <p:slideViewPr>
    <p:cSldViewPr snapToGrid="0" snapToObjects="1">
      <p:cViewPr>
        <p:scale>
          <a:sx n="70" d="100"/>
          <a:sy n="70" d="100"/>
        </p:scale>
        <p:origin x="-138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D65CE-8FFA-4E93-8471-CBD903C315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752CC6-C096-47A6-938B-FD45A7BD36F6}">
      <dgm:prSet phldrT="[Texto]" custT="1"/>
      <dgm:spPr/>
      <dgm:t>
        <a:bodyPr/>
        <a:lstStyle/>
        <a:p>
          <a:r>
            <a:rPr lang="es-ES_tradnl" sz="1600" b="1" dirty="0" smtClean="0">
              <a:solidFill>
                <a:srgbClr val="000000"/>
              </a:solidFill>
              <a:latin typeface="Arial" charset="0"/>
            </a:rPr>
            <a:t>Siempre aplicar el calificador más específico.</a:t>
          </a:r>
          <a:endParaRPr lang="pt-BR" sz="1600" b="1" dirty="0"/>
        </a:p>
      </dgm:t>
    </dgm:pt>
    <dgm:pt modelId="{7D85490E-C8A3-42BA-978E-D3FFCFE45BAC}" type="parTrans" cxnId="{BBFF82BB-284C-43FF-8CFD-0977996A3ACD}">
      <dgm:prSet/>
      <dgm:spPr/>
      <dgm:t>
        <a:bodyPr/>
        <a:lstStyle/>
        <a:p>
          <a:endParaRPr lang="pt-BR" sz="1600"/>
        </a:p>
      </dgm:t>
    </dgm:pt>
    <dgm:pt modelId="{EF20601C-1490-4A31-8700-48344794C2F6}" type="sibTrans" cxnId="{BBFF82BB-284C-43FF-8CFD-0977996A3ACD}">
      <dgm:prSet/>
      <dgm:spPr/>
      <dgm:t>
        <a:bodyPr/>
        <a:lstStyle/>
        <a:p>
          <a:endParaRPr lang="pt-BR" sz="1600"/>
        </a:p>
      </dgm:t>
    </dgm:pt>
    <dgm:pt modelId="{89500699-3287-47B6-A5CD-E8EEAD92E778}">
      <dgm:prSet phldrT="[Texto]" custT="1"/>
      <dgm:spPr/>
      <dgm:t>
        <a:bodyPr/>
        <a:lstStyle/>
        <a:p>
          <a:r>
            <a:rPr lang="es-ES_tradnl" sz="1600" dirty="0" smtClean="0">
              <a:solidFill>
                <a:srgbClr val="000000"/>
              </a:solidFill>
              <a:latin typeface="Arial" charset="0"/>
            </a:rPr>
            <a:t>Ej.: </a:t>
          </a:r>
          <a:r>
            <a:rPr lang="es-ES_tradnl" sz="1600" i="1" dirty="0" smtClean="0">
              <a:solidFill>
                <a:srgbClr val="000000"/>
              </a:solidFill>
              <a:latin typeface="Arial" charset="0"/>
            </a:rPr>
            <a:t>Tratamiento quirúrgico del infarto del miocardio </a:t>
          </a:r>
          <a:endParaRPr lang="pt-BR" sz="1600" dirty="0"/>
        </a:p>
      </dgm:t>
    </dgm:pt>
    <dgm:pt modelId="{E878CF4D-CC64-45BE-AF59-B5D72B03F4F3}" type="parTrans" cxnId="{3A951F7B-C288-47D5-A2B6-A5C893B75625}">
      <dgm:prSet/>
      <dgm:spPr/>
      <dgm:t>
        <a:bodyPr/>
        <a:lstStyle/>
        <a:p>
          <a:endParaRPr lang="pt-BR" sz="1600"/>
        </a:p>
      </dgm:t>
    </dgm:pt>
    <dgm:pt modelId="{CA58B108-F14E-4ECB-8933-2AC5DBB6A8ED}" type="sibTrans" cxnId="{3A951F7B-C288-47D5-A2B6-A5C893B75625}">
      <dgm:prSet/>
      <dgm:spPr/>
      <dgm:t>
        <a:bodyPr/>
        <a:lstStyle/>
        <a:p>
          <a:endParaRPr lang="pt-BR" sz="1600"/>
        </a:p>
      </dgm:t>
    </dgm:pt>
    <dgm:pt modelId="{DA5934F5-EA06-4D06-8F93-97E4DD35B6DE}">
      <dgm:prSet phldrT="[Texto]" custT="1"/>
      <dgm:spPr/>
      <dgm:t>
        <a:bodyPr/>
        <a:lstStyle/>
        <a:p>
          <a:r>
            <a:rPr lang="es-E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Infarto del </a:t>
          </a:r>
          <a:r>
            <a:rPr lang="es-ES_tradnl" sz="1600" dirty="0" smtClean="0">
              <a:solidFill>
                <a:srgbClr val="000090"/>
              </a:solidFill>
              <a:latin typeface="Arial" charset="0"/>
            </a:rPr>
            <a:t> </a:t>
          </a:r>
          <a:r>
            <a:rPr lang="es-E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Miocardio/cirugía (descriptor primario)</a:t>
          </a:r>
          <a:endParaRPr lang="pt-BR" sz="1600" dirty="0"/>
        </a:p>
      </dgm:t>
    </dgm:pt>
    <dgm:pt modelId="{E656D010-B1B7-46C0-8CA9-9EB32E7D3293}" type="parTrans" cxnId="{350740B4-7195-49B6-A834-BC08D7D3BAF1}">
      <dgm:prSet/>
      <dgm:spPr/>
      <dgm:t>
        <a:bodyPr/>
        <a:lstStyle/>
        <a:p>
          <a:endParaRPr lang="pt-BR" sz="1600"/>
        </a:p>
      </dgm:t>
    </dgm:pt>
    <dgm:pt modelId="{A318731A-8D34-44CD-986A-7EF22F4B6B27}" type="sibTrans" cxnId="{350740B4-7195-49B6-A834-BC08D7D3BAF1}">
      <dgm:prSet/>
      <dgm:spPr/>
      <dgm:t>
        <a:bodyPr/>
        <a:lstStyle/>
        <a:p>
          <a:endParaRPr lang="pt-BR" sz="1600"/>
        </a:p>
      </dgm:t>
    </dgm:pt>
    <dgm:pt modelId="{E6B27540-0A7C-4FC7-9522-41B37013EE57}">
      <dgm:prSet phldrT="[Texto]" custT="1"/>
      <dgm:spPr/>
      <dgm:t>
        <a:bodyPr/>
        <a:lstStyle/>
        <a:p>
          <a:r>
            <a:rPr lang="es-ES_tradnl" sz="1600" dirty="0" smtClean="0">
              <a:solidFill>
                <a:srgbClr val="000000"/>
              </a:solidFill>
              <a:latin typeface="Arial" charset="0"/>
            </a:rPr>
            <a:t>Ej.: </a:t>
          </a:r>
          <a:r>
            <a:rPr lang="es-ES_tradnl" sz="1600" i="1" dirty="0" smtClean="0">
              <a:solidFill>
                <a:srgbClr val="000000"/>
              </a:solidFill>
              <a:latin typeface="Arial" charset="0"/>
            </a:rPr>
            <a:t>Tratamiento de la enfermedad de Graves con radioterapia, cirugía, dieta o terapia con fármacos.</a:t>
          </a:r>
          <a:endParaRPr lang="pt-BR" sz="1600" dirty="0"/>
        </a:p>
      </dgm:t>
    </dgm:pt>
    <dgm:pt modelId="{C5509EE9-DB66-47B0-B4CB-57580DB07617}" type="parTrans" cxnId="{57D90478-59FE-47E0-9B72-AA794C4C5EFE}">
      <dgm:prSet/>
      <dgm:spPr/>
      <dgm:t>
        <a:bodyPr/>
        <a:lstStyle/>
        <a:p>
          <a:endParaRPr lang="pt-BR" sz="1600"/>
        </a:p>
      </dgm:t>
    </dgm:pt>
    <dgm:pt modelId="{A8B65551-D40E-44C3-9573-B16B3C75F2F6}" type="sibTrans" cxnId="{57D90478-59FE-47E0-9B72-AA794C4C5EFE}">
      <dgm:prSet/>
      <dgm:spPr/>
      <dgm:t>
        <a:bodyPr/>
        <a:lstStyle/>
        <a:p>
          <a:endParaRPr lang="pt-BR" sz="1600"/>
        </a:p>
      </dgm:t>
    </dgm:pt>
    <dgm:pt modelId="{C7673D60-CB08-491D-8B8E-6D251F6B3287}">
      <dgm:prSet custT="1"/>
      <dgm:spPr/>
      <dgm:t>
        <a:bodyPr/>
        <a:lstStyle/>
        <a:p>
          <a:r>
            <a:rPr lang="es-E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Enfermedad de Graves/</a:t>
          </a:r>
          <a:r>
            <a:rPr lang="es-ES" sz="160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terap</a:t>
          </a:r>
          <a:r>
            <a:rPr lang="es-E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 (descriptor primario)</a:t>
          </a:r>
          <a:endParaRPr lang="es-ES_tradnl" sz="1600" b="1" dirty="0">
            <a:solidFill>
              <a:srgbClr val="000090"/>
            </a:solidFill>
            <a:latin typeface="Arial" charset="0"/>
          </a:endParaRPr>
        </a:p>
      </dgm:t>
    </dgm:pt>
    <dgm:pt modelId="{313DBF3E-F59F-4E4A-9084-101CD2F9A15C}" type="parTrans" cxnId="{86DD2F39-7F8C-4A55-98F8-FEFAEA26B231}">
      <dgm:prSet/>
      <dgm:spPr/>
      <dgm:t>
        <a:bodyPr/>
        <a:lstStyle/>
        <a:p>
          <a:endParaRPr lang="pt-BR" sz="1600"/>
        </a:p>
      </dgm:t>
    </dgm:pt>
    <dgm:pt modelId="{405B1918-63BC-4FC5-BA8B-06ADDE4C63E2}" type="sibTrans" cxnId="{86DD2F39-7F8C-4A55-98F8-FEFAEA26B231}">
      <dgm:prSet/>
      <dgm:spPr/>
      <dgm:t>
        <a:bodyPr/>
        <a:lstStyle/>
        <a:p>
          <a:endParaRPr lang="pt-BR" sz="1600"/>
        </a:p>
      </dgm:t>
    </dgm:pt>
    <dgm:pt modelId="{C4190403-301F-495C-B9D6-5BD93726B533}">
      <dgm:prSet phldrT="[Texto]" custT="1"/>
      <dgm:spPr/>
      <dgm:t>
        <a:bodyPr/>
        <a:lstStyle/>
        <a:p>
          <a:r>
            <a:rPr lang="es-ES_tradnl" sz="1600" b="1" dirty="0" smtClean="0">
              <a:solidFill>
                <a:srgbClr val="000000"/>
              </a:solidFill>
              <a:latin typeface="Arial" charset="0"/>
            </a:rPr>
            <a:t>Cuando más de 3 calificadores son necesarios para un descriptor, agrupar por el calificador más general</a:t>
          </a:r>
          <a:endParaRPr lang="pt-BR" sz="1600" b="1" dirty="0"/>
        </a:p>
      </dgm:t>
    </dgm:pt>
    <dgm:pt modelId="{C01C2D62-7302-4D64-A6FC-D905E9244E76}" type="sibTrans" cxnId="{CC159380-8F49-4403-85FB-910BAE0E7638}">
      <dgm:prSet/>
      <dgm:spPr/>
      <dgm:t>
        <a:bodyPr/>
        <a:lstStyle/>
        <a:p>
          <a:endParaRPr lang="pt-BR" sz="1600"/>
        </a:p>
      </dgm:t>
    </dgm:pt>
    <dgm:pt modelId="{AC0793B8-941A-43F7-98B1-628140A03D4E}" type="parTrans" cxnId="{CC159380-8F49-4403-85FB-910BAE0E7638}">
      <dgm:prSet/>
      <dgm:spPr/>
      <dgm:t>
        <a:bodyPr/>
        <a:lstStyle/>
        <a:p>
          <a:endParaRPr lang="pt-BR" sz="1600"/>
        </a:p>
      </dgm:t>
    </dgm:pt>
    <dgm:pt modelId="{B573CAB9-8319-488A-8A9D-CED1B5D02B5A}" type="pres">
      <dgm:prSet presAssocID="{84ED65CE-8FFA-4E93-8471-CBD903C315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807F47-AEF0-42B3-A656-C338C602A02F}" type="pres">
      <dgm:prSet presAssocID="{99752CC6-C096-47A6-938B-FD45A7BD36F6}" presName="linNode" presStyleCnt="0"/>
      <dgm:spPr/>
    </dgm:pt>
    <dgm:pt modelId="{1F0DA64C-C896-4682-B301-C952C50657C0}" type="pres">
      <dgm:prSet presAssocID="{99752CC6-C096-47A6-938B-FD45A7BD36F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ED05C7-9751-4499-85B7-8D8FA706C22D}" type="pres">
      <dgm:prSet presAssocID="{99752CC6-C096-47A6-938B-FD45A7BD36F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DDFE36-A5AF-4617-A2A8-EA8CB728AF01}" type="pres">
      <dgm:prSet presAssocID="{EF20601C-1490-4A31-8700-48344794C2F6}" presName="sp" presStyleCnt="0"/>
      <dgm:spPr/>
    </dgm:pt>
    <dgm:pt modelId="{8259F618-A758-4740-B650-AF72526A990F}" type="pres">
      <dgm:prSet presAssocID="{C4190403-301F-495C-B9D6-5BD93726B533}" presName="linNode" presStyleCnt="0"/>
      <dgm:spPr/>
    </dgm:pt>
    <dgm:pt modelId="{44DE4871-1499-4EE1-9A82-82A2B1992DCF}" type="pres">
      <dgm:prSet presAssocID="{C4190403-301F-495C-B9D6-5BD93726B53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496B31-780F-4A23-9012-E48AD6295D7E}" type="pres">
      <dgm:prSet presAssocID="{C4190403-301F-495C-B9D6-5BD93726B53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0740B4-7195-49B6-A834-BC08D7D3BAF1}" srcId="{99752CC6-C096-47A6-938B-FD45A7BD36F6}" destId="{DA5934F5-EA06-4D06-8F93-97E4DD35B6DE}" srcOrd="1" destOrd="0" parTransId="{E656D010-B1B7-46C0-8CA9-9EB32E7D3293}" sibTransId="{A318731A-8D34-44CD-986A-7EF22F4B6B27}"/>
    <dgm:cxn modelId="{BE5B9984-76AD-4499-8338-871C0212E7CA}" type="presOf" srcId="{89500699-3287-47B6-A5CD-E8EEAD92E778}" destId="{91ED05C7-9751-4499-85B7-8D8FA706C22D}" srcOrd="0" destOrd="0" presId="urn:microsoft.com/office/officeart/2005/8/layout/vList5"/>
    <dgm:cxn modelId="{27349DA5-4665-44C8-80AA-178695B01934}" type="presOf" srcId="{C4190403-301F-495C-B9D6-5BD93726B533}" destId="{44DE4871-1499-4EE1-9A82-82A2B1992DCF}" srcOrd="0" destOrd="0" presId="urn:microsoft.com/office/officeart/2005/8/layout/vList5"/>
    <dgm:cxn modelId="{CC159380-8F49-4403-85FB-910BAE0E7638}" srcId="{84ED65CE-8FFA-4E93-8471-CBD903C3159D}" destId="{C4190403-301F-495C-B9D6-5BD93726B533}" srcOrd="1" destOrd="0" parTransId="{AC0793B8-941A-43F7-98B1-628140A03D4E}" sibTransId="{C01C2D62-7302-4D64-A6FC-D905E9244E76}"/>
    <dgm:cxn modelId="{BBFF82BB-284C-43FF-8CFD-0977996A3ACD}" srcId="{84ED65CE-8FFA-4E93-8471-CBD903C3159D}" destId="{99752CC6-C096-47A6-938B-FD45A7BD36F6}" srcOrd="0" destOrd="0" parTransId="{7D85490E-C8A3-42BA-978E-D3FFCFE45BAC}" sibTransId="{EF20601C-1490-4A31-8700-48344794C2F6}"/>
    <dgm:cxn modelId="{06AA510F-C1E9-41C2-94A4-44EB8F3A81C9}" type="presOf" srcId="{84ED65CE-8FFA-4E93-8471-CBD903C3159D}" destId="{B573CAB9-8319-488A-8A9D-CED1B5D02B5A}" srcOrd="0" destOrd="0" presId="urn:microsoft.com/office/officeart/2005/8/layout/vList5"/>
    <dgm:cxn modelId="{E5D999D5-992F-4D5F-9F7C-02DF328AB9F0}" type="presOf" srcId="{99752CC6-C096-47A6-938B-FD45A7BD36F6}" destId="{1F0DA64C-C896-4682-B301-C952C50657C0}" srcOrd="0" destOrd="0" presId="urn:microsoft.com/office/officeart/2005/8/layout/vList5"/>
    <dgm:cxn modelId="{F8370EDC-856D-49F0-8E1E-D1430ADE29B6}" type="presOf" srcId="{C7673D60-CB08-491D-8B8E-6D251F6B3287}" destId="{47496B31-780F-4A23-9012-E48AD6295D7E}" srcOrd="0" destOrd="1" presId="urn:microsoft.com/office/officeart/2005/8/layout/vList5"/>
    <dgm:cxn modelId="{3A951F7B-C288-47D5-A2B6-A5C893B75625}" srcId="{99752CC6-C096-47A6-938B-FD45A7BD36F6}" destId="{89500699-3287-47B6-A5CD-E8EEAD92E778}" srcOrd="0" destOrd="0" parTransId="{E878CF4D-CC64-45BE-AF59-B5D72B03F4F3}" sibTransId="{CA58B108-F14E-4ECB-8933-2AC5DBB6A8ED}"/>
    <dgm:cxn modelId="{B098C003-3BC5-492E-8B0C-BFE826C6284C}" type="presOf" srcId="{DA5934F5-EA06-4D06-8F93-97E4DD35B6DE}" destId="{91ED05C7-9751-4499-85B7-8D8FA706C22D}" srcOrd="0" destOrd="1" presId="urn:microsoft.com/office/officeart/2005/8/layout/vList5"/>
    <dgm:cxn modelId="{57D90478-59FE-47E0-9B72-AA794C4C5EFE}" srcId="{C4190403-301F-495C-B9D6-5BD93726B533}" destId="{E6B27540-0A7C-4FC7-9522-41B37013EE57}" srcOrd="0" destOrd="0" parTransId="{C5509EE9-DB66-47B0-B4CB-57580DB07617}" sibTransId="{A8B65551-D40E-44C3-9573-B16B3C75F2F6}"/>
    <dgm:cxn modelId="{86DD2F39-7F8C-4A55-98F8-FEFAEA26B231}" srcId="{E6B27540-0A7C-4FC7-9522-41B37013EE57}" destId="{C7673D60-CB08-491D-8B8E-6D251F6B3287}" srcOrd="0" destOrd="0" parTransId="{313DBF3E-F59F-4E4A-9084-101CD2F9A15C}" sibTransId="{405B1918-63BC-4FC5-BA8B-06ADDE4C63E2}"/>
    <dgm:cxn modelId="{0996E48E-35DC-4999-82B0-3984AEC80275}" type="presOf" srcId="{E6B27540-0A7C-4FC7-9522-41B37013EE57}" destId="{47496B31-780F-4A23-9012-E48AD6295D7E}" srcOrd="0" destOrd="0" presId="urn:microsoft.com/office/officeart/2005/8/layout/vList5"/>
    <dgm:cxn modelId="{FD945660-B09C-45A8-B1AC-BF2BAFF0B212}" type="presParOf" srcId="{B573CAB9-8319-488A-8A9D-CED1B5D02B5A}" destId="{41807F47-AEF0-42B3-A656-C338C602A02F}" srcOrd="0" destOrd="0" presId="urn:microsoft.com/office/officeart/2005/8/layout/vList5"/>
    <dgm:cxn modelId="{46D4D20F-26B2-45DF-AC60-6140891DBA6C}" type="presParOf" srcId="{41807F47-AEF0-42B3-A656-C338C602A02F}" destId="{1F0DA64C-C896-4682-B301-C952C50657C0}" srcOrd="0" destOrd="0" presId="urn:microsoft.com/office/officeart/2005/8/layout/vList5"/>
    <dgm:cxn modelId="{35A747A8-4985-4C9F-BA6D-227FEA3C058A}" type="presParOf" srcId="{41807F47-AEF0-42B3-A656-C338C602A02F}" destId="{91ED05C7-9751-4499-85B7-8D8FA706C22D}" srcOrd="1" destOrd="0" presId="urn:microsoft.com/office/officeart/2005/8/layout/vList5"/>
    <dgm:cxn modelId="{1D7F14D3-85F6-4D3D-8F54-3EBA6F37EF4E}" type="presParOf" srcId="{B573CAB9-8319-488A-8A9D-CED1B5D02B5A}" destId="{D2DDFE36-A5AF-4617-A2A8-EA8CB728AF01}" srcOrd="1" destOrd="0" presId="urn:microsoft.com/office/officeart/2005/8/layout/vList5"/>
    <dgm:cxn modelId="{1BD6D6C0-DAFD-495A-B1B3-C1DD6A01848F}" type="presParOf" srcId="{B573CAB9-8319-488A-8A9D-CED1B5D02B5A}" destId="{8259F618-A758-4740-B650-AF72526A990F}" srcOrd="2" destOrd="0" presId="urn:microsoft.com/office/officeart/2005/8/layout/vList5"/>
    <dgm:cxn modelId="{0FC4751F-1239-4EA8-91E9-20C2DB33028D}" type="presParOf" srcId="{8259F618-A758-4740-B650-AF72526A990F}" destId="{44DE4871-1499-4EE1-9A82-82A2B1992DCF}" srcOrd="0" destOrd="0" presId="urn:microsoft.com/office/officeart/2005/8/layout/vList5"/>
    <dgm:cxn modelId="{68A90FF4-1B02-436C-BCD0-16EEB6537FF6}" type="presParOf" srcId="{8259F618-A758-4740-B650-AF72526A990F}" destId="{47496B31-780F-4A23-9012-E48AD6295D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D05C7-9751-4499-85B7-8D8FA706C22D}">
      <dsp:nvSpPr>
        <dsp:cNvPr id="0" name=""/>
        <dsp:cNvSpPr/>
      </dsp:nvSpPr>
      <dsp:spPr>
        <a:xfrm rot="5400000">
          <a:off x="3275732" y="-836464"/>
          <a:ext cx="1809056" cy="3934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rgbClr val="000000"/>
              </a:solidFill>
              <a:latin typeface="Arial" charset="0"/>
            </a:rPr>
            <a:t>Ej.: </a:t>
          </a:r>
          <a:r>
            <a:rPr lang="es-ES_tradnl" sz="1600" i="1" kern="1200" dirty="0" smtClean="0">
              <a:solidFill>
                <a:srgbClr val="000000"/>
              </a:solidFill>
              <a:latin typeface="Arial" charset="0"/>
            </a:rPr>
            <a:t>Tratamiento quirúrgico del infarto del miocardio 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Infarto del </a:t>
          </a:r>
          <a:r>
            <a:rPr lang="es-ES_tradnl" sz="1600" kern="1200" dirty="0" smtClean="0">
              <a:solidFill>
                <a:srgbClr val="000090"/>
              </a:solidFill>
              <a:latin typeface="Arial" charset="0"/>
            </a:rPr>
            <a:t> </a:t>
          </a:r>
          <a:r>
            <a:rPr lang="es-ES" sz="16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Miocardio/cirugía (descriptor primario)</a:t>
          </a:r>
          <a:endParaRPr lang="pt-BR" sz="1600" kern="1200" dirty="0"/>
        </a:p>
      </dsp:txBody>
      <dsp:txXfrm rot="-5400000">
        <a:off x="2213079" y="314500"/>
        <a:ext cx="3846052" cy="1632434"/>
      </dsp:txXfrm>
    </dsp:sp>
    <dsp:sp modelId="{1F0DA64C-C896-4682-B301-C952C50657C0}">
      <dsp:nvSpPr>
        <dsp:cNvPr id="0" name=""/>
        <dsp:cNvSpPr/>
      </dsp:nvSpPr>
      <dsp:spPr>
        <a:xfrm>
          <a:off x="0" y="56"/>
          <a:ext cx="2213079" cy="2261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  <a:latin typeface="Arial" charset="0"/>
            </a:rPr>
            <a:t>Siempre aplicar el calificador más específico.</a:t>
          </a:r>
          <a:endParaRPr lang="pt-BR" sz="1600" b="1" kern="1200" dirty="0"/>
        </a:p>
      </dsp:txBody>
      <dsp:txXfrm>
        <a:off x="108034" y="108090"/>
        <a:ext cx="1997011" cy="2045252"/>
      </dsp:txXfrm>
    </dsp:sp>
    <dsp:sp modelId="{47496B31-780F-4A23-9012-E48AD6295D7E}">
      <dsp:nvSpPr>
        <dsp:cNvPr id="0" name=""/>
        <dsp:cNvSpPr/>
      </dsp:nvSpPr>
      <dsp:spPr>
        <a:xfrm rot="5400000">
          <a:off x="3275732" y="1537922"/>
          <a:ext cx="1809056" cy="3934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rgbClr val="000000"/>
              </a:solidFill>
              <a:latin typeface="Arial" charset="0"/>
            </a:rPr>
            <a:t>Ej.: </a:t>
          </a:r>
          <a:r>
            <a:rPr lang="es-ES_tradnl" sz="1600" i="1" kern="1200" dirty="0" smtClean="0">
              <a:solidFill>
                <a:srgbClr val="000000"/>
              </a:solidFill>
              <a:latin typeface="Arial" charset="0"/>
            </a:rPr>
            <a:t>Tratamiento de la enfermedad de Graves con radioterapia, cirugía, dieta o terapia con fármacos.</a:t>
          </a:r>
          <a:endParaRPr lang="pt-B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Enfermedad de Graves/</a:t>
          </a:r>
          <a:r>
            <a:rPr lang="es-ES" sz="1600" kern="120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terap</a:t>
          </a:r>
          <a:r>
            <a:rPr lang="es-ES" sz="16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 (descriptor primario)</a:t>
          </a:r>
          <a:endParaRPr lang="es-ES_tradnl" sz="1600" b="1" kern="1200" dirty="0">
            <a:solidFill>
              <a:srgbClr val="000090"/>
            </a:solidFill>
            <a:latin typeface="Arial" charset="0"/>
          </a:endParaRPr>
        </a:p>
      </dsp:txBody>
      <dsp:txXfrm rot="-5400000">
        <a:off x="2213079" y="2688887"/>
        <a:ext cx="3846052" cy="1632434"/>
      </dsp:txXfrm>
    </dsp:sp>
    <dsp:sp modelId="{44DE4871-1499-4EE1-9A82-82A2B1992DCF}">
      <dsp:nvSpPr>
        <dsp:cNvPr id="0" name=""/>
        <dsp:cNvSpPr/>
      </dsp:nvSpPr>
      <dsp:spPr>
        <a:xfrm>
          <a:off x="0" y="2374443"/>
          <a:ext cx="2213079" cy="2261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  <a:latin typeface="Arial" charset="0"/>
            </a:rPr>
            <a:t>Cuando más de 3 calificadores son necesarios para un descriptor, agrupar por el calificador más general</a:t>
          </a:r>
          <a:endParaRPr lang="pt-BR" sz="1600" b="1" kern="1200" dirty="0"/>
        </a:p>
      </dsp:txBody>
      <dsp:txXfrm>
        <a:off x="108034" y="2482477"/>
        <a:ext cx="1997011" cy="204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CEF6-1403-AE4A-9DCE-2CD99CABA44B}" type="datetimeFigureOut">
              <a:rPr lang="en-US" smtClean="0"/>
              <a:t>6/24/2018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FA15-F573-174C-ADAB-FDD0F43BCF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16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4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FA15-F573-174C-ADAB-FDD0F43BCFA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8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3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1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7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7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9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65C2-A1B6-164B-BC0D-5B5DFDE881F2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A9F8-D6BC-9344-8081-B5F0D204CB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BshyuzimKUr2sRAt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ologia.lilacs.bvsalud.org/download/E/LILACS-4-ManualIndexacao-es.pdf" TargetMode="External"/><Relationship Id="rId2" Type="http://schemas.openxmlformats.org/officeDocument/2006/relationships/hyperlink" Target="https://cursos.campusvirtualsp.org/repository/coursefilearea/file.php/34/storyline/modulo2unidade2/story_html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lm.nih.gov/bsd/indexing/training/SUB_010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fif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cs.bvs.br/E/CalifJerarq2017_linke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39" y="1377155"/>
            <a:ext cx="8789350" cy="2636709"/>
          </a:xfrm>
        </p:spPr>
        <p:txBody>
          <a:bodyPr>
            <a:normAutofit fontScale="90000"/>
          </a:bodyPr>
          <a:lstStyle/>
          <a:p>
            <a:r>
              <a:rPr lang="es-ES_tradnl" sz="27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Sesión virtual 05 – 27 Julio, 2017</a:t>
            </a:r>
            <a:r>
              <a:rPr lang="es-ES_tradnl" sz="2700" dirty="0" smtClean="0">
                <a:latin typeface="Arial"/>
                <a:cs typeface="Arial"/>
              </a:rPr>
              <a:t/>
            </a:r>
            <a:br>
              <a:rPr lang="es-ES_tradnl" sz="2700" dirty="0" smtClean="0">
                <a:latin typeface="Arial"/>
                <a:cs typeface="Arial"/>
              </a:rPr>
            </a:br>
            <a:r>
              <a:rPr lang="es-ES_tradnl" sz="27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Actualización en indización de documentos según Metodología LILACS </a:t>
            </a:r>
            <a:r>
              <a:rPr lang="es-ES_tradnl" sz="3600" dirty="0" smtClean="0">
                <a:latin typeface="Arial"/>
                <a:cs typeface="Arial"/>
              </a:rPr>
              <a:t/>
            </a:r>
            <a:br>
              <a:rPr lang="es-ES_tradnl" sz="3600" dirty="0" smtClean="0">
                <a:latin typeface="Arial"/>
                <a:cs typeface="Arial"/>
              </a:rPr>
            </a:br>
            <a:r>
              <a:rPr lang="es-ES_tradnl" sz="3600" dirty="0" smtClean="0">
                <a:latin typeface="Arial"/>
                <a:cs typeface="Arial"/>
              </a:rPr>
              <a:t/>
            </a:r>
            <a:br>
              <a:rPr lang="es-ES_tradnl" sz="3600" dirty="0" smtClean="0">
                <a:latin typeface="Arial"/>
                <a:cs typeface="Arial"/>
              </a:rPr>
            </a:br>
            <a:r>
              <a:rPr lang="es-ES_tradnl" sz="4000" dirty="0" smtClean="0">
                <a:latin typeface="Arial"/>
                <a:cs typeface="Arial"/>
              </a:rPr>
              <a:t>Calificadores:</a:t>
            </a:r>
            <a:br>
              <a:rPr lang="es-ES_tradnl" sz="4000" dirty="0" smtClean="0">
                <a:latin typeface="Arial"/>
                <a:cs typeface="Arial"/>
              </a:rPr>
            </a:br>
            <a:r>
              <a:rPr lang="es-ES_tradnl" sz="4000" dirty="0" smtClean="0">
                <a:latin typeface="Arial"/>
                <a:cs typeface="Arial"/>
              </a:rPr>
              <a:t>visión general</a:t>
            </a:r>
            <a:endParaRPr lang="es-ES_tradnl" sz="40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166" y="4702628"/>
            <a:ext cx="5011823" cy="1443039"/>
          </a:xfrm>
        </p:spPr>
        <p:txBody>
          <a:bodyPr>
            <a:normAutofit fontScale="70000" lnSpcReduction="20000"/>
          </a:bodyPr>
          <a:lstStyle/>
          <a:p>
            <a:r>
              <a:rPr lang="pt-BR" i="1" dirty="0"/>
              <a:t>Maria Anália da </a:t>
            </a:r>
            <a:r>
              <a:rPr lang="pt-BR" i="1" dirty="0" smtClean="0"/>
              <a:t>Conceição</a:t>
            </a:r>
          </a:p>
          <a:p>
            <a:r>
              <a:rPr lang="pt-BR" i="1" dirty="0" smtClean="0"/>
              <a:t>Sueli </a:t>
            </a:r>
            <a:r>
              <a:rPr lang="pt-BR" i="1" dirty="0" err="1" smtClean="0"/>
              <a:t>Mitiko</a:t>
            </a:r>
            <a:r>
              <a:rPr lang="pt-BR" i="1" dirty="0" smtClean="0"/>
              <a:t> Yano Suga</a:t>
            </a:r>
          </a:p>
          <a:p>
            <a:r>
              <a:rPr lang="pt-BR" i="1" dirty="0" smtClean="0"/>
              <a:t>Fuentes de </a:t>
            </a:r>
            <a:r>
              <a:rPr lang="pt-BR" i="1" dirty="0" err="1" smtClean="0"/>
              <a:t>Información</a:t>
            </a:r>
            <a:r>
              <a:rPr lang="pt-BR" i="1" dirty="0" smtClean="0"/>
              <a:t> </a:t>
            </a:r>
            <a:r>
              <a:rPr lang="pt-BR" i="1" dirty="0" err="1" smtClean="0"/>
              <a:t>Referenciales</a:t>
            </a:r>
            <a:r>
              <a:rPr lang="pt-BR" i="1" dirty="0" smtClean="0"/>
              <a:t>/PFI</a:t>
            </a:r>
          </a:p>
          <a:p>
            <a:r>
              <a:rPr lang="pt-BR" i="1" dirty="0" smtClean="0"/>
              <a:t>BIREME/OPS/OMS</a:t>
            </a:r>
          </a:p>
        </p:txBody>
      </p:sp>
    </p:spTree>
    <p:extLst>
      <p:ext uri="{BB962C8B-B14F-4D97-AF65-F5344CB8AC3E}">
        <p14:creationId xmlns:p14="http://schemas.microsoft.com/office/powerpoint/2010/main" val="41834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0"/>
            <a:ext cx="7559675" cy="989015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latin typeface="Arial"/>
                <a:cs typeface="Arial"/>
              </a:rPr>
              <a:t/>
            </a:r>
            <a:br>
              <a:rPr lang="es-ES" sz="3200" b="1" dirty="0" smtClean="0">
                <a:latin typeface="Arial"/>
                <a:cs typeface="Arial"/>
              </a:rPr>
            </a:br>
            <a:r>
              <a:rPr lang="es-ES" sz="3200" b="1" dirty="0" smtClean="0">
                <a:latin typeface="Arial"/>
                <a:cs typeface="Arial"/>
              </a:rPr>
              <a:t>Notas de los calificadores</a:t>
            </a:r>
            <a:r>
              <a:rPr lang="es-ES" sz="3200" b="1" dirty="0">
                <a:latin typeface="Arial"/>
                <a:cs typeface="Arial"/>
              </a:rPr>
              <a:t/>
            </a:r>
            <a:br>
              <a:rPr lang="es-ES" sz="3200" b="1" dirty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989015"/>
            <a:ext cx="8890001" cy="14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_tradnl" sz="2200" dirty="0" smtClean="0">
                <a:latin typeface="Arial"/>
                <a:cs typeface="Arial"/>
              </a:rPr>
              <a:t>Los </a:t>
            </a:r>
            <a:r>
              <a:rPr lang="es-ES_tradnl" sz="2200" dirty="0">
                <a:latin typeface="Arial"/>
                <a:cs typeface="Arial"/>
              </a:rPr>
              <a:t>Calificadores, a</a:t>
            </a:r>
            <a:r>
              <a:rPr lang="es-ES_tradnl" sz="2200" dirty="0" smtClean="0">
                <a:latin typeface="Arial"/>
                <a:cs typeface="Arial"/>
              </a:rPr>
              <a:t>sí </a:t>
            </a:r>
            <a:r>
              <a:rPr lang="es-ES_tradnl" sz="2200" dirty="0">
                <a:latin typeface="Arial"/>
                <a:cs typeface="Arial"/>
              </a:rPr>
              <a:t>como los Descriptores, </a:t>
            </a:r>
            <a:r>
              <a:rPr lang="es-ES_tradnl" sz="2200" dirty="0" smtClean="0">
                <a:latin typeface="Arial"/>
                <a:cs typeface="Arial"/>
              </a:rPr>
              <a:t>poseen definición y notas de indización que sirven como guía para el uso correcto. </a:t>
            </a:r>
            <a:r>
              <a:rPr lang="es-E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Ejemplo:</a:t>
            </a:r>
          </a:p>
        </p:txBody>
      </p:sp>
      <p:pic>
        <p:nvPicPr>
          <p:cNvPr id="6" name="Picture 5" descr="Captura de Tela 2017-07-24 às 15.0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6" y="2480704"/>
            <a:ext cx="8400143" cy="37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11153"/>
            <a:ext cx="7686675" cy="498472"/>
          </a:xfrm>
        </p:spPr>
        <p:txBody>
          <a:bodyPr>
            <a:normAutofit fontScale="90000"/>
          </a:bodyPr>
          <a:lstStyle/>
          <a:p>
            <a:r>
              <a:rPr lang="es-ES_tradnl" sz="3200" b="1" dirty="0" smtClean="0">
                <a:latin typeface="Arial"/>
                <a:cs typeface="Arial"/>
              </a:rPr>
              <a:t/>
            </a:r>
            <a:br>
              <a:rPr lang="es-ES_tradnl" sz="3200" b="1" dirty="0" smtClean="0">
                <a:latin typeface="Arial"/>
                <a:cs typeface="Arial"/>
              </a:rPr>
            </a:br>
            <a:r>
              <a:rPr lang="es-ES_tradnl" sz="3600" b="1" dirty="0" smtClean="0">
                <a:latin typeface="Arial"/>
                <a:cs typeface="Arial"/>
              </a:rPr>
              <a:t>Jerarquía de los Calificadores</a:t>
            </a:r>
            <a:r>
              <a:rPr lang="es-ES_tradnl" sz="3200" b="1" dirty="0" smtClean="0">
                <a:latin typeface="Arial"/>
                <a:cs typeface="Arial"/>
              </a:rPr>
              <a:t/>
            </a:r>
            <a:br>
              <a:rPr lang="es-ES_tradnl" sz="3200" b="1" dirty="0" smtClean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Captura de Tela 2017-07-17 às 17.11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67" y="3081792"/>
            <a:ext cx="2625139" cy="2785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627" y="1201057"/>
            <a:ext cx="8969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Los calificadores también están </a:t>
            </a:r>
            <a:r>
              <a:rPr lang="es-ES_tradnl" sz="2200" dirty="0">
                <a:solidFill>
                  <a:srgbClr val="000000"/>
                </a:solidFill>
                <a:latin typeface="Arial" charset="0"/>
              </a:rPr>
              <a:t>dispuestos de forma 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jerárquica.</a:t>
            </a:r>
            <a:endParaRPr lang="es-ES_tradnl" sz="2200" dirty="0">
              <a:solidFill>
                <a:srgbClr val="000000"/>
              </a:solidFill>
              <a:latin typeface="Arial" charset="0"/>
            </a:endParaRPr>
          </a:p>
          <a:p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131084" y="1560286"/>
            <a:ext cx="6297383" cy="5190502"/>
            <a:chOff x="131084" y="1678654"/>
            <a:chExt cx="6400805" cy="5072134"/>
          </a:xfrm>
        </p:grpSpPr>
        <p:sp>
          <p:nvSpPr>
            <p:cNvPr id="7" name="Rectangle 6"/>
            <p:cNvSpPr/>
            <p:nvPr/>
          </p:nvSpPr>
          <p:spPr>
            <a:xfrm>
              <a:off x="131084" y="1678654"/>
              <a:ext cx="6400805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s-ES_tradnl" sz="2200" b="1" dirty="0" smtClean="0">
                  <a:solidFill>
                    <a:srgbClr val="000000"/>
                  </a:solidFill>
                  <a:latin typeface="Arial" charset="0"/>
                </a:rPr>
                <a:t>Reglas:</a:t>
              </a:r>
            </a:p>
          </p:txBody>
        </p:sp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950379717"/>
                </p:ext>
              </p:extLst>
            </p:nvPr>
          </p:nvGraphicFramePr>
          <p:xfrm>
            <a:off x="131084" y="2220686"/>
            <a:ext cx="6248403" cy="45301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6" name="CaixaDeTexto 5"/>
          <p:cNvSpPr txBox="1"/>
          <p:nvPr/>
        </p:nvSpPr>
        <p:spPr>
          <a:xfrm>
            <a:off x="6335481" y="2618008"/>
            <a:ext cx="285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Jerarquía de /terapia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20383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0" y="308430"/>
            <a:ext cx="7461250" cy="403068"/>
          </a:xfrm>
        </p:spPr>
        <p:txBody>
          <a:bodyPr>
            <a:normAutofit fontScale="90000"/>
          </a:bodyPr>
          <a:lstStyle/>
          <a:p>
            <a:r>
              <a:rPr lang="es-ES_tradnl" sz="3600" b="1" dirty="0">
                <a:latin typeface="Arial"/>
                <a:cs typeface="Arial"/>
              </a:rPr>
              <a:t>Jerarquía de los </a:t>
            </a:r>
            <a:r>
              <a:rPr lang="es-ES_tradnl" sz="3600" b="1" dirty="0" smtClean="0">
                <a:latin typeface="Arial"/>
                <a:cs typeface="Arial"/>
              </a:rPr>
              <a:t>Calificadores</a:t>
            </a:r>
            <a:r>
              <a:rPr lang="es-ES_tradnl" sz="3200" dirty="0">
                <a:latin typeface="Arial"/>
                <a:cs typeface="Arial"/>
              </a:rPr>
              <a:t/>
            </a:r>
            <a:br>
              <a:rPr lang="es-ES_tradnl" sz="3200" dirty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16843"/>
              </p:ext>
            </p:extLst>
          </p:nvPr>
        </p:nvGraphicFramePr>
        <p:xfrm>
          <a:off x="222250" y="753963"/>
          <a:ext cx="8747126" cy="57961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06625"/>
                <a:gridCol w="2143125"/>
                <a:gridCol w="2331240"/>
                <a:gridCol w="2066136"/>
              </a:tblGrid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/análisis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/etiología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/fisiología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/química 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/aislamiento &amp; </a:t>
                      </a:r>
                      <a:r>
                        <a:rPr lang="es-ES_tradn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purific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/complicaciones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/crecimiento &amp; desarrollo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/agonistas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/líquido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cefalorraquídeo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/secundario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/fisiopatología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/análogos &amp; derivados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8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/congénito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/genética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/antagonistas &amp; </a:t>
                      </a: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inhib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sangre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/embriología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/inmunología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síntesis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química 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360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/anatomía &amp; histología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/genética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/metabolismo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terapia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12700" marR="12700" marT="12700" marB="0" anchor="b"/>
                </a:tc>
              </a:tr>
              <a:tr h="27360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/citología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/inducido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químicamente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/biosíntesis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/cirugía  </a:t>
                      </a:r>
                    </a:p>
                  </a:txBody>
                  <a:tcPr marL="12700" marR="12700" marT="12700" marB="0" anchor="b"/>
                </a:tc>
              </a:tr>
              <a:tr h="24793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</a:t>
                      </a:r>
                      <a:r>
                        <a:rPr lang="es-ES_trad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ultraestructura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/inmunología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/deficiencia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/trasplante  </a:t>
                      </a:r>
                    </a:p>
                  </a:txBody>
                  <a:tcPr marL="12700" marR="12700" marT="12700" marB="0" anchor="b"/>
                </a:tc>
              </a:tr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/embriología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/microbiología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/enzimología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/dietoterapia </a:t>
                      </a:r>
                    </a:p>
                  </a:txBody>
                  <a:tcPr marL="12700" marR="12700" marT="12700" marB="0" anchor="b"/>
                </a:tc>
              </a:tr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/anomalías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/virología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/farmacocinética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/enfermería  </a:t>
                      </a:r>
                    </a:p>
                  </a:txBody>
                  <a:tcPr marL="12700" marR="12700" marT="12700" marB="0" anchor="b"/>
                </a:tc>
              </a:tr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/inervación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/parasitología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/líquido </a:t>
                      </a: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cefalorraquíd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/prevención &amp; control </a:t>
                      </a:r>
                    </a:p>
                  </a:txBody>
                  <a:tcPr marL="12700" marR="12700" marT="12700" marB="0" anchor="b"/>
                </a:tc>
              </a:tr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/irrigación sanguínea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/transmisión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</a:t>
                      </a:r>
                      <a:r>
                        <a:rPr lang="da-DK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sangre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/radioterapia </a:t>
                      </a:r>
                    </a:p>
                  </a:txBody>
                  <a:tcPr marL="12700" marR="12700" marT="12700" marB="0" anchor="b"/>
                </a:tc>
              </a:tr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/patología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/farmacología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/rehabilitación  </a:t>
                      </a:r>
                    </a:p>
                  </a:txBody>
                  <a:tcPr marL="12700" marR="12700" marT="12700" marB="0" anchor="b"/>
                </a:tc>
              </a:tr>
              <a:tr h="26595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/diagnóstico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</a:t>
                      </a:r>
                      <a:r>
                        <a:rPr lang="es-ES_tradn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dosificación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           /secreción </a:t>
                      </a:r>
                      <a:endParaRPr lang="es-A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/tratamiento </a:t>
                      </a:r>
                      <a:r>
                        <a:rPr lang="es-ES_tradn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farmacol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8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/diagnóstico por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imagen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/agonistas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/organización &amp; </a:t>
                      </a:r>
                      <a:r>
                        <a:rPr lang="es-ES_tradnl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  <a:r>
                        <a:rPr lang="es-ES_trad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ES_trad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/uso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terapéutico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64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/estadística &amp; </a:t>
                      </a:r>
                      <a:r>
                        <a:rPr lang="pt-BR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datos</a:t>
                      </a: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numer</a:t>
                      </a:r>
                      <a:r>
                        <a:rPr lang="pt-B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pt-B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/antagonistas &amp; </a:t>
                      </a:r>
                      <a:r>
                        <a:rPr lang="pt-BR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inhib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/economía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</a:t>
                      </a:r>
                      <a:r>
                        <a:rPr lang="es-ES_tradn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dosificación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64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S_tradn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/epidemiología</a:t>
                      </a:r>
                    </a:p>
                  </a:txBody>
                  <a:tcPr marL="12700" marR="12700" marT="12700" marB="0" anchor="b"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S_tradn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/contraindicaciones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/legislación &amp; </a:t>
                      </a:r>
                      <a:r>
                        <a:rPr lang="es-ES_tradn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jurisp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/contraindicaciones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64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S_tradn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      /etnología</a:t>
                      </a:r>
                    </a:p>
                  </a:txBody>
                  <a:tcPr marL="12700" marR="12700" marT="12700" marB="0" anchor="b"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S_tradn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/efectos adversos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/normas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/efectos adversos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64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      /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mortalidad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2700" marR="12700" marT="12700" marB="0" anchor="b"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S_tradn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      /envenenamiento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/provisión &amp; </a:t>
                      </a:r>
                      <a:r>
                        <a:rPr lang="es-ES_tradn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/envenenamiento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64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S_tradn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/provisión &amp; distribución</a:t>
                      </a:r>
                    </a:p>
                  </a:txBody>
                  <a:tcPr marL="12700" marR="12700" marT="12700" marB="0" anchor="b"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      /toxicidad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/recursos humanos 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12700" marR="12700" marT="12700" marB="0" anchor="b"/>
                </a:tc>
              </a:tr>
              <a:tr h="26664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S_tradn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/utilización</a:t>
                      </a:r>
                    </a:p>
                  </a:txBody>
                  <a:tcPr marL="12700" marR="12700" marT="12700" marB="0" anchor="b"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     /farmacocinética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/tendencias 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66649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/utilización </a:t>
                      </a:r>
                    </a:p>
                  </a:txBody>
                  <a:tcPr marL="12700" marR="12700" marT="1270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0" y="333374"/>
            <a:ext cx="7461250" cy="523875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latin typeface="Arial"/>
                <a:cs typeface="Arial"/>
              </a:rPr>
              <a:t/>
            </a:r>
            <a:br>
              <a:rPr lang="es-ES" sz="3600" b="1" dirty="0" smtClean="0">
                <a:latin typeface="Arial"/>
                <a:cs typeface="Arial"/>
              </a:rPr>
            </a:br>
            <a:r>
              <a:rPr lang="es-ES" sz="3100" b="1" dirty="0" smtClean="0">
                <a:latin typeface="Arial"/>
                <a:cs typeface="Arial"/>
              </a:rPr>
              <a:t>Jerarquía </a:t>
            </a:r>
            <a:r>
              <a:rPr lang="es-ES_tradnl" sz="3200" dirty="0">
                <a:latin typeface="Arial"/>
                <a:cs typeface="Arial"/>
              </a:rPr>
              <a:t/>
            </a:r>
            <a:br>
              <a:rPr lang="es-ES_tradnl" sz="3200" dirty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6418"/>
              </p:ext>
            </p:extLst>
          </p:nvPr>
        </p:nvGraphicFramePr>
        <p:xfrm>
          <a:off x="873125" y="2206627"/>
          <a:ext cx="7397750" cy="30053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57080"/>
                <a:gridCol w="3740670"/>
              </a:tblGrid>
              <a:tr h="36804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/clasificación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/lesões </a:t>
                      </a:r>
                      <a:endParaRPr lang="es-ES_tradnl" sz="2000" b="0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4542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/educación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/métodos</a:t>
                      </a:r>
                      <a:endParaRPr lang="es-ES_tradnl" sz="2000" b="0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91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/efectos de drogas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/patogenicidad </a:t>
                      </a:r>
                      <a:endParaRPr lang="es-ES_tradnl" sz="2000" b="0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4542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/efectos de radiación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/políticas  </a:t>
                      </a:r>
                      <a:endParaRPr lang="es-ES_tradnl" sz="2000" b="0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454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/ética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/psicología </a:t>
                      </a:r>
                    </a:p>
                  </a:txBody>
                  <a:tcPr marL="12700" marR="12700" marT="12700" marB="0" anchor="b"/>
                </a:tc>
              </a:tr>
              <a:tr h="4246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historia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/patogenicidad </a:t>
                      </a:r>
                      <a:endParaRPr lang="es-ES_tradnl" sz="2000" b="0" i="0" u="none" strike="noStrike" noProof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38476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/instrumentación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/veterinaria 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125" y="1143000"/>
            <a:ext cx="7397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smtClean="0">
                <a:latin typeface="Arial"/>
                <a:cs typeface="Arial"/>
              </a:rPr>
              <a:t>Calificadores que no pertenecen a ninguna jerarquía </a:t>
            </a:r>
            <a:endParaRPr lang="es-ES_tradnl" sz="2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0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48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Búsqueda de los Calificadores en </a:t>
            </a:r>
            <a:r>
              <a:rPr lang="es-ES" dirty="0" err="1" smtClean="0"/>
              <a:t>DeCS</a:t>
            </a:r>
            <a:endParaRPr lang="es-ES" dirty="0"/>
          </a:p>
        </p:txBody>
      </p:sp>
      <p:pic>
        <p:nvPicPr>
          <p:cNvPr id="5" name="Picture 4" descr="Captura de Tela 2017-07-18 às 23.2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389187"/>
            <a:ext cx="4578350" cy="2952751"/>
          </a:xfrm>
          <a:prstGeom prst="rect">
            <a:avLst/>
          </a:prstGeom>
          <a:ln>
            <a:noFill/>
          </a:ln>
        </p:spPr>
      </p:pic>
      <p:pic>
        <p:nvPicPr>
          <p:cNvPr id="12" name="Content Placeholder 11" descr="Captura de Tela 2017-07-18 às 23.37.5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 b="9186"/>
          <a:stretch>
            <a:fillRect/>
          </a:stretch>
        </p:blipFill>
        <p:spPr>
          <a:xfrm>
            <a:off x="190499" y="1222375"/>
            <a:ext cx="4080906" cy="4048127"/>
          </a:xfrm>
        </p:spPr>
      </p:pic>
      <p:cxnSp>
        <p:nvCxnSpPr>
          <p:cNvPr id="16" name="Straight Arrow Connector 15"/>
          <p:cNvCxnSpPr/>
          <p:nvPr/>
        </p:nvCxnSpPr>
        <p:spPr>
          <a:xfrm>
            <a:off x="2428875" y="3095626"/>
            <a:ext cx="2222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6" y="165112"/>
            <a:ext cx="7686675" cy="498472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latin typeface="Arial"/>
                <a:cs typeface="Arial"/>
              </a:rPr>
              <a:t/>
            </a:r>
            <a:br>
              <a:rPr lang="es-ES" sz="3200" b="1" dirty="0" smtClean="0">
                <a:latin typeface="Arial"/>
                <a:cs typeface="Arial"/>
              </a:rPr>
            </a:br>
            <a:r>
              <a:rPr lang="es-ES_tradnl" sz="3600" b="1" dirty="0">
                <a:latin typeface="Arial"/>
                <a:cs typeface="Arial"/>
              </a:rPr>
              <a:t>Sinónimo de </a:t>
            </a:r>
            <a:r>
              <a:rPr lang="es-ES_tradnl" sz="3600" b="1" dirty="0" smtClean="0">
                <a:latin typeface="Arial"/>
                <a:cs typeface="Arial"/>
              </a:rPr>
              <a:t>los calificadores</a:t>
            </a:r>
            <a:r>
              <a:rPr lang="es-ES" sz="3200" b="1" dirty="0">
                <a:latin typeface="Arial"/>
                <a:cs typeface="Arial"/>
              </a:rPr>
              <a:t/>
            </a:r>
            <a:br>
              <a:rPr lang="es-ES" sz="3200" b="1" dirty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627" y="809625"/>
            <a:ext cx="4238622" cy="528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Como en los descriptores,</a:t>
            </a:r>
          </a:p>
          <a:p>
            <a:pPr marL="269875">
              <a:lnSpc>
                <a:spcPct val="140000"/>
              </a:lnSpc>
              <a:defRPr/>
            </a:pP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 los </a:t>
            </a:r>
            <a:r>
              <a:rPr lang="es-ES_tradnl" sz="2200" b="1" dirty="0" smtClean="0">
                <a:solidFill>
                  <a:srgbClr val="000000"/>
                </a:solidFill>
                <a:latin typeface="Arial" charset="0"/>
              </a:rPr>
              <a:t>Calificadores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 también poseen sinónimo.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endParaRPr lang="es-ES_tradnl" sz="22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" sz="2200" dirty="0">
                <a:latin typeface="Arial"/>
                <a:cs typeface="Arial"/>
              </a:rPr>
              <a:t>Haciendo búsqueda por /frecuencia, veremos que el calificador es /epidemiologia</a:t>
            </a:r>
            <a:r>
              <a:rPr lang="es-ES" sz="2200" dirty="0" smtClean="0"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endParaRPr lang="es-ES" sz="2200" dirty="0"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" sz="2200" dirty="0" smtClean="0">
                <a:latin typeface="Arial"/>
                <a:cs typeface="Arial"/>
              </a:rPr>
              <a:t>Otros </a:t>
            </a:r>
            <a:r>
              <a:rPr lang="es-ES" sz="2200" dirty="0">
                <a:latin typeface="Arial"/>
                <a:cs typeface="Arial"/>
              </a:rPr>
              <a:t>ejemplos: </a:t>
            </a:r>
            <a:r>
              <a:rPr lang="es-ES" sz="2200" b="1" dirty="0" smtClean="0">
                <a:latin typeface="Arial"/>
                <a:cs typeface="Arial"/>
              </a:rPr>
              <a:t>/agenesia</a:t>
            </a:r>
            <a:r>
              <a:rPr lang="es-ES" sz="2200" b="1" dirty="0">
                <a:latin typeface="Arial"/>
                <a:cs typeface="Arial"/>
              </a:rPr>
              <a:t>; </a:t>
            </a:r>
            <a:endParaRPr lang="es-ES" sz="2200" b="1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  <a:defRPr/>
            </a:pPr>
            <a:r>
              <a:rPr lang="es-ES" sz="2200" b="1" dirty="0">
                <a:latin typeface="Arial"/>
                <a:cs typeface="Arial"/>
              </a:rPr>
              <a:t> </a:t>
            </a:r>
            <a:r>
              <a:rPr lang="es-ES" sz="2200" b="1" dirty="0" smtClean="0">
                <a:latin typeface="Arial"/>
                <a:cs typeface="Arial"/>
              </a:rPr>
              <a:t>    /</a:t>
            </a:r>
            <a:r>
              <a:rPr lang="es-ES" sz="2200" b="1" dirty="0">
                <a:latin typeface="Arial"/>
                <a:cs typeface="Arial"/>
              </a:rPr>
              <a:t>bacterias; /biopsia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endParaRPr lang="es-ES_tradnl" sz="2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 descr="Captura de Tela 2017-07-20 às 10.00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49" y="952500"/>
            <a:ext cx="4730751" cy="4095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3249" y="5318125"/>
            <a:ext cx="431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/>
                <a:cs typeface="Arial"/>
              </a:rPr>
              <a:t>¿</a:t>
            </a:r>
            <a:r>
              <a:rPr lang="pt-BR" sz="2400" b="1" dirty="0" smtClean="0"/>
              <a:t>Vamos al </a:t>
            </a:r>
            <a:r>
              <a:rPr lang="pt-BR" sz="2400" b="1" dirty="0" err="1" smtClean="0"/>
              <a:t>DeCS</a:t>
            </a:r>
            <a:r>
              <a:rPr lang="pt-BR" sz="2400" b="1" dirty="0" smtClean="0"/>
              <a:t> conferir</a:t>
            </a:r>
            <a:r>
              <a:rPr lang="es-ES" sz="2400" b="1" dirty="0" smtClean="0">
                <a:latin typeface="Arial"/>
                <a:cs typeface="Arial"/>
              </a:rPr>
              <a:t>? </a:t>
            </a:r>
            <a:endParaRPr lang="es-E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5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65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servicio</a:t>
            </a:r>
            <a:r>
              <a:rPr lang="en-US" dirty="0" smtClean="0"/>
              <a:t> de </a:t>
            </a:r>
            <a:r>
              <a:rPr lang="en-US" dirty="0" err="1" smtClean="0"/>
              <a:t>DeCS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FI-Admin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5293"/>
            <a:ext cx="81724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esquerda 4"/>
          <p:cNvSpPr/>
          <p:nvPr/>
        </p:nvSpPr>
        <p:spPr>
          <a:xfrm>
            <a:off x="3277590" y="2208810"/>
            <a:ext cx="3847605" cy="102127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término</a:t>
            </a:r>
            <a:r>
              <a:rPr lang="en-US" dirty="0" smtClean="0"/>
              <a:t> sin </a:t>
            </a:r>
            <a:r>
              <a:rPr lang="en-US" dirty="0" err="1" smtClean="0"/>
              <a:t>uso</a:t>
            </a:r>
            <a:r>
              <a:rPr lang="en-US" dirty="0" smtClean="0"/>
              <a:t> de “/”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0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4" y="178397"/>
            <a:ext cx="8874126" cy="1116807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>
                <a:latin typeface="Arial"/>
                <a:cs typeface="Arial"/>
              </a:rPr>
              <a:t>Descriptores y Calificadores idénticos </a:t>
            </a:r>
            <a:r>
              <a:rPr lang="es-ES_tradnl" sz="3200" dirty="0">
                <a:latin typeface="Arial"/>
                <a:cs typeface="Arial"/>
              </a:rPr>
              <a:t/>
            </a:r>
            <a:br>
              <a:rPr lang="es-ES_tradnl" sz="3200" dirty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53725"/>
              </p:ext>
            </p:extLst>
          </p:nvPr>
        </p:nvGraphicFramePr>
        <p:xfrm>
          <a:off x="857251" y="921605"/>
          <a:ext cx="7985124" cy="47223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58999"/>
                <a:gridCol w="2587625"/>
                <a:gridCol w="3238500"/>
              </a:tblGrid>
              <a:tr h="31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Anomalías 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Epidemiología </a:t>
                      </a:r>
                      <a:endParaRPr lang="pt-BR" sz="18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Organización y Administración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Cirugía 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Etnología 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Parasitología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Citología 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Farmacocinética 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Patología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Citología 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Farmacología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Psicología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Clasificación 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Fisiología 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Química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Diagnóstico 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Genética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Quimioterapia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Dietoterapía 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Historia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Quimioterapia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Economía 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Inmunología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pt-BR" sz="18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Radioterapia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Educación 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Líquido Cefalorraquídeo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Rehabilitación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Efectos de Radiación 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Metabolismo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Sangre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Embriología 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Métodos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Trasplante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Embriología 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Microbiología</a:t>
                      </a:r>
                      <a:endParaRPr lang="pt-BR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Orina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Envenenamiento 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Microbiología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Virología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18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Mortalidad</a:t>
                      </a:r>
                      <a:endParaRPr lang="pt-BR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es-A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3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4" y="178398"/>
            <a:ext cx="8874126" cy="789978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>
                <a:latin typeface="Arial"/>
                <a:cs typeface="Arial"/>
              </a:rPr>
              <a:t>Descriptores y Calificadores o casi idénticos </a:t>
            </a:r>
            <a:r>
              <a:rPr lang="es-ES_tradnl" sz="3200" dirty="0">
                <a:latin typeface="Arial"/>
                <a:cs typeface="Arial"/>
              </a:rPr>
              <a:t/>
            </a:r>
            <a:br>
              <a:rPr lang="es-ES_tradnl" sz="3200" dirty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74" y="984251"/>
            <a:ext cx="86995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Arial"/>
                <a:cs typeface="Arial"/>
              </a:rPr>
              <a:t>Cuando usar un </a:t>
            </a:r>
            <a:r>
              <a:rPr lang="en-US" sz="2400" b="1" dirty="0" smtClean="0">
                <a:latin typeface="Arial"/>
                <a:cs typeface="Arial"/>
              </a:rPr>
              <a:t>u</a:t>
            </a:r>
            <a:r>
              <a:rPr lang="es-ES_tradnl" sz="2400" b="1" dirty="0" smtClean="0">
                <a:latin typeface="Arial"/>
                <a:cs typeface="Arial"/>
              </a:rPr>
              <a:t> otro?</a:t>
            </a:r>
          </a:p>
          <a:p>
            <a:endParaRPr lang="es-ES_tradnl" sz="22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s-ES_tradnl" sz="2200" dirty="0" smtClean="0">
                <a:latin typeface="Arial"/>
                <a:cs typeface="Arial"/>
              </a:rPr>
              <a:t>En </a:t>
            </a:r>
            <a:r>
              <a:rPr lang="es-ES_tradnl" sz="2200" dirty="0">
                <a:latin typeface="Arial"/>
                <a:cs typeface="Arial"/>
              </a:rPr>
              <a:t>general los descriptores </a:t>
            </a:r>
            <a:r>
              <a:rPr lang="es-ES_tradnl" sz="2200" dirty="0" smtClean="0">
                <a:latin typeface="Arial"/>
                <a:cs typeface="Arial"/>
              </a:rPr>
              <a:t>idénticos o casi idénticos </a:t>
            </a:r>
            <a:r>
              <a:rPr lang="es-ES_tradnl" sz="2200" dirty="0">
                <a:latin typeface="Arial"/>
                <a:cs typeface="Arial"/>
              </a:rPr>
              <a:t>son </a:t>
            </a:r>
            <a:r>
              <a:rPr lang="es-ES_tradnl" sz="2200" dirty="0" smtClean="0">
                <a:latin typeface="Arial"/>
                <a:cs typeface="Arial"/>
              </a:rPr>
              <a:t>utilizados </a:t>
            </a:r>
            <a:r>
              <a:rPr lang="es-ES_tradnl" sz="2200" dirty="0">
                <a:latin typeface="Arial"/>
                <a:cs typeface="Arial"/>
              </a:rPr>
              <a:t>solamente para documentos </a:t>
            </a:r>
            <a:r>
              <a:rPr lang="es-ES_tradnl" sz="2200" b="1" dirty="0">
                <a:latin typeface="Arial"/>
                <a:cs typeface="Arial"/>
              </a:rPr>
              <a:t>generales</a:t>
            </a:r>
            <a:r>
              <a:rPr lang="es-ES_tradnl" sz="2200" b="1" dirty="0" smtClean="0">
                <a:latin typeface="Arial"/>
                <a:cs typeface="Arial"/>
              </a:rPr>
              <a:t>,</a:t>
            </a:r>
            <a:r>
              <a:rPr lang="es-ES_tradnl" sz="2200" dirty="0" smtClean="0">
                <a:latin typeface="Arial"/>
                <a:cs typeface="Arial"/>
              </a:rPr>
              <a:t> </a:t>
            </a:r>
            <a:r>
              <a:rPr lang="es-ES_tradnl" sz="2200" b="1" dirty="0" smtClean="0">
                <a:latin typeface="Arial"/>
                <a:cs typeface="Arial"/>
              </a:rPr>
              <a:t>disciplinas</a:t>
            </a:r>
            <a:r>
              <a:rPr lang="es-ES_tradnl" sz="2200" dirty="0" smtClean="0">
                <a:latin typeface="Arial"/>
                <a:cs typeface="Arial"/>
              </a:rPr>
              <a:t> </a:t>
            </a:r>
            <a:r>
              <a:rPr lang="es-ES_tradnl" sz="2200" dirty="0">
                <a:latin typeface="Arial"/>
                <a:cs typeface="Arial"/>
              </a:rPr>
              <a:t>o </a:t>
            </a:r>
            <a:r>
              <a:rPr lang="es-ES_tradnl" sz="2200" b="1" dirty="0" smtClean="0">
                <a:latin typeface="Arial"/>
                <a:cs typeface="Arial"/>
              </a:rPr>
              <a:t>especialidades.</a:t>
            </a:r>
            <a:r>
              <a:rPr lang="es-ES_tradnl" sz="2200" dirty="0" smtClean="0">
                <a:latin typeface="Arial"/>
                <a:cs typeface="Arial"/>
              </a:rPr>
              <a:t> </a:t>
            </a:r>
            <a:r>
              <a:rPr lang="es-ES_tradnl" sz="2200" b="1" dirty="0" smtClean="0">
                <a:latin typeface="Arial"/>
                <a:cs typeface="Arial"/>
              </a:rPr>
              <a:t>Ejemplos:</a:t>
            </a:r>
            <a:endParaRPr lang="es-ES_tradnl" sz="2200" b="1" dirty="0">
              <a:latin typeface="Arial"/>
              <a:cs typeface="Arial"/>
            </a:endParaRPr>
          </a:p>
          <a:p>
            <a:pPr marL="365125"/>
            <a:endParaRPr lang="es-ES_tradnl" sz="2200" b="1" dirty="0" smtClean="0">
              <a:latin typeface="Arial"/>
              <a:cs typeface="Arial"/>
            </a:endParaRPr>
          </a:p>
          <a:p>
            <a:pPr marL="365125"/>
            <a:r>
              <a:rPr lang="es-ES_tradnl" sz="2200" b="1" dirty="0" smtClean="0">
                <a:latin typeface="Arial"/>
                <a:cs typeface="Arial"/>
              </a:rPr>
              <a:t>Cirugía </a:t>
            </a:r>
            <a:r>
              <a:rPr lang="es-ES_tradnl" sz="2200" b="1" dirty="0">
                <a:latin typeface="Arial"/>
                <a:cs typeface="Arial"/>
              </a:rPr>
              <a:t>en el siglo XXI.</a:t>
            </a:r>
          </a:p>
          <a:p>
            <a:pPr marL="365125"/>
            <a:r>
              <a:rPr lang="es-ES_tradnl" sz="2200" b="1" dirty="0" smtClean="0">
                <a:solidFill>
                  <a:srgbClr val="0000FF"/>
                </a:solidFill>
                <a:latin typeface="Arial"/>
                <a:cs typeface="Arial"/>
              </a:rPr>
              <a:t>Cirugía</a:t>
            </a:r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sz="22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s-ES_tradnl" sz="2200" dirty="0" err="1">
                <a:solidFill>
                  <a:srgbClr val="0000FF"/>
                </a:solidFill>
                <a:latin typeface="Arial"/>
                <a:cs typeface="Arial"/>
              </a:rPr>
              <a:t>tend</a:t>
            </a:r>
            <a:r>
              <a:rPr lang="es-ES_tradnl" sz="2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(descriptor primario)</a:t>
            </a:r>
            <a:endParaRPr lang="es-ES_tradnl" sz="2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65125"/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Predicción (descriptor secund</a:t>
            </a:r>
            <a:r>
              <a:rPr lang="es-ES_tradnl" sz="22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rio)</a:t>
            </a:r>
          </a:p>
          <a:p>
            <a:pPr marL="365125"/>
            <a:endParaRPr lang="es-ES_tradnl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65125"/>
            <a:endParaRPr lang="es-ES_tradnl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65125"/>
            <a:r>
              <a:rPr lang="es-ES_tradnl" sz="2200" b="1" dirty="0" smtClean="0">
                <a:latin typeface="Arial"/>
                <a:cs typeface="Arial"/>
              </a:rPr>
              <a:t>Tratamiento quirúrgico del infarto del miocardio</a:t>
            </a:r>
          </a:p>
          <a:p>
            <a:pPr marL="365125"/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Infarto del miocardio/</a:t>
            </a:r>
            <a:r>
              <a:rPr lang="es-ES_tradnl" sz="2200" b="1" dirty="0" err="1" smtClean="0">
                <a:solidFill>
                  <a:srgbClr val="0000FF"/>
                </a:solidFill>
                <a:latin typeface="Arial"/>
                <a:cs typeface="Arial"/>
              </a:rPr>
              <a:t>cirug</a:t>
            </a:r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 (descriptor primario)</a:t>
            </a:r>
          </a:p>
          <a:p>
            <a:pPr marL="365125"/>
            <a:endParaRPr lang="es-ES_tradnl" sz="22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eta para a esquerda 3"/>
          <p:cNvSpPr/>
          <p:nvPr/>
        </p:nvSpPr>
        <p:spPr>
          <a:xfrm>
            <a:off x="5114537" y="1591293"/>
            <a:ext cx="2331068" cy="2202873"/>
          </a:xfrm>
          <a:prstGeom prst="leftArrow">
            <a:avLst>
              <a:gd name="adj1" fmla="val 50000"/>
              <a:gd name="adj2" fmla="val 3131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Usa</a:t>
            </a:r>
            <a:r>
              <a:rPr lang="en-US" dirty="0" smtClean="0"/>
              <a:t>-se </a:t>
            </a:r>
            <a:r>
              <a:rPr lang="en-US" dirty="0" err="1" smtClean="0"/>
              <a:t>como</a:t>
            </a:r>
            <a:r>
              <a:rPr lang="en-US" dirty="0" smtClean="0"/>
              <a:t> descriptor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tema</a:t>
            </a:r>
            <a:r>
              <a:rPr lang="en-US" dirty="0" smtClean="0"/>
              <a:t> del </a:t>
            </a:r>
            <a:r>
              <a:rPr lang="en-US" dirty="0" err="1" smtClean="0"/>
              <a:t>documento</a:t>
            </a:r>
            <a:endParaRPr lang="pt-BR" dirty="0"/>
          </a:p>
        </p:txBody>
      </p:sp>
      <p:sp>
        <p:nvSpPr>
          <p:cNvPr id="5" name="Seta para a esquerda 4"/>
          <p:cNvSpPr/>
          <p:nvPr/>
        </p:nvSpPr>
        <p:spPr>
          <a:xfrm>
            <a:off x="6923316" y="3325104"/>
            <a:ext cx="2127208" cy="2503642"/>
          </a:xfrm>
          <a:prstGeom prst="leftArrow">
            <a:avLst>
              <a:gd name="adj1" fmla="val 50000"/>
              <a:gd name="adj2" fmla="val 38333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Usa</a:t>
            </a:r>
            <a:r>
              <a:rPr lang="en-US" dirty="0" smtClean="0"/>
              <a:t>-se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calificador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aspecto</a:t>
            </a:r>
            <a:r>
              <a:rPr lang="en-US" dirty="0" smtClean="0"/>
              <a:t> del </a:t>
            </a:r>
            <a:r>
              <a:rPr lang="en-US" dirty="0" err="1" smtClean="0"/>
              <a:t>tema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0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4" y="190499"/>
            <a:ext cx="8683626" cy="809625"/>
          </a:xfrm>
        </p:spPr>
        <p:txBody>
          <a:bodyPr>
            <a:normAutofit fontScale="90000"/>
          </a:bodyPr>
          <a:lstStyle/>
          <a:p>
            <a:r>
              <a:rPr lang="es-ES_tradnl" sz="3100" dirty="0" smtClean="0">
                <a:latin typeface="Arial"/>
                <a:cs typeface="Arial"/>
              </a:rPr>
              <a:t/>
            </a:r>
            <a:br>
              <a:rPr lang="es-ES_tradnl" sz="3100" dirty="0" smtClean="0">
                <a:latin typeface="Arial"/>
                <a:cs typeface="Arial"/>
              </a:rPr>
            </a:br>
            <a:r>
              <a:rPr lang="es-ES_tradnl" sz="3100" dirty="0" smtClean="0">
                <a:latin typeface="Arial"/>
                <a:cs typeface="Arial"/>
              </a:rPr>
              <a:t>Ejemplos de Descriptores y Calificadores </a:t>
            </a:r>
            <a:r>
              <a:rPr lang="es-ES_tradnl" sz="3100" b="1" dirty="0" smtClean="0">
                <a:latin typeface="Arial"/>
                <a:cs typeface="Arial"/>
              </a:rPr>
              <a:t>casi </a:t>
            </a:r>
            <a:r>
              <a:rPr lang="es-ES_tradnl" sz="3100" dirty="0" smtClean="0">
                <a:latin typeface="Arial"/>
                <a:cs typeface="Arial"/>
              </a:rPr>
              <a:t>idénticos </a:t>
            </a:r>
            <a:r>
              <a:rPr lang="es-ES_tradnl" sz="3200" dirty="0" smtClean="0">
                <a:latin typeface="Arial"/>
                <a:cs typeface="Arial"/>
              </a:rPr>
              <a:t/>
            </a:r>
            <a:br>
              <a:rPr lang="es-ES_tradnl" sz="3200" dirty="0" smtClean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862069"/>
              </p:ext>
            </p:extLst>
          </p:nvPr>
        </p:nvGraphicFramePr>
        <p:xfrm>
          <a:off x="2317750" y="1397006"/>
          <a:ext cx="6302375" cy="34265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48000"/>
                <a:gridCol w="3254375"/>
              </a:tblGrid>
              <a:tr h="38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1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Calificador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b="1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Descriptor</a:t>
                      </a:r>
                      <a:endParaRPr lang="es-ES_tradnl" sz="1800" b="1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/anatomia &amp; histología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Anatomía 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/antagonistas &amp; inhibidores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Antagonismo de Drogas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/instrumentación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Equipos y Suministros 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/lesión</a:t>
                      </a:r>
                      <a:endParaRPr lang="es-ES_tradnl" sz="180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Heridas y Traumatismos 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/legislación &amp; jurisprudencia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Jurisprudencia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/inerv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Sistema Nervioso</a:t>
                      </a:r>
                      <a:endParaRPr lang="es-ES_tradnl" sz="180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/transm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Transmisión de Enfermedad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/irrig </a:t>
                      </a:r>
                      <a:endParaRPr lang="es-ES_tradnl" sz="18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noProof="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Vasos Sanguíneos</a:t>
                      </a:r>
                      <a:endParaRPr lang="es-ES_tradnl" sz="180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" y="1355724"/>
            <a:ext cx="1901825" cy="36607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1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12" y="0"/>
            <a:ext cx="8486148" cy="825500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latin typeface="Arial"/>
                <a:cs typeface="Arial"/>
              </a:rPr>
              <a:t>Objetivo</a:t>
            </a:r>
            <a:endParaRPr lang="es-ES_tradnl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12" y="616857"/>
            <a:ext cx="8694413" cy="5914572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s-ES_tradnl" sz="2200" b="1" dirty="0" smtClean="0">
                <a:latin typeface="Arial"/>
                <a:cs typeface="Arial"/>
              </a:rPr>
              <a:t>Objetivo</a:t>
            </a:r>
            <a:r>
              <a:rPr lang="es-ES_tradnl" sz="2200" b="1" dirty="0">
                <a:latin typeface="Arial"/>
                <a:cs typeface="Arial"/>
              </a:rPr>
              <a:t>: </a:t>
            </a:r>
            <a:r>
              <a:rPr lang="es-ES_tradnl" sz="2200" dirty="0" smtClean="0">
                <a:latin typeface="Arial"/>
                <a:cs typeface="Arial"/>
              </a:rPr>
              <a:t>Presentar los Calificadores y orientar sobre su adopción en la indización de documentos según la Metodología LILACS.</a:t>
            </a:r>
            <a:endParaRPr lang="es-ES_tradnl" sz="2200" b="1" dirty="0" smtClean="0">
              <a:latin typeface="Arial"/>
              <a:cs typeface="Arial"/>
            </a:endParaRPr>
          </a:p>
          <a:p>
            <a:pPr marL="0" indent="0">
              <a:lnSpc>
                <a:spcPct val="140000"/>
              </a:lnSpc>
              <a:buNone/>
            </a:pPr>
            <a:endParaRPr lang="es-ES_tradnl" sz="2200" b="1" dirty="0" smtClean="0">
              <a:latin typeface="Arial"/>
              <a:cs typeface="Arial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s-ES_tradnl" sz="2200" b="1" dirty="0" smtClean="0">
                <a:latin typeface="Arial"/>
                <a:cs typeface="Arial"/>
              </a:rPr>
              <a:t>Agenda:</a:t>
            </a:r>
          </a:p>
          <a:p>
            <a:pPr lvl="1">
              <a:lnSpc>
                <a:spcPct val="140000"/>
              </a:lnSpc>
            </a:pPr>
            <a:r>
              <a:rPr lang="es-ES_tradnl" sz="2000" dirty="0" smtClean="0">
                <a:latin typeface="Arial"/>
                <a:cs typeface="Arial"/>
              </a:rPr>
              <a:t>Introducción y </a:t>
            </a:r>
            <a:r>
              <a:rPr lang="es-ES_tradnl" sz="2000" dirty="0">
                <a:latin typeface="Arial"/>
                <a:cs typeface="Arial"/>
              </a:rPr>
              <a:t>d</a:t>
            </a:r>
            <a:r>
              <a:rPr lang="es-ES_tradnl" sz="2000" dirty="0" smtClean="0">
                <a:latin typeface="Arial"/>
                <a:cs typeface="Arial"/>
              </a:rPr>
              <a:t>efinición</a:t>
            </a:r>
          </a:p>
          <a:p>
            <a:pPr lvl="1">
              <a:lnSpc>
                <a:spcPct val="140000"/>
              </a:lnSpc>
            </a:pPr>
            <a:r>
              <a:rPr lang="es-ES_tradnl" sz="2000" dirty="0">
                <a:latin typeface="Arial"/>
                <a:cs typeface="Arial"/>
              </a:rPr>
              <a:t>Número de calificadores por </a:t>
            </a:r>
            <a:r>
              <a:rPr lang="es-ES_tradnl" sz="2000" dirty="0" smtClean="0">
                <a:latin typeface="Arial"/>
                <a:cs typeface="Arial"/>
              </a:rPr>
              <a:t>descriptor</a:t>
            </a:r>
          </a:p>
          <a:p>
            <a:pPr lvl="1">
              <a:lnSpc>
                <a:spcPct val="140000"/>
              </a:lnSpc>
            </a:pPr>
            <a:r>
              <a:rPr lang="es-ES_tradnl" sz="2000" dirty="0" smtClean="0">
                <a:latin typeface="Arial"/>
                <a:cs typeface="Arial"/>
              </a:rPr>
              <a:t>Calificador </a:t>
            </a:r>
            <a:r>
              <a:rPr lang="es-ES_tradnl" sz="2000" dirty="0">
                <a:latin typeface="Arial"/>
                <a:cs typeface="Arial"/>
              </a:rPr>
              <a:t>Primario y </a:t>
            </a:r>
            <a:r>
              <a:rPr lang="es-ES_tradnl" sz="2000" dirty="0" smtClean="0">
                <a:latin typeface="Arial"/>
                <a:cs typeface="Arial"/>
              </a:rPr>
              <a:t>Secundario</a:t>
            </a:r>
          </a:p>
          <a:p>
            <a:pPr lvl="1">
              <a:lnSpc>
                <a:spcPct val="140000"/>
              </a:lnSpc>
            </a:pPr>
            <a:r>
              <a:rPr lang="es-ES_tradnl" sz="2000" dirty="0">
                <a:latin typeface="Arial"/>
                <a:cs typeface="Arial"/>
              </a:rPr>
              <a:t>F</a:t>
            </a:r>
            <a:r>
              <a:rPr lang="es-ES_tradnl" sz="2000" dirty="0" smtClean="0">
                <a:latin typeface="Arial"/>
                <a:cs typeface="Arial"/>
              </a:rPr>
              <a:t>orma de presentación y notas</a:t>
            </a:r>
          </a:p>
          <a:p>
            <a:pPr lvl="1">
              <a:lnSpc>
                <a:spcPct val="140000"/>
              </a:lnSpc>
            </a:pPr>
            <a:r>
              <a:rPr lang="es-ES_tradnl" sz="2000" dirty="0" smtClean="0">
                <a:latin typeface="Arial"/>
                <a:cs typeface="Arial"/>
              </a:rPr>
              <a:t>Jerarquía y sinónimos</a:t>
            </a:r>
          </a:p>
          <a:p>
            <a:pPr lvl="1">
              <a:lnSpc>
                <a:spcPct val="140000"/>
              </a:lnSpc>
            </a:pPr>
            <a:r>
              <a:rPr lang="es-ES_tradnl" sz="2000" dirty="0" smtClean="0">
                <a:latin typeface="Arial"/>
                <a:cs typeface="Arial"/>
              </a:rPr>
              <a:t>Descriptores y </a:t>
            </a:r>
            <a:r>
              <a:rPr lang="es-ES_tradnl" sz="2000" dirty="0">
                <a:latin typeface="Arial"/>
                <a:cs typeface="Arial"/>
              </a:rPr>
              <a:t>c</a:t>
            </a:r>
            <a:r>
              <a:rPr lang="es-ES_tradnl" sz="2000" dirty="0" smtClean="0">
                <a:latin typeface="Arial"/>
                <a:cs typeface="Arial"/>
              </a:rPr>
              <a:t>alificadores idénticos y casi idénticos</a:t>
            </a:r>
          </a:p>
          <a:p>
            <a:pPr lvl="1">
              <a:lnSpc>
                <a:spcPct val="140000"/>
              </a:lnSpc>
            </a:pPr>
            <a:r>
              <a:rPr lang="es-ES_tradnl" sz="2000" dirty="0" smtClean="0">
                <a:latin typeface="Arial"/>
                <a:cs typeface="Arial"/>
              </a:rPr>
              <a:t>Tarea 5</a:t>
            </a:r>
          </a:p>
        </p:txBody>
      </p:sp>
    </p:spTree>
    <p:extLst>
      <p:ext uri="{BB962C8B-B14F-4D97-AF65-F5344CB8AC3E}">
        <p14:creationId xmlns:p14="http://schemas.microsoft.com/office/powerpoint/2010/main" val="40223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4" y="178398"/>
            <a:ext cx="8874126" cy="789978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>
                <a:latin typeface="Arial"/>
                <a:cs typeface="Arial"/>
              </a:rPr>
              <a:t>Descriptores y Calificadores o casi idénticos </a:t>
            </a:r>
            <a:r>
              <a:rPr lang="es-ES_tradnl" sz="3200" dirty="0">
                <a:latin typeface="Arial"/>
                <a:cs typeface="Arial"/>
              </a:rPr>
              <a:t/>
            </a:r>
            <a:br>
              <a:rPr lang="es-ES_tradnl" sz="3200" dirty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73" y="793751"/>
            <a:ext cx="8731251" cy="693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s-ES_tradnl" sz="2200" dirty="0" smtClean="0">
                <a:solidFill>
                  <a:srgbClr val="000000"/>
                </a:solidFill>
                <a:latin typeface="Arial"/>
                <a:cs typeface="Arial"/>
              </a:rPr>
              <a:t>Cuando un calificador </a:t>
            </a:r>
            <a:r>
              <a:rPr lang="es-ES_tradnl" sz="2200" dirty="0">
                <a:solidFill>
                  <a:srgbClr val="000000"/>
                </a:solidFill>
                <a:latin typeface="Arial"/>
                <a:cs typeface="Arial"/>
              </a:rPr>
              <a:t>no es permitido para un descriptor, indizar el </a:t>
            </a:r>
            <a:r>
              <a:rPr lang="es-ES_tradnl" sz="2200" dirty="0" smtClean="0">
                <a:solidFill>
                  <a:srgbClr val="000000"/>
                </a:solidFill>
                <a:latin typeface="Arial"/>
                <a:cs typeface="Arial"/>
              </a:rPr>
              <a:t>descriptor sin </a:t>
            </a:r>
            <a:r>
              <a:rPr lang="es-ES_tradnl" sz="2200" dirty="0">
                <a:solidFill>
                  <a:srgbClr val="000000"/>
                </a:solidFill>
                <a:latin typeface="Arial"/>
                <a:cs typeface="Arial"/>
              </a:rPr>
              <a:t>calificador como Primario y usar un descriptor idéntico o casi idéntico al calificador, </a:t>
            </a:r>
            <a:r>
              <a:rPr lang="es-ES_tradnl" sz="2200" dirty="0" smtClean="0">
                <a:solidFill>
                  <a:srgbClr val="000000"/>
                </a:solidFill>
                <a:latin typeface="Arial"/>
                <a:cs typeface="Arial"/>
              </a:rPr>
              <a:t>como Secundario</a:t>
            </a:r>
            <a:r>
              <a:rPr lang="es-ES_tradnl" sz="2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s-ES_tradnl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65125"/>
            <a:endParaRPr lang="es-ES_tradnl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65125"/>
            <a:r>
              <a:rPr lang="es-ES_tradnl" sz="2200" dirty="0" smtClean="0">
                <a:solidFill>
                  <a:srgbClr val="000000"/>
                </a:solidFill>
                <a:latin typeface="Arial"/>
                <a:cs typeface="Arial"/>
              </a:rPr>
              <a:t>Ej.: </a:t>
            </a:r>
          </a:p>
          <a:p>
            <a:pPr marL="365125"/>
            <a:r>
              <a:rPr lang="es-ES_tradnl" sz="2200" b="1" dirty="0" smtClean="0">
                <a:solidFill>
                  <a:srgbClr val="000000"/>
                </a:solidFill>
                <a:latin typeface="Arial"/>
                <a:cs typeface="Arial"/>
              </a:rPr>
              <a:t>Máquinas copiadoras</a:t>
            </a:r>
            <a:endParaRPr lang="es-ES_tradnl" sz="2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69875"/>
            <a:r>
              <a:rPr lang="es-ES_tradnl" sz="2200" dirty="0">
                <a:solidFill>
                  <a:srgbClr val="0000FF"/>
                </a:solidFill>
                <a:latin typeface="Arial"/>
                <a:cs typeface="Arial"/>
              </a:rPr>
              <a:t> </a:t>
            </a:r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Procesos de Copia (descriptor primario)</a:t>
            </a:r>
          </a:p>
          <a:p>
            <a:pPr marL="365125"/>
            <a:r>
              <a:rPr lang="es-ES_tradnl" sz="22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quipos y Suministros (descriptor secundario)</a:t>
            </a:r>
          </a:p>
          <a:p>
            <a:pPr marL="365125"/>
            <a:endParaRPr lang="es-ES_tradnl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65125"/>
            <a:endParaRPr lang="es-ES_tradnl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65125"/>
            <a:r>
              <a:rPr lang="es-ES_tradnl" sz="2200" b="1" dirty="0" smtClean="0">
                <a:latin typeface="Arial"/>
                <a:cs typeface="Arial"/>
              </a:rPr>
              <a:t>Esterilización de equipo en la industria lechera</a:t>
            </a:r>
          </a:p>
          <a:p>
            <a:pPr marL="365125"/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Industria Lechera/</a:t>
            </a:r>
            <a:r>
              <a:rPr lang="es-ES_tradnl" sz="2200" dirty="0" err="1" smtClean="0">
                <a:solidFill>
                  <a:srgbClr val="0000FF"/>
                </a:solidFill>
                <a:latin typeface="Arial"/>
                <a:cs typeface="Arial"/>
              </a:rPr>
              <a:t>instrum</a:t>
            </a:r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_tradnl" sz="2200" dirty="0">
                <a:solidFill>
                  <a:srgbClr val="0000FF"/>
                </a:solidFill>
                <a:latin typeface="Arial"/>
                <a:cs typeface="Arial"/>
              </a:rPr>
              <a:t>(descriptor primario)</a:t>
            </a:r>
          </a:p>
          <a:p>
            <a:pPr marL="365125"/>
            <a:r>
              <a:rPr lang="es-ES_tradnl" sz="2200" dirty="0" smtClean="0">
                <a:solidFill>
                  <a:srgbClr val="0000FF"/>
                </a:solidFill>
                <a:latin typeface="Arial"/>
                <a:cs typeface="Arial"/>
              </a:rPr>
              <a:t>Esterilización </a:t>
            </a:r>
            <a:r>
              <a:rPr lang="es-ES_tradnl" sz="2200" dirty="0">
                <a:solidFill>
                  <a:srgbClr val="0000FF"/>
                </a:solidFill>
                <a:latin typeface="Arial"/>
                <a:cs typeface="Arial"/>
              </a:rPr>
              <a:t>(descriptor primario)</a:t>
            </a:r>
          </a:p>
          <a:p>
            <a:pPr marL="365125"/>
            <a:endParaRPr lang="es-ES_tradnl" sz="2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65125"/>
            <a:endParaRPr lang="es-ES_tradnl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s-ES_tradnl" sz="2200" dirty="0">
              <a:latin typeface="Arial"/>
              <a:cs typeface="Arial"/>
            </a:endParaRPr>
          </a:p>
          <a:p>
            <a:pPr marL="269875" indent="95250"/>
            <a:endParaRPr lang="es-ES_tradnl" sz="2200" dirty="0">
              <a:latin typeface="Arial"/>
              <a:cs typeface="Arial"/>
            </a:endParaRPr>
          </a:p>
          <a:p>
            <a:pPr marL="269875" indent="95250"/>
            <a:endParaRPr lang="es-ES_tradnl" sz="2200" dirty="0">
              <a:latin typeface="Arial"/>
              <a:cs typeface="Arial"/>
            </a:endParaRPr>
          </a:p>
          <a:p>
            <a:endParaRPr lang="es-ES_tradnl" sz="2200" dirty="0">
              <a:latin typeface="Arial"/>
              <a:cs typeface="Arial"/>
            </a:endParaRPr>
          </a:p>
        </p:txBody>
      </p:sp>
      <p:sp>
        <p:nvSpPr>
          <p:cNvPr id="4" name="Seta para a esquerda 3"/>
          <p:cNvSpPr/>
          <p:nvPr/>
        </p:nvSpPr>
        <p:spPr>
          <a:xfrm>
            <a:off x="6480199" y="2847369"/>
            <a:ext cx="2520924" cy="1819629"/>
          </a:xfrm>
          <a:prstGeom prst="leftArrow">
            <a:avLst>
              <a:gd name="adj1" fmla="val 50000"/>
              <a:gd name="adj2" fmla="val 31318"/>
            </a:avLst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Usa-se como descriptor cuando es el tema del documento</a:t>
            </a:r>
            <a:endParaRPr lang="es-AR" sz="1600" dirty="0"/>
          </a:p>
        </p:txBody>
      </p:sp>
      <p:sp>
        <p:nvSpPr>
          <p:cNvPr id="5" name="Seta para a esquerda 4"/>
          <p:cNvSpPr/>
          <p:nvPr/>
        </p:nvSpPr>
        <p:spPr>
          <a:xfrm>
            <a:off x="6622698" y="4358249"/>
            <a:ext cx="2520925" cy="1791136"/>
          </a:xfrm>
          <a:prstGeom prst="leftArrow">
            <a:avLst>
              <a:gd name="adj1" fmla="val 50000"/>
              <a:gd name="adj2" fmla="val 38333"/>
            </a:avLst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Usa-se como calificador cuando es aspecto del tema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0648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sugasuel\AppData\Local\Microsoft\Windows\INetCache\IE\FVWC9GCR\inspeccion_revis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57" y="1322723"/>
            <a:ext cx="1763940" cy="27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374"/>
            <a:ext cx="8229600" cy="1143000"/>
          </a:xfrm>
        </p:spPr>
        <p:txBody>
          <a:bodyPr/>
          <a:lstStyle/>
          <a:p>
            <a:r>
              <a:rPr lang="pt-BR" dirty="0" err="1" smtClean="0"/>
              <a:t>Revisión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81763"/>
            <a:ext cx="6839857" cy="2930834"/>
          </a:xfrm>
        </p:spPr>
        <p:txBody>
          <a:bodyPr>
            <a:noAutofit/>
          </a:bodyPr>
          <a:lstStyle/>
          <a:p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Los calificadores </a:t>
            </a:r>
            <a:r>
              <a:rPr lang="es-ES_trad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van a ser utilizados con descriptores de asunto</a:t>
            </a:r>
          </a:p>
          <a:p>
            <a:pPr marL="358775" indent="0">
              <a:buNone/>
            </a:pP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Ej. Diabetes Mellitus/terapia y no /terapia</a:t>
            </a:r>
          </a:p>
          <a:p>
            <a:pPr marL="358775" indent="0">
              <a:buNone/>
            </a:pPr>
            <a:endParaRPr lang="es-ES_trad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 siempre el </a:t>
            </a:r>
            <a:r>
              <a:rPr lang="es-ES_trad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calificador más </a:t>
            </a: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 de</a:t>
            </a:r>
          </a:p>
          <a:p>
            <a:pPr marL="363538" indent="0">
              <a:buNone/>
            </a:pP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acuerdo con</a:t>
            </a:r>
            <a:r>
              <a:rPr lang="es-ES_trad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 contenido del documento. Si hay </a:t>
            </a:r>
          </a:p>
          <a:p>
            <a:pPr marL="363538" indent="0">
              <a:buNone/>
            </a:pP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muchos, 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agruparlos por lo más </a:t>
            </a: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general.</a:t>
            </a:r>
          </a:p>
          <a:p>
            <a:pPr marL="0" indent="0">
              <a:buNone/>
            </a:pPr>
            <a:endParaRPr lang="es-ES_trad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12597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Utilizar un calificar como primario y los otros dos como secundarios. No es necesario más que tres calificadores para uno mismo descriptor</a:t>
            </a:r>
          </a:p>
          <a:p>
            <a:pPr marL="342900" indent="-342900">
              <a:buFont typeface="Arial"/>
              <a:buChar char="•"/>
            </a:pPr>
            <a:endParaRPr lang="es-ES_trad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forzar el uso de un calificador. Si no se puede identificar claramente el calificador, no lo utilice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2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1111250"/>
            <a:ext cx="9143999" cy="5127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7250" y="650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Tarea</a:t>
            </a:r>
            <a:r>
              <a:rPr lang="pt-BR" dirty="0" smtClean="0"/>
              <a:t> 5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69875" y="1290638"/>
            <a:ext cx="8604249" cy="47085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s-AR" sz="2400" dirty="0" smtClean="0"/>
              <a:t>Hacer ejercicios de selección múltiple y hacer la indización completa de un artículo</a:t>
            </a:r>
          </a:p>
          <a:p>
            <a:pPr marL="0" indent="0" algn="ctr">
              <a:lnSpc>
                <a:spcPct val="140000"/>
              </a:lnSpc>
              <a:buNone/>
            </a:pPr>
            <a:endParaRPr lang="es-AR" sz="2400" b="1" dirty="0" smtClean="0">
              <a:latin typeface="Arial"/>
              <a:cs typeface="Arial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s-AR" sz="2200" b="1" dirty="0" smtClean="0">
                <a:latin typeface="Arial"/>
                <a:cs typeface="Arial"/>
                <a:hlinkClick r:id="rId3"/>
              </a:rPr>
              <a:t>https://goo.gl/forms/BshyuzimKUr2sRAt2</a:t>
            </a:r>
            <a:endParaRPr lang="es-AR" sz="2200" b="1" dirty="0" smtClean="0">
              <a:latin typeface="Arial"/>
              <a:cs typeface="Arial"/>
            </a:endParaRPr>
          </a:p>
          <a:p>
            <a:pPr marL="0" indent="0" algn="ctr">
              <a:lnSpc>
                <a:spcPct val="140000"/>
              </a:lnSpc>
              <a:buNone/>
            </a:pPr>
            <a:endParaRPr lang="es-AR" sz="22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dirty="0" err="1">
                <a:latin typeface="Arial"/>
                <a:cs typeface="Arial"/>
              </a:rPr>
              <a:t>Fecha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límite</a:t>
            </a:r>
            <a:r>
              <a:rPr lang="en-US" sz="2400" dirty="0">
                <a:latin typeface="Arial"/>
                <a:cs typeface="Arial"/>
              </a:rPr>
              <a:t>: </a:t>
            </a:r>
            <a:r>
              <a:rPr lang="en-US" sz="2400" b="1" dirty="0">
                <a:latin typeface="Arial"/>
                <a:cs typeface="Arial"/>
              </a:rPr>
              <a:t>13/08/17</a:t>
            </a:r>
          </a:p>
          <a:p>
            <a:pPr algn="ctr"/>
            <a:endParaRPr lang="es-AR" sz="2400" dirty="0" smtClean="0">
              <a:latin typeface="Arial"/>
              <a:cs typeface="Arial"/>
            </a:endParaRPr>
          </a:p>
          <a:p>
            <a:pPr algn="ctr"/>
            <a:endParaRPr lang="es-AR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8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2425"/>
            <a:ext cx="8229600" cy="1527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800" dirty="0" smtClean="0"/>
              <a:t>Gracias! </a:t>
            </a:r>
          </a:p>
          <a:p>
            <a:pPr marL="0" indent="0" algn="ctr">
              <a:buNone/>
            </a:pPr>
            <a:endParaRPr lang="es-ES_tradnl" sz="4800" dirty="0"/>
          </a:p>
          <a:p>
            <a:pPr marL="0" indent="0" algn="ctr">
              <a:buNone/>
            </a:pPr>
            <a:endParaRPr lang="es-ES_tradnl" sz="4800" dirty="0" smtClean="0"/>
          </a:p>
          <a:p>
            <a:pPr marL="0" indent="0" algn="ctr">
              <a:buNone/>
            </a:pPr>
            <a:endParaRPr lang="es-ES_tradnl" sz="4800" dirty="0"/>
          </a:p>
          <a:p>
            <a:pPr marL="0" indent="0" algn="ctr">
              <a:buNone/>
            </a:pPr>
            <a:endParaRPr lang="es-ES_tradnl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9743" y="4771256"/>
            <a:ext cx="6949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400" dirty="0"/>
          </a:p>
          <a:p>
            <a:r>
              <a:rPr lang="pt-BR" sz="2400" i="1" dirty="0" err="1" smtClean="0"/>
              <a:t>Dudas</a:t>
            </a:r>
            <a:r>
              <a:rPr lang="pt-BR" sz="2400" i="1" dirty="0" smtClean="0"/>
              <a:t> y </a:t>
            </a:r>
            <a:r>
              <a:rPr lang="pt-BR" sz="2400" i="1" dirty="0" err="1" smtClean="0"/>
              <a:t>comentarios</a:t>
            </a:r>
            <a:r>
              <a:rPr lang="pt-BR" sz="2400" i="1" dirty="0" smtClean="0"/>
              <a:t>: red-bvs@googlegroups.com</a:t>
            </a:r>
            <a:endParaRPr lang="pt-BR" sz="24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2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18" y="274638"/>
            <a:ext cx="8457482" cy="625061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/>
              <a:t>REFERENCIAS 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1" y="1111249"/>
            <a:ext cx="8914682" cy="50149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BIREME. </a:t>
            </a:r>
            <a:r>
              <a:rPr lang="en-US" sz="1800" dirty="0" err="1" smtClean="0">
                <a:latin typeface="Arial"/>
                <a:cs typeface="Arial"/>
              </a:rPr>
              <a:t>Introdução</a:t>
            </a:r>
            <a:r>
              <a:rPr lang="en-US" sz="1800" dirty="0" smtClean="0">
                <a:latin typeface="Arial"/>
                <a:cs typeface="Arial"/>
              </a:rPr>
              <a:t> à </a:t>
            </a:r>
            <a:r>
              <a:rPr lang="en-US" sz="1800" dirty="0" err="1" smtClean="0">
                <a:latin typeface="Arial"/>
                <a:cs typeface="Arial"/>
              </a:rPr>
              <a:t>indexação</a:t>
            </a:r>
            <a:r>
              <a:rPr lang="en-US" sz="1800" dirty="0" smtClean="0">
                <a:latin typeface="Arial"/>
                <a:cs typeface="Arial"/>
              </a:rPr>
              <a:t> LILACS: </a:t>
            </a:r>
            <a:r>
              <a:rPr lang="en-US" sz="1800" dirty="0" err="1" smtClean="0">
                <a:latin typeface="Arial"/>
                <a:cs typeface="Arial"/>
              </a:rPr>
              <a:t>módulo</a:t>
            </a:r>
            <a:r>
              <a:rPr lang="en-US" sz="1800" dirty="0" smtClean="0">
                <a:latin typeface="Arial"/>
                <a:cs typeface="Arial"/>
              </a:rPr>
              <a:t> 2 </a:t>
            </a:r>
            <a:r>
              <a:rPr lang="en-US" sz="1800" dirty="0" err="1" smtClean="0">
                <a:latin typeface="Arial"/>
                <a:cs typeface="Arial"/>
              </a:rPr>
              <a:t>unidade</a:t>
            </a:r>
            <a:r>
              <a:rPr lang="en-US" sz="1800" dirty="0" smtClean="0">
                <a:latin typeface="Arial"/>
                <a:cs typeface="Arial"/>
              </a:rPr>
              <a:t> 2.  In</a:t>
            </a:r>
            <a:r>
              <a:rPr lang="en-US" sz="1800" dirty="0">
                <a:latin typeface="Arial"/>
                <a:cs typeface="Arial"/>
              </a:rPr>
              <a:t>: </a:t>
            </a:r>
            <a:r>
              <a:rPr lang="en-US" sz="1800" dirty="0" err="1" smtClean="0">
                <a:latin typeface="Arial"/>
                <a:cs typeface="Arial"/>
              </a:rPr>
              <a:t>Curso</a:t>
            </a:r>
            <a:r>
              <a:rPr lang="en-US" sz="1800" dirty="0" smtClean="0">
                <a:latin typeface="Arial"/>
                <a:cs typeface="Arial"/>
              </a:rPr>
              <a:t> online </a:t>
            </a:r>
            <a:r>
              <a:rPr lang="en-US" sz="1800" dirty="0" err="1" smtClean="0">
                <a:latin typeface="Arial"/>
                <a:cs typeface="Arial"/>
              </a:rPr>
              <a:t>Metodologia</a:t>
            </a:r>
            <a:r>
              <a:rPr lang="en-US" sz="1800" dirty="0" smtClean="0">
                <a:latin typeface="Arial"/>
                <a:cs typeface="Arial"/>
              </a:rPr>
              <a:t> LILACS para </a:t>
            </a:r>
            <a:r>
              <a:rPr lang="en-US" sz="1800" dirty="0" err="1" smtClean="0">
                <a:latin typeface="Arial"/>
                <a:cs typeface="Arial"/>
              </a:rPr>
              <a:t>rede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brasileira</a:t>
            </a:r>
            <a:r>
              <a:rPr lang="en-US" sz="1800" dirty="0" smtClean="0">
                <a:latin typeface="Arial"/>
                <a:cs typeface="Arial"/>
              </a:rPr>
              <a:t> (2014). São Paulo: BIREME, 2014. [</a:t>
            </a:r>
            <a:r>
              <a:rPr lang="en-US" sz="1800" dirty="0" err="1" smtClean="0">
                <a:latin typeface="Arial"/>
                <a:cs typeface="Arial"/>
              </a:rPr>
              <a:t>Cita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en</a:t>
            </a:r>
            <a:r>
              <a:rPr lang="en-US" sz="1800" dirty="0" smtClean="0">
                <a:latin typeface="Arial"/>
                <a:cs typeface="Arial"/>
              </a:rPr>
              <a:t> 2017 Jul 26]. </a:t>
            </a:r>
            <a:r>
              <a:rPr lang="en-US" sz="1800" dirty="0" err="1" smtClean="0">
                <a:latin typeface="Arial"/>
                <a:cs typeface="Arial"/>
              </a:rPr>
              <a:t>Disponible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en</a:t>
            </a:r>
            <a:r>
              <a:rPr lang="en-US" sz="1800" dirty="0" smtClean="0">
                <a:latin typeface="Arial"/>
                <a:cs typeface="Arial"/>
              </a:rPr>
              <a:t>: </a:t>
            </a:r>
            <a:r>
              <a:rPr lang="en-US" sz="1800" dirty="0" err="1" smtClean="0">
                <a:latin typeface="Arial"/>
                <a:cs typeface="Arial"/>
                <a:hlinkClick r:id="rId2"/>
              </a:rPr>
              <a:t>htt</a:t>
            </a:r>
            <a:r>
              <a:rPr lang="es-ES_tradnl" sz="1800" dirty="0" smtClean="0">
                <a:latin typeface="Arial" charset="0"/>
                <a:hlinkClick r:id="rId2"/>
              </a:rPr>
              <a:t>ps</a:t>
            </a:r>
            <a:r>
              <a:rPr lang="es-ES_tradnl" sz="1800" dirty="0">
                <a:latin typeface="Arial" charset="0"/>
                <a:hlinkClick r:id="rId2"/>
              </a:rPr>
              <a:t>://</a:t>
            </a:r>
            <a:r>
              <a:rPr lang="es-ES_tradnl" sz="1800" dirty="0" smtClean="0">
                <a:latin typeface="Arial" charset="0"/>
                <a:hlinkClick r:id="rId2"/>
              </a:rPr>
              <a:t>cursos.campusvirtualsp.org/repository/coursefilearea/file.php/34/storyline/modulo2unidade2/story_html5.html</a:t>
            </a:r>
            <a:endParaRPr lang="es-ES_tradnl" sz="1800" dirty="0" smtClean="0">
              <a:latin typeface="Arial" charset="0"/>
            </a:endParaRPr>
          </a:p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pt-BR" sz="1800" dirty="0">
                <a:latin typeface="Arial"/>
                <a:cs typeface="Arial"/>
              </a:rPr>
              <a:t>BIREME. Biblioteca Virtual em Saúde. Manual de indexação de documentos para a base de dados LILACS [Internet]. São Paulo: </a:t>
            </a:r>
            <a:r>
              <a:rPr lang="pt-BR" sz="1800" dirty="0" err="1">
                <a:latin typeface="Arial"/>
                <a:cs typeface="Arial"/>
              </a:rPr>
              <a:t>Bireme</a:t>
            </a:r>
            <a:r>
              <a:rPr lang="pt-BR" sz="1800" dirty="0">
                <a:latin typeface="Arial"/>
                <a:cs typeface="Arial"/>
              </a:rPr>
              <a:t>, 2008. </a:t>
            </a:r>
            <a:r>
              <a:rPr lang="pt-BR" sz="1800" dirty="0" smtClean="0">
                <a:latin typeface="Arial"/>
                <a:cs typeface="Arial"/>
              </a:rPr>
              <a:t>[Cita </a:t>
            </a:r>
            <a:r>
              <a:rPr lang="pt-BR" sz="1800" dirty="0" err="1" smtClean="0">
                <a:latin typeface="Arial"/>
                <a:cs typeface="Arial"/>
              </a:rPr>
              <a:t>en</a:t>
            </a:r>
            <a:r>
              <a:rPr lang="pt-BR" sz="1800" dirty="0" smtClean="0">
                <a:latin typeface="Arial"/>
                <a:cs typeface="Arial"/>
              </a:rPr>
              <a:t>: </a:t>
            </a:r>
            <a:r>
              <a:rPr lang="pt-BR" sz="1800" dirty="0">
                <a:latin typeface="Arial"/>
                <a:cs typeface="Arial"/>
              </a:rPr>
              <a:t>2017 </a:t>
            </a:r>
            <a:r>
              <a:rPr lang="pt-BR" sz="1800" dirty="0" err="1" smtClean="0">
                <a:latin typeface="Arial"/>
                <a:cs typeface="Arial"/>
              </a:rPr>
              <a:t>Jul</a:t>
            </a:r>
            <a:r>
              <a:rPr lang="pt-BR" sz="1800" dirty="0" smtClean="0">
                <a:latin typeface="Arial"/>
                <a:cs typeface="Arial"/>
              </a:rPr>
              <a:t> 18]. </a:t>
            </a:r>
            <a:r>
              <a:rPr lang="pt-BR" sz="1800" dirty="0" err="1" smtClean="0">
                <a:latin typeface="Arial"/>
                <a:cs typeface="Arial"/>
              </a:rPr>
              <a:t>Disponible</a:t>
            </a:r>
            <a:r>
              <a:rPr lang="pt-BR" sz="1800" dirty="0" smtClean="0">
                <a:latin typeface="Arial"/>
                <a:cs typeface="Arial"/>
              </a:rPr>
              <a:t> </a:t>
            </a:r>
            <a:r>
              <a:rPr lang="pt-BR" sz="1800" dirty="0" err="1" smtClean="0">
                <a:latin typeface="Arial"/>
                <a:cs typeface="Arial"/>
              </a:rPr>
              <a:t>en</a:t>
            </a:r>
            <a:r>
              <a:rPr lang="pt-BR" sz="1800" dirty="0" smtClean="0">
                <a:latin typeface="Arial"/>
                <a:cs typeface="Arial"/>
              </a:rPr>
              <a:t>: </a:t>
            </a:r>
            <a:r>
              <a:rPr lang="en-US" sz="1800" dirty="0" smtClean="0">
                <a:latin typeface="Arial"/>
                <a:cs typeface="Arial"/>
                <a:hlinkClick r:id="rId3"/>
              </a:rPr>
              <a:t>http</a:t>
            </a:r>
            <a:r>
              <a:rPr lang="en-US" sz="1800" dirty="0">
                <a:latin typeface="Arial"/>
                <a:cs typeface="Arial"/>
                <a:hlinkClick r:id="rId3"/>
              </a:rPr>
              <a:t>://</a:t>
            </a:r>
            <a:r>
              <a:rPr lang="en-US" sz="1800" dirty="0" smtClean="0">
                <a:latin typeface="Arial"/>
                <a:cs typeface="Arial"/>
                <a:hlinkClick r:id="rId3"/>
              </a:rPr>
              <a:t>metodologia.lilacs.bvsalud.org/download/E/LILACS-4-ManualIndexacao-es.pdf</a:t>
            </a:r>
            <a:r>
              <a:rPr lang="pt-BR" sz="18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NATIONAL LIBRARY OF MEDICINE (US). MEDLINE Indexing Online Training Course. Subheadings (qualifiers). [Updated </a:t>
            </a:r>
            <a:r>
              <a:rPr lang="en-US" sz="1800" dirty="0" smtClean="0">
                <a:latin typeface="Arial"/>
                <a:cs typeface="Arial"/>
              </a:rPr>
              <a:t>2017 Jan 18; </a:t>
            </a:r>
            <a:r>
              <a:rPr lang="en-US" sz="1800" dirty="0">
                <a:latin typeface="Arial"/>
                <a:cs typeface="Arial"/>
              </a:rPr>
              <a:t>Cited: </a:t>
            </a:r>
            <a:r>
              <a:rPr lang="en-US" sz="1800" dirty="0" smtClean="0">
                <a:latin typeface="Arial"/>
                <a:cs typeface="Arial"/>
              </a:rPr>
              <a:t>Jul. 18, </a:t>
            </a:r>
            <a:r>
              <a:rPr lang="en-US" sz="1800" dirty="0">
                <a:latin typeface="Arial"/>
                <a:cs typeface="Arial"/>
              </a:rPr>
              <a:t>2017</a:t>
            </a:r>
            <a:r>
              <a:rPr lang="en-US" sz="1800" dirty="0" smtClean="0">
                <a:latin typeface="Arial"/>
                <a:cs typeface="Arial"/>
              </a:rPr>
              <a:t>]. Available from: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  <a:hlinkClick r:id="rId4"/>
              </a:rPr>
              <a:t>https://</a:t>
            </a:r>
            <a:r>
              <a:rPr lang="en-US" sz="1800" dirty="0" smtClean="0">
                <a:latin typeface="Arial"/>
                <a:cs typeface="Arial"/>
                <a:hlinkClick r:id="rId4"/>
              </a:rPr>
              <a:t>www.nlm.nih.gov/bsd/indexing/training/SUB_010.html</a:t>
            </a:r>
            <a:endParaRPr lang="en-US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pt-BR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136" y="18823"/>
            <a:ext cx="1398466" cy="186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logo point d interro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" y="4357846"/>
            <a:ext cx="2350821" cy="169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70001"/>
            <a:ext cx="5186548" cy="4843450"/>
          </a:xfrm>
        </p:spPr>
        <p:txBody>
          <a:bodyPr>
            <a:noAutofit/>
          </a:bodyPr>
          <a:lstStyle/>
          <a:p>
            <a:r>
              <a:rPr lang="es-ES_tradnl" sz="2200" dirty="0" smtClean="0">
                <a:latin typeface="Arial"/>
                <a:cs typeface="Arial"/>
              </a:rPr>
              <a:t>La mayoría de los artículos se refieren a temas </a:t>
            </a:r>
            <a:r>
              <a:rPr lang="es-ES_tradnl" sz="2200" b="1" dirty="0">
                <a:latin typeface="Arial"/>
                <a:cs typeface="Arial"/>
              </a:rPr>
              <a:t>muy específicos</a:t>
            </a:r>
            <a:r>
              <a:rPr lang="es-ES_tradnl" sz="2200" dirty="0" smtClean="0">
                <a:latin typeface="Arial"/>
                <a:cs typeface="Arial"/>
              </a:rPr>
              <a:t>, </a:t>
            </a:r>
            <a:r>
              <a:rPr lang="es-ES_tradnl" sz="2200" dirty="0">
                <a:latin typeface="Arial"/>
                <a:cs typeface="Arial"/>
              </a:rPr>
              <a:t>y los </a:t>
            </a:r>
            <a:r>
              <a:rPr lang="es-ES_tradnl" sz="2200" dirty="0" smtClean="0">
                <a:latin typeface="Arial"/>
                <a:cs typeface="Arial"/>
              </a:rPr>
              <a:t>descriptores </a:t>
            </a:r>
            <a:r>
              <a:rPr lang="es-ES_tradnl" sz="2200" dirty="0" err="1" smtClean="0">
                <a:latin typeface="Arial"/>
                <a:cs typeface="Arial"/>
              </a:rPr>
              <a:t>DeCS</a:t>
            </a:r>
            <a:r>
              <a:rPr lang="es-ES_tradnl" sz="2200" dirty="0" smtClean="0">
                <a:latin typeface="Arial"/>
                <a:cs typeface="Arial"/>
              </a:rPr>
              <a:t> </a:t>
            </a:r>
            <a:r>
              <a:rPr lang="es-ES_tradnl" sz="2200" dirty="0">
                <a:latin typeface="Arial"/>
                <a:cs typeface="Arial"/>
              </a:rPr>
              <a:t>por sí solos </a:t>
            </a:r>
            <a:r>
              <a:rPr lang="es-ES_tradnl" sz="2200" b="1" dirty="0">
                <a:latin typeface="Arial"/>
                <a:cs typeface="Arial"/>
              </a:rPr>
              <a:t>no</a:t>
            </a:r>
            <a:r>
              <a:rPr lang="es-ES_tradnl" sz="2200" dirty="0">
                <a:latin typeface="Arial"/>
                <a:cs typeface="Arial"/>
              </a:rPr>
              <a:t> son suficientes para cubrir esta </a:t>
            </a:r>
            <a:r>
              <a:rPr lang="es-ES_tradnl" sz="2200" b="1" dirty="0" smtClean="0">
                <a:latin typeface="Arial"/>
                <a:cs typeface="Arial"/>
              </a:rPr>
              <a:t>especificidad</a:t>
            </a:r>
            <a:r>
              <a:rPr lang="es-ES_tradnl" sz="22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_tradnl" sz="2200" dirty="0" smtClean="0">
              <a:latin typeface="Arial"/>
              <a:cs typeface="Arial"/>
            </a:endParaRPr>
          </a:p>
          <a:p>
            <a:r>
              <a:rPr lang="es-ES_tradnl" sz="2200" dirty="0" smtClean="0">
                <a:latin typeface="Arial"/>
                <a:cs typeface="Arial"/>
              </a:rPr>
              <a:t>Para una indización específica utilizamos </a:t>
            </a:r>
            <a:r>
              <a:rPr lang="en-US" sz="2200" dirty="0" smtClean="0">
                <a:latin typeface="Arial"/>
                <a:cs typeface="Arial"/>
              </a:rPr>
              <a:t>los </a:t>
            </a:r>
            <a:r>
              <a:rPr lang="es-E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</a:t>
            </a:r>
            <a:r>
              <a:rPr lang="es-E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alificadores</a:t>
            </a:r>
            <a:r>
              <a:rPr lang="es-ES_tradnl" sz="22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_tradnl" sz="22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s-ES_tradnl" sz="22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s-ES_tradnl" sz="22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_tradnl" sz="2200" b="1" dirty="0" smtClean="0">
                <a:latin typeface="Arial"/>
                <a:cs typeface="Arial"/>
              </a:rPr>
              <a:t>		</a:t>
            </a:r>
            <a:r>
              <a:rPr lang="es-ES_tradnl" sz="2200" b="1" dirty="0">
                <a:latin typeface="Arial"/>
                <a:cs typeface="Arial"/>
              </a:rPr>
              <a:t>	</a:t>
            </a:r>
            <a:r>
              <a:rPr lang="es-ES" sz="2000" b="1" dirty="0" smtClean="0">
                <a:latin typeface="Arial"/>
                <a:cs typeface="Arial"/>
              </a:rPr>
              <a:t>¿ </a:t>
            </a:r>
            <a:r>
              <a:rPr lang="es-ES" sz="2000" b="1" dirty="0">
                <a:latin typeface="Arial"/>
                <a:cs typeface="Arial"/>
              </a:rPr>
              <a:t>Que son Calificadores? </a:t>
            </a:r>
          </a:p>
          <a:p>
            <a:pPr marL="0" indent="0" algn="just">
              <a:lnSpc>
                <a:spcPct val="140000"/>
              </a:lnSpc>
              <a:buNone/>
            </a:pPr>
            <a:endParaRPr lang="es-ES_tradnl" sz="2200" dirty="0" smtClean="0">
              <a:latin typeface="Arial"/>
              <a:cs typeface="Arial"/>
            </a:endParaRPr>
          </a:p>
          <a:p>
            <a:pPr marL="0" indent="0" algn="just">
              <a:lnSpc>
                <a:spcPct val="140000"/>
              </a:lnSpc>
              <a:buNone/>
            </a:pPr>
            <a:endParaRPr lang="es-ES_tradnl" sz="2200" dirty="0" smtClean="0">
              <a:latin typeface="Arial"/>
              <a:cs typeface="Arial"/>
            </a:endParaRPr>
          </a:p>
        </p:txBody>
      </p:sp>
      <p:pic>
        <p:nvPicPr>
          <p:cNvPr id="1048" name="Picture 2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81" y="121973"/>
            <a:ext cx="1457280" cy="204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Portada de la revis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16" y="734962"/>
            <a:ext cx="1407888" cy="186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Resultado de imagen para revista medicina tropic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07" y="378731"/>
            <a:ext cx="1370191" cy="182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686799" cy="919162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latin typeface="Arial"/>
                <a:cs typeface="Arial"/>
              </a:rPr>
              <a:t>Introducción </a:t>
            </a:r>
            <a:endParaRPr lang="es-ES_tradnl" sz="3200" dirty="0">
              <a:latin typeface="Arial"/>
              <a:cs typeface="Arial"/>
            </a:endParaRPr>
          </a:p>
        </p:txBody>
      </p:sp>
      <p:sp>
        <p:nvSpPr>
          <p:cNvPr id="6" name="AutoShape 12" descr="Resultado de imagen para salud del bos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4" descr="Resultado de imagen para salud del bosq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6" descr="Resultado de imagen para salud del bosq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21" descr="Resultado de imagen para revista medicina tropic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23" descr="Resultado de imagen para revista medicina tropica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5" descr="Resultado de imagen para revista medicina tropica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3" name="Picture 19" descr="Resultado de imagen para memorias oswaldo cru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42" y="1947016"/>
            <a:ext cx="1383262" cy="1907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2" descr="Resultado de imagen para revista Cienc. tecnol. salud guatemal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14" descr="Resultado de imagen para revista Cienc. tecnol. salud guatemal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16" descr="Resultado de imagen para revista Cienc. tecnol. salud guatemal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18" descr="Resultado de imagen para revista Cienc. tecnol. salud guatemal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AutoShape 20" descr="Resultado de imagen para revista Cienc. tecnol. salud guatemal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Cap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8" y="1690924"/>
            <a:ext cx="123825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65" y="2900990"/>
            <a:ext cx="1352572" cy="17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Resultado de imagen para DST j. bras. doenças sex. trans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93" y="3531413"/>
            <a:ext cx="1454744" cy="1939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31" descr="Resultado de imagen para revista Pediatr. (Asunción)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AutoShape 33" descr="Resultado de imagen para revista Pediatr. (Asunción)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35" descr="Resultado de imagen para revista Pediatr. (Asunción)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AutoShape 37" descr="Resultado de imagen para revista Pediatr. (Asunción)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AutoShape 39" descr="Resultado de imagen para revista Pediatr. (Asunción)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AutoShape 41" descr="Resultado de imagen para revista Pediatr. (Asunción)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AutoShape 43" descr="Resultado de imagen para revista Pediatr. (Asunción)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40" y="4357846"/>
            <a:ext cx="1355387" cy="1914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9" name="Picture 45" descr="Cover P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15" y="442532"/>
            <a:ext cx="1198508" cy="156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aaoc.org.ar/cms/uploads/213/oncologia-clinica-vol-22-numero-1_2017050411335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550" y="1590375"/>
            <a:ext cx="1355682" cy="183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5" y="2492530"/>
            <a:ext cx="1331485" cy="172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Resultado de imagen para Affectio Soc. (Medellin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85" y="2805706"/>
            <a:ext cx="1451413" cy="14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www.spp.com.pa/imagenes/pediatrica_de_panam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609" y="3207777"/>
            <a:ext cx="1402379" cy="182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" descr="Resultado de imagen para revista Dermatol. peru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61" y="4119324"/>
            <a:ext cx="1440302" cy="196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sultado de imagen para Rev. chil. obstet. gineco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00" y="4877377"/>
            <a:ext cx="1393472" cy="200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n para revista Rev. méd. hondu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14" y="4039936"/>
            <a:ext cx="1379188" cy="17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para revista Cienc. tecnol. salud guatemal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07" y="5167826"/>
            <a:ext cx="1422198" cy="18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de portada de la revista Revista panamericana de salud públic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89" y="5056164"/>
            <a:ext cx="1350078" cy="182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4639"/>
            <a:ext cx="6985000" cy="677862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Arial"/>
                <a:cs typeface="Arial"/>
              </a:rPr>
              <a:t>¿Que son calificadores?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27654"/>
            <a:ext cx="6531429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AR" sz="2200" dirty="0" smtClean="0">
                <a:solidFill>
                  <a:srgbClr val="000000"/>
                </a:solidFill>
                <a:latin typeface="Arial" charset="0"/>
              </a:rPr>
              <a:t>Son términos que se agregan a los descriptores para representar </a:t>
            </a:r>
            <a:r>
              <a:rPr lang="es-A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aspectos específicos </a:t>
            </a:r>
            <a:r>
              <a:rPr lang="es-AR" sz="2200" dirty="0" smtClean="0">
                <a:solidFill>
                  <a:srgbClr val="000000"/>
                </a:solidFill>
                <a:latin typeface="Arial" charset="0"/>
              </a:rPr>
              <a:t>de los asuntos. Ejemplo: </a:t>
            </a:r>
            <a:r>
              <a:rPr lang="es-A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Dengue / diagnostico.</a:t>
            </a:r>
          </a:p>
          <a:p>
            <a:pPr>
              <a:lnSpc>
                <a:spcPct val="140000"/>
              </a:lnSpc>
              <a:defRPr/>
            </a:pPr>
            <a:endParaRPr lang="es-A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AR" sz="2200" dirty="0" smtClean="0">
                <a:latin typeface="Arial" charset="0"/>
              </a:rPr>
              <a:t>Son utilizados para refinar/filtrar una búsqueda y  en LILACS presentan se como índice </a:t>
            </a:r>
            <a:r>
              <a:rPr lang="es-A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Aspectos.</a:t>
            </a:r>
          </a:p>
          <a:p>
            <a:pPr>
              <a:lnSpc>
                <a:spcPct val="140000"/>
              </a:lnSpc>
              <a:defRPr/>
            </a:pPr>
            <a:endParaRPr lang="es-A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AR" sz="2200" dirty="0" smtClean="0">
                <a:solidFill>
                  <a:srgbClr val="000000"/>
                </a:solidFill>
                <a:latin typeface="Arial" charset="0"/>
              </a:rPr>
              <a:t>Existe actualmente </a:t>
            </a:r>
            <a:r>
              <a:rPr lang="es-A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hlinkClick r:id="rId3"/>
              </a:rPr>
              <a:t>80 calificadores</a:t>
            </a:r>
            <a:r>
              <a:rPr lang="es-A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* </a:t>
            </a:r>
            <a:endParaRPr lang="es-AR" sz="1400" dirty="0" smtClean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30" y="1509083"/>
            <a:ext cx="2612571" cy="32624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144" y="5508125"/>
            <a:ext cx="5805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hu-HU" dirty="0"/>
              <a:t>*Fuente: http://decs.bvs.br/E/CalifJerarq2017_linked.html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6531430" y="5007428"/>
            <a:ext cx="26125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s-E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Deportes/fisiología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08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311153"/>
            <a:ext cx="7559675" cy="677862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latin typeface="Arial"/>
                <a:cs typeface="Arial"/>
              </a:rPr>
              <a:t>Número de calificadores por descriptor </a:t>
            </a:r>
            <a:r>
              <a:rPr lang="es-ES" sz="3200" b="1" dirty="0">
                <a:latin typeface="Arial"/>
                <a:cs typeface="Arial"/>
              </a:rPr>
              <a:t/>
            </a:r>
            <a:br>
              <a:rPr lang="es-ES" sz="3200" b="1" dirty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8714" y="940257"/>
            <a:ext cx="6948714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s-ES_tradnl" sz="2200" b="1" dirty="0" smtClean="0">
                <a:latin typeface="Arial"/>
                <a:cs typeface="Arial"/>
              </a:rPr>
              <a:t>Reglas</a:t>
            </a:r>
            <a:endParaRPr lang="es-ES_tradnl" sz="2200" dirty="0" smtClean="0"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endParaRPr lang="es-ES_tradnl" sz="2200" dirty="0" smtClean="0"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_tradnl" sz="2200" dirty="0" smtClean="0">
                <a:latin typeface="Arial"/>
                <a:cs typeface="Arial"/>
              </a:rPr>
              <a:t>Las </a:t>
            </a:r>
            <a:r>
              <a:rPr lang="es-ES_tradnl" sz="2200" dirty="0">
                <a:latin typeface="Arial"/>
                <a:cs typeface="Arial"/>
              </a:rPr>
              <a:t>categorías </a:t>
            </a:r>
            <a:r>
              <a:rPr lang="es-ES_tradnl" sz="2200" dirty="0" smtClean="0">
                <a:latin typeface="Arial"/>
                <a:cs typeface="Arial"/>
              </a:rPr>
              <a:t>Anatomía (A), Organismos (B), Enfermedades (C) </a:t>
            </a:r>
            <a:r>
              <a:rPr lang="es-ES_tradnl" sz="2200" dirty="0">
                <a:latin typeface="Arial"/>
                <a:cs typeface="Arial"/>
              </a:rPr>
              <a:t>y </a:t>
            </a:r>
            <a:r>
              <a:rPr lang="es-ES_tradnl" sz="2200" dirty="0" smtClean="0">
                <a:latin typeface="Arial"/>
                <a:cs typeface="Arial"/>
              </a:rPr>
              <a:t>Compuestos Químicos y Drogas (D), </a:t>
            </a:r>
            <a:r>
              <a:rPr lang="es-ES_tradnl" sz="2200" dirty="0">
                <a:latin typeface="Arial"/>
                <a:cs typeface="Arial"/>
              </a:rPr>
              <a:t>requieren </a:t>
            </a:r>
            <a:r>
              <a:rPr lang="es-ES_tradnl" sz="2200" b="1" dirty="0">
                <a:latin typeface="Arial"/>
                <a:cs typeface="Arial"/>
              </a:rPr>
              <a:t>uno o más</a:t>
            </a:r>
            <a:r>
              <a:rPr lang="es-ES_tradnl" sz="2200" dirty="0">
                <a:latin typeface="Arial"/>
                <a:cs typeface="Arial"/>
              </a:rPr>
              <a:t> </a:t>
            </a:r>
            <a:r>
              <a:rPr lang="es-ES_tradnl" sz="2200" dirty="0" smtClean="0">
                <a:latin typeface="Arial"/>
                <a:cs typeface="Arial"/>
              </a:rPr>
              <a:t>calificadores.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endParaRPr lang="es-ES_tradnl" sz="1400" dirty="0" smtClean="0"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_tradnl" sz="2200" dirty="0" smtClean="0">
                <a:latin typeface="Arial"/>
                <a:cs typeface="Arial"/>
              </a:rPr>
              <a:t>No </a:t>
            </a:r>
            <a:r>
              <a:rPr lang="es-ES_tradnl" sz="2200" dirty="0">
                <a:latin typeface="Arial"/>
                <a:cs typeface="Arial"/>
              </a:rPr>
              <a:t>se necesitan más de </a:t>
            </a:r>
            <a:r>
              <a:rPr lang="es-ES_tradnl" sz="2200" b="1" dirty="0">
                <a:latin typeface="Arial"/>
                <a:cs typeface="Arial"/>
              </a:rPr>
              <a:t>tres </a:t>
            </a:r>
            <a:r>
              <a:rPr lang="es-ES_tradnl" sz="2200" dirty="0">
                <a:latin typeface="Arial"/>
                <a:cs typeface="Arial"/>
              </a:rPr>
              <a:t>calificadores por descriptor. </a:t>
            </a:r>
            <a:endParaRPr lang="es-ES_tradnl" sz="2200" dirty="0" smtClean="0"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endParaRPr lang="es-ES_tradnl" sz="1400" dirty="0"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_tradnl" sz="2200" dirty="0">
                <a:latin typeface="Arial"/>
                <a:cs typeface="Arial"/>
              </a:rPr>
              <a:t>Cuando hay </a:t>
            </a:r>
            <a:r>
              <a:rPr lang="es-ES_tradnl" sz="2200" b="1" dirty="0">
                <a:latin typeface="Arial"/>
                <a:cs typeface="Arial"/>
              </a:rPr>
              <a:t>varios </a:t>
            </a:r>
            <a:r>
              <a:rPr lang="es-ES_tradnl" sz="2200" dirty="0">
                <a:latin typeface="Arial"/>
                <a:cs typeface="Arial"/>
              </a:rPr>
              <a:t>calificadores para un </a:t>
            </a:r>
            <a:r>
              <a:rPr lang="es-ES_tradnl" sz="2200" b="1" dirty="0">
                <a:latin typeface="Arial"/>
                <a:cs typeface="Arial"/>
              </a:rPr>
              <a:t>descriptor, </a:t>
            </a:r>
            <a:r>
              <a:rPr lang="es-ES_tradnl" sz="2200" dirty="0">
                <a:latin typeface="Arial"/>
                <a:cs typeface="Arial"/>
              </a:rPr>
              <a:t>utilizar la jerarquía para </a:t>
            </a:r>
            <a:r>
              <a:rPr lang="es-ES_tradnl" sz="2200" dirty="0" smtClean="0">
                <a:latin typeface="Arial"/>
                <a:cs typeface="Arial"/>
              </a:rPr>
              <a:t>agruparlos.</a:t>
            </a:r>
            <a:endParaRPr lang="es-ES_tradnl" sz="2200" dirty="0">
              <a:latin typeface="Arial"/>
              <a:cs typeface="Arial"/>
            </a:endParaRPr>
          </a:p>
        </p:txBody>
      </p:sp>
      <p:pic>
        <p:nvPicPr>
          <p:cNvPr id="9" name="Picture 8" descr="AA0538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8" y="2548368"/>
            <a:ext cx="1951918" cy="37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250827"/>
            <a:ext cx="7559675" cy="682625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latin typeface="Arial"/>
                <a:cs typeface="Arial"/>
              </a:rPr>
              <a:t>Calificador Primario y </a:t>
            </a:r>
            <a:r>
              <a:rPr lang="es-ES" sz="3200" b="1" dirty="0" smtClean="0">
                <a:latin typeface="Arial"/>
                <a:cs typeface="Arial"/>
              </a:rPr>
              <a:t>Secundario</a:t>
            </a:r>
            <a:r>
              <a:rPr lang="es-ES" sz="3200" b="1" dirty="0">
                <a:latin typeface="Arial"/>
                <a:cs typeface="Arial"/>
              </a:rPr>
              <a:t/>
            </a:r>
            <a:br>
              <a:rPr lang="es-ES" sz="3200" b="1" dirty="0">
                <a:latin typeface="Arial"/>
                <a:cs typeface="Arial"/>
              </a:rPr>
            </a:br>
            <a:endParaRPr lang="es-ES_tradnl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42" y="857250"/>
            <a:ext cx="7692571" cy="556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_tradnl" sz="2200" dirty="0" smtClean="0">
                <a:latin typeface="Arial"/>
                <a:cs typeface="Arial"/>
              </a:rPr>
              <a:t>El </a:t>
            </a:r>
            <a:r>
              <a:rPr lang="es-E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calificador</a:t>
            </a:r>
            <a:r>
              <a:rPr lang="es-ES_tradnl" sz="2200" dirty="0" smtClean="0">
                <a:latin typeface="Arial"/>
                <a:cs typeface="Arial"/>
              </a:rPr>
              <a:t> que refleja el punto principal del documento se indiza como </a:t>
            </a:r>
            <a:r>
              <a:rPr lang="es-E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Primario. </a:t>
            </a:r>
          </a:p>
          <a:p>
            <a:pPr>
              <a:lnSpc>
                <a:spcPct val="140000"/>
              </a:lnSpc>
              <a:defRPr/>
            </a:pPr>
            <a:endParaRPr lang="es-E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_tradnl" sz="2400" dirty="0" smtClean="0"/>
              <a:t>Indizar </a:t>
            </a:r>
            <a:r>
              <a:rPr lang="es-ES_tradnl" sz="2400" dirty="0"/>
              <a:t>como </a:t>
            </a:r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Secundarios</a:t>
            </a:r>
            <a:r>
              <a:rPr lang="es-ES_tradnl" sz="2400" dirty="0">
                <a:latin typeface="Arial"/>
                <a:cs typeface="Arial"/>
              </a:rPr>
              <a:t> </a:t>
            </a:r>
            <a:r>
              <a:rPr lang="es-ES_tradnl" sz="2400" dirty="0" smtClean="0"/>
              <a:t>los calificadores </a:t>
            </a:r>
          </a:p>
          <a:p>
            <a:pPr marL="365125">
              <a:lnSpc>
                <a:spcPct val="140000"/>
              </a:lnSpc>
              <a:defRPr/>
            </a:pPr>
            <a:r>
              <a:rPr lang="es-ES_tradnl" sz="2400" dirty="0" smtClean="0"/>
              <a:t>que reflejan </a:t>
            </a:r>
            <a:r>
              <a:rPr lang="es-ES_tradnl" sz="2400" dirty="0"/>
              <a:t>aspectos menores </a:t>
            </a:r>
            <a:r>
              <a:rPr lang="es-ES_tradnl" sz="2400" dirty="0" smtClean="0"/>
              <a:t>de los términos</a:t>
            </a:r>
          </a:p>
          <a:p>
            <a:pPr marL="365125">
              <a:lnSpc>
                <a:spcPct val="140000"/>
              </a:lnSpc>
              <a:defRPr/>
            </a:pPr>
            <a:r>
              <a:rPr lang="es-ES_tradnl" sz="2400" dirty="0" err="1" smtClean="0"/>
              <a:t>DeCS</a:t>
            </a:r>
            <a:r>
              <a:rPr lang="es-ES_tradnl" sz="2400" dirty="0"/>
              <a:t>.</a:t>
            </a:r>
            <a:endParaRPr lang="pt-BR" sz="2400" dirty="0"/>
          </a:p>
          <a:p>
            <a:pPr>
              <a:lnSpc>
                <a:spcPct val="140000"/>
              </a:lnSpc>
              <a:defRPr/>
            </a:pPr>
            <a:endParaRPr lang="es-ES_tradnl" sz="14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  <a:defRPr/>
            </a:pPr>
            <a:r>
              <a:rPr lang="es-ES_tradnl" sz="2200" b="1" dirty="0" smtClean="0">
                <a:latin typeface="Arial"/>
                <a:cs typeface="Arial"/>
              </a:rPr>
              <a:t>Regla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200" b="1" dirty="0" smtClean="0">
                <a:latin typeface="Arial"/>
                <a:cs typeface="Arial"/>
              </a:rPr>
              <a:t>Un</a:t>
            </a:r>
            <a:r>
              <a:rPr lang="es-ES_tradnl" sz="2200" dirty="0" smtClean="0">
                <a:latin typeface="Arial"/>
                <a:cs typeface="Arial"/>
              </a:rPr>
              <a:t> calificador </a:t>
            </a:r>
            <a:r>
              <a:rPr lang="es-ES_tradnl" sz="2200" dirty="0">
                <a:latin typeface="Arial"/>
                <a:cs typeface="Arial"/>
              </a:rPr>
              <a:t>primario </a:t>
            </a:r>
            <a:r>
              <a:rPr lang="es-ES_tradnl" sz="2200" dirty="0" smtClean="0">
                <a:latin typeface="Arial"/>
                <a:cs typeface="Arial"/>
              </a:rPr>
              <a:t>por descriptor </a:t>
            </a:r>
            <a:r>
              <a:rPr lang="es-ES_tradnl" sz="2200" dirty="0" err="1" smtClean="0">
                <a:latin typeface="Arial"/>
                <a:cs typeface="Arial"/>
              </a:rPr>
              <a:t>DeCS</a:t>
            </a:r>
            <a:r>
              <a:rPr lang="es-ES_tradnl" sz="2200" dirty="0" smtClean="0">
                <a:latin typeface="Arial"/>
                <a:cs typeface="Arial"/>
              </a:rPr>
              <a:t> </a:t>
            </a:r>
            <a:r>
              <a:rPr lang="es-ES_tradnl" sz="2200" dirty="0">
                <a:latin typeface="Arial"/>
                <a:cs typeface="Arial"/>
              </a:rPr>
              <a:t>es suficiente</a:t>
            </a:r>
            <a:r>
              <a:rPr lang="es-ES_tradnl" sz="2200" dirty="0" smtClean="0"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_tradnl" sz="2200" dirty="0" smtClean="0">
                <a:latin typeface="Arial"/>
                <a:cs typeface="Arial"/>
              </a:rPr>
              <a:t>No aplicar más que </a:t>
            </a:r>
            <a:r>
              <a:rPr lang="es-ES_tradnl" sz="2200" b="1" dirty="0" smtClean="0">
                <a:latin typeface="Arial"/>
                <a:cs typeface="Arial"/>
              </a:rPr>
              <a:t>dos</a:t>
            </a:r>
            <a:r>
              <a:rPr lang="es-ES_tradnl" sz="2200" dirty="0" smtClean="0">
                <a:latin typeface="Arial"/>
                <a:cs typeface="Arial"/>
              </a:rPr>
              <a:t> </a:t>
            </a:r>
            <a:r>
              <a:rPr lang="es-ES_tradnl" sz="2200" dirty="0">
                <a:latin typeface="Arial"/>
                <a:cs typeface="Arial"/>
              </a:rPr>
              <a:t>calificadores </a:t>
            </a:r>
            <a:r>
              <a:rPr lang="es-E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Primario</a:t>
            </a:r>
            <a:r>
              <a:rPr lang="es-ES_tradnl" sz="2200" dirty="0" smtClean="0">
                <a:latin typeface="Arial"/>
                <a:cs typeface="Arial"/>
              </a:rPr>
              <a:t>. </a:t>
            </a:r>
          </a:p>
          <a:p>
            <a:pPr>
              <a:lnSpc>
                <a:spcPct val="140000"/>
              </a:lnSpc>
              <a:defRPr/>
            </a:pPr>
            <a:endParaRPr lang="es-E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endParaRPr lang="es-ES_tradnl" sz="2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 descr="aa0445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29" y="1845129"/>
            <a:ext cx="2358571" cy="43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9"/>
            <a:ext cx="7559675" cy="67786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defRPr/>
            </a:pPr>
            <a:r>
              <a:rPr lang="es-ES" sz="3200" b="1" dirty="0">
                <a:latin typeface="Arial" charset="0"/>
              </a:rPr>
              <a:t>Forma de presentación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001" y="1167291"/>
            <a:ext cx="7985124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" sz="2200" dirty="0" smtClean="0">
                <a:latin typeface="Arial" charset="0"/>
              </a:rPr>
              <a:t>Los Calificadores están siempre asociados a </a:t>
            </a:r>
            <a:r>
              <a:rPr lang="es-ES" sz="2200" dirty="0">
                <a:latin typeface="Arial" charset="0"/>
              </a:rPr>
              <a:t>un </a:t>
            </a:r>
            <a:r>
              <a:rPr lang="es-ES" sz="2200" dirty="0" smtClean="0">
                <a:latin typeface="Arial" charset="0"/>
              </a:rPr>
              <a:t>descriptor y  es </a:t>
            </a:r>
            <a:r>
              <a:rPr lang="es-ES" sz="2200" dirty="0">
                <a:latin typeface="Arial" charset="0"/>
              </a:rPr>
              <a:t>separado por </a:t>
            </a:r>
            <a:r>
              <a:rPr lang="es-E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barra ”/”</a:t>
            </a:r>
            <a:r>
              <a:rPr lang="es-E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.</a:t>
            </a:r>
          </a:p>
          <a:p>
            <a:pPr>
              <a:lnSpc>
                <a:spcPct val="140000"/>
              </a:lnSpc>
              <a:defRPr/>
            </a:pPr>
            <a:endParaRPr lang="es-ES" sz="1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s-ES" sz="2200" i="1" dirty="0" smtClean="0">
                <a:latin typeface="Arial" charset="0"/>
              </a:rPr>
              <a:t> </a:t>
            </a:r>
            <a:r>
              <a:rPr lang="es-ES_tradnl" sz="2200" dirty="0">
                <a:solidFill>
                  <a:srgbClr val="000000"/>
                </a:solidFill>
                <a:latin typeface="Arial" charset="0"/>
              </a:rPr>
              <a:t>Aparecen en tres formas: por extenso, por abreviatura o por 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sigla. </a:t>
            </a:r>
            <a:r>
              <a:rPr lang="es-ES_tradnl" sz="2200" dirty="0">
                <a:solidFill>
                  <a:srgbClr val="000000"/>
                </a:solidFill>
                <a:latin typeface="Arial" charset="0"/>
              </a:rPr>
              <a:t>Ej.</a:t>
            </a:r>
            <a:r>
              <a:rPr lang="es-ES_tradnl" sz="2200" dirty="0" smtClean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es-ES" sz="2200" dirty="0">
                <a:latin typeface="Arial" charset="0"/>
              </a:rPr>
              <a:t> </a:t>
            </a:r>
            <a:endParaRPr lang="es-ES" sz="2200" dirty="0" smtClean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31249"/>
              </p:ext>
            </p:extLst>
          </p:nvPr>
        </p:nvGraphicFramePr>
        <p:xfrm>
          <a:off x="936625" y="3905251"/>
          <a:ext cx="7305675" cy="173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5854"/>
                <a:gridCol w="2014596"/>
                <a:gridCol w="2435225"/>
              </a:tblGrid>
              <a:tr h="4254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000" dirty="0" smtClean="0"/>
                        <a:t>INDIZACIÓN</a:t>
                      </a:r>
                      <a:endParaRPr lang="pt-BR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000" dirty="0" smtClean="0"/>
                        <a:t>BÚSQUEDA</a:t>
                      </a:r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000" dirty="0" smtClean="0"/>
                        <a:t>Programa de </a:t>
                      </a:r>
                      <a:r>
                        <a:rPr lang="pt-BR" sz="2000" dirty="0" err="1" smtClean="0"/>
                        <a:t>indización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000" dirty="0" smtClean="0"/>
                        <a:t>LILACS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000" dirty="0" smtClean="0"/>
                        <a:t>MEDLINE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000" dirty="0" smtClean="0"/>
                        <a:t>/</a:t>
                      </a:r>
                      <a:r>
                        <a:rPr lang="pt-BR" sz="2000" dirty="0" err="1" smtClean="0"/>
                        <a:t>diag</a:t>
                      </a:r>
                      <a:endParaRPr lang="pt-BR" sz="2000" dirty="0" smtClean="0"/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/>
                        <a:t>/diagnosis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000" dirty="0" smtClean="0"/>
                        <a:t>diagnostico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2000" dirty="0" smtClean="0"/>
                        <a:t>DI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3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5889"/>
            <a:ext cx="7559675" cy="67786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defRPr/>
            </a:pPr>
            <a:r>
              <a:rPr lang="es-ES" sz="3200" b="1" dirty="0" smtClean="0">
                <a:latin typeface="Arial" charset="0"/>
              </a:rPr>
              <a:t>Presentación en portal de </a:t>
            </a:r>
            <a:r>
              <a:rPr lang="es-ES" sz="3200" b="1" dirty="0" err="1" smtClean="0">
                <a:latin typeface="Arial" charset="0"/>
              </a:rPr>
              <a:t>DeCS</a:t>
            </a:r>
            <a:endParaRPr lang="es-ES" sz="3200" b="1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999" y="793751"/>
            <a:ext cx="8636001" cy="51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s-ES" sz="2200" dirty="0" smtClean="0">
                <a:latin typeface="Arial" charset="0"/>
              </a:rPr>
              <a:t>Cada descriptor presenta los </a:t>
            </a:r>
            <a:r>
              <a:rPr lang="es-ES" sz="2200" dirty="0">
                <a:latin typeface="Arial" charset="0"/>
              </a:rPr>
              <a:t>c</a:t>
            </a:r>
            <a:r>
              <a:rPr lang="es-ES" sz="2200" dirty="0" smtClean="0">
                <a:latin typeface="Arial" charset="0"/>
              </a:rPr>
              <a:t>alificadores </a:t>
            </a:r>
            <a:r>
              <a:rPr lang="es-ES" sz="2200" b="1" dirty="0" smtClean="0">
                <a:latin typeface="Arial" charset="0"/>
              </a:rPr>
              <a:t>permitidos</a:t>
            </a:r>
            <a:r>
              <a:rPr lang="es-ES" sz="2200" dirty="0" smtClean="0">
                <a:latin typeface="Arial" charset="0"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811465"/>
            <a:ext cx="8243810" cy="455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5889"/>
            <a:ext cx="7559675" cy="67786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defRPr/>
            </a:pPr>
            <a:r>
              <a:rPr lang="es-ES" sz="3200" b="1" dirty="0" smtClean="0">
                <a:latin typeface="Arial" charset="0"/>
              </a:rPr>
              <a:t>Presentación en el servicio de </a:t>
            </a:r>
            <a:r>
              <a:rPr lang="es-ES" sz="3200" b="1" dirty="0" err="1" smtClean="0">
                <a:latin typeface="Arial" charset="0"/>
              </a:rPr>
              <a:t>DeCS</a:t>
            </a:r>
            <a:endParaRPr lang="es-ES" sz="3200" b="1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999" y="793751"/>
            <a:ext cx="8636001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s-ES" sz="2200" dirty="0" smtClean="0">
                <a:latin typeface="Arial" charset="0"/>
              </a:rPr>
              <a:t>Cuando un sistema utiliza el servicio de </a:t>
            </a:r>
            <a:r>
              <a:rPr lang="es-ES" sz="2200" dirty="0" err="1" smtClean="0">
                <a:latin typeface="Arial" charset="0"/>
              </a:rPr>
              <a:t>DeCS</a:t>
            </a:r>
            <a:r>
              <a:rPr lang="es-ES" sz="2200" dirty="0" smtClean="0">
                <a:latin typeface="Arial" charset="0"/>
              </a:rPr>
              <a:t>, como en FI-</a:t>
            </a:r>
            <a:r>
              <a:rPr lang="es-ES" sz="2200" dirty="0" err="1" smtClean="0">
                <a:latin typeface="Arial" charset="0"/>
              </a:rPr>
              <a:t>Admin</a:t>
            </a:r>
            <a:r>
              <a:rPr lang="es-ES" sz="2200" dirty="0" smtClean="0">
                <a:latin typeface="Arial" charset="0"/>
              </a:rPr>
              <a:t>, los Calificadores permitidos son presentados: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21" y="1725684"/>
            <a:ext cx="7642234" cy="580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69638" y="5459104"/>
            <a:ext cx="3821117" cy="1398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5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44054</TotalTime>
  <Words>1089</Words>
  <Application>Microsoft Office PowerPoint</Application>
  <PresentationFormat>Apresentação na tela (4:3)</PresentationFormat>
  <Paragraphs>328</Paragraphs>
  <Slides>24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Office Theme</vt:lpstr>
      <vt:lpstr>Sesión virtual 05 – 27 Julio, 2017 Actualización en indización de documentos según Metodología LILACS   Calificadores: visión general</vt:lpstr>
      <vt:lpstr>Objetivo</vt:lpstr>
      <vt:lpstr>Introducción </vt:lpstr>
      <vt:lpstr>¿Que son calificadores? </vt:lpstr>
      <vt:lpstr>Número de calificadores por descriptor  </vt:lpstr>
      <vt:lpstr>Calificador Primario y Secundario </vt:lpstr>
      <vt:lpstr>Forma de presentación </vt:lpstr>
      <vt:lpstr>Presentación en portal de DeCS</vt:lpstr>
      <vt:lpstr>Presentación en el servicio de DeCS</vt:lpstr>
      <vt:lpstr> Notas de los calificadores </vt:lpstr>
      <vt:lpstr> Jerarquía de los Calificadores </vt:lpstr>
      <vt:lpstr>Jerarquía de los Calificadores </vt:lpstr>
      <vt:lpstr> Jerarquía  </vt:lpstr>
      <vt:lpstr>Búsqueda de los Calificadores en DeCS</vt:lpstr>
      <vt:lpstr> Sinónimo de los calificadores </vt:lpstr>
      <vt:lpstr>En el servicio de DeCS utilizado en el FI-Admin</vt:lpstr>
      <vt:lpstr>Descriptores y Calificadores idénticos  </vt:lpstr>
      <vt:lpstr>Descriptores y Calificadores o casi idénticos  </vt:lpstr>
      <vt:lpstr> Ejemplos de Descriptores y Calificadores casi idénticos  </vt:lpstr>
      <vt:lpstr>Descriptores y Calificadores o casi idénticos  </vt:lpstr>
      <vt:lpstr>Revisión</vt:lpstr>
      <vt:lpstr>Tarea 5</vt:lpstr>
      <vt:lpstr>Apresentação do PowerPoint</vt:lpstr>
      <vt:lpstr>REFERENCIAS </vt:lpstr>
    </vt:vector>
  </TitlesOfParts>
  <Company>BIREME-OPS-OMS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Pierri</dc:creator>
  <cp:lastModifiedBy>ana</cp:lastModifiedBy>
  <cp:revision>491</cp:revision>
  <dcterms:created xsi:type="dcterms:W3CDTF">2017-03-08T13:12:17Z</dcterms:created>
  <dcterms:modified xsi:type="dcterms:W3CDTF">2018-06-25T01:05:09Z</dcterms:modified>
</cp:coreProperties>
</file>