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83" r:id="rId2"/>
    <p:sldId id="256" r:id="rId3"/>
    <p:sldId id="286" r:id="rId4"/>
    <p:sldId id="258" r:id="rId5"/>
    <p:sldId id="259" r:id="rId6"/>
    <p:sldId id="260" r:id="rId7"/>
    <p:sldId id="269" r:id="rId8"/>
    <p:sldId id="261" r:id="rId9"/>
    <p:sldId id="262" r:id="rId10"/>
    <p:sldId id="284" r:id="rId11"/>
    <p:sldId id="263" r:id="rId12"/>
    <p:sldId id="264" r:id="rId13"/>
    <p:sldId id="265" r:id="rId14"/>
    <p:sldId id="282" r:id="rId15"/>
    <p:sldId id="266" r:id="rId16"/>
    <p:sldId id="278" r:id="rId17"/>
    <p:sldId id="267" r:id="rId18"/>
    <p:sldId id="279" r:id="rId19"/>
    <p:sldId id="280" r:id="rId20"/>
    <p:sldId id="268" r:id="rId21"/>
    <p:sldId id="270" r:id="rId22"/>
    <p:sldId id="281" r:id="rId23"/>
    <p:sldId id="271" r:id="rId24"/>
    <p:sldId id="272" r:id="rId25"/>
    <p:sldId id="273" r:id="rId26"/>
    <p:sldId id="274" r:id="rId27"/>
    <p:sldId id="275" r:id="rId28"/>
    <p:sldId id="276" r:id="rId29"/>
    <p:sldId id="277" r:id="rId30"/>
    <p:sldId id="287" r:id="rId31"/>
    <p:sldId id="288" r:id="rId32"/>
    <p:sldId id="290" r:id="rId33"/>
    <p:sldId id="291" r:id="rId34"/>
    <p:sldId id="292" r:id="rId35"/>
    <p:sldId id="293" r:id="rId36"/>
    <p:sldId id="294" r:id="rId37"/>
    <p:sldId id="295" r:id="rId38"/>
    <p:sldId id="297" r:id="rId39"/>
    <p:sldId id="296" r:id="rId40"/>
    <p:sldId id="298" r:id="rId41"/>
    <p:sldId id="29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4660"/>
  </p:normalViewPr>
  <p:slideViewPr>
    <p:cSldViewPr snapToGrid="0" showGuides="1">
      <p:cViewPr varScale="1">
        <p:scale>
          <a:sx n="74" d="100"/>
          <a:sy n="74" d="100"/>
        </p:scale>
        <p:origin x="49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9194D-9EF5-497D-866E-FC90CF27EBAC}"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s-ES"/>
        </a:p>
      </dgm:t>
    </dgm:pt>
    <dgm:pt modelId="{CBEAA19C-7363-436A-8F68-061AE987A7EF}">
      <dgm:prSet phldrT="[Texto]" custT="1"/>
      <dgm:spPr/>
      <dgm:t>
        <a:bodyPr/>
        <a:lstStyle/>
        <a:p>
          <a:r>
            <a:rPr lang="es-ES" sz="1600" b="1" i="1" dirty="0" smtClean="0">
              <a:solidFill>
                <a:schemeClr val="tx1"/>
              </a:solidFill>
            </a:rPr>
            <a:t>Herramienta terapéutica</a:t>
          </a:r>
          <a:endParaRPr lang="es-ES" sz="1600" b="1" i="1" dirty="0">
            <a:solidFill>
              <a:schemeClr val="tx1"/>
            </a:solidFill>
          </a:endParaRPr>
        </a:p>
      </dgm:t>
    </dgm:pt>
    <dgm:pt modelId="{9D0DC813-1E3B-43AC-959A-5525BF8B3233}" type="parTrans" cxnId="{D7B9159B-6970-4AD1-BBDC-445AAE1E3DB0}">
      <dgm:prSet/>
      <dgm:spPr/>
      <dgm:t>
        <a:bodyPr/>
        <a:lstStyle/>
        <a:p>
          <a:endParaRPr lang="es-ES"/>
        </a:p>
      </dgm:t>
    </dgm:pt>
    <dgm:pt modelId="{016042A7-5227-44C2-A298-F485538AC19E}" type="sibTrans" cxnId="{D7B9159B-6970-4AD1-BBDC-445AAE1E3DB0}">
      <dgm:prSet/>
      <dgm:spPr/>
      <dgm:t>
        <a:bodyPr/>
        <a:lstStyle/>
        <a:p>
          <a:endParaRPr lang="es-ES"/>
        </a:p>
      </dgm:t>
    </dgm:pt>
    <dgm:pt modelId="{AC000F8F-471F-4B13-ABF6-CA4F60A339C6}">
      <dgm:prSet phldrT="[Texto]"/>
      <dgm:spPr/>
      <dgm:t>
        <a:bodyPr/>
        <a:lstStyle/>
        <a:p>
          <a:r>
            <a:rPr lang="es-ES" dirty="0">
              <a:solidFill>
                <a:schemeClr val="tx1"/>
              </a:solidFill>
            </a:rPr>
            <a:t>Principio de Autonomía</a:t>
          </a:r>
        </a:p>
      </dgm:t>
    </dgm:pt>
    <dgm:pt modelId="{485B3557-C54B-45EA-905B-CF0C2BCA86D9}" type="parTrans" cxnId="{98001FA6-88A1-4B1D-AFCB-B77AF21DEC80}">
      <dgm:prSet/>
      <dgm:spPr/>
      <dgm:t>
        <a:bodyPr/>
        <a:lstStyle/>
        <a:p>
          <a:endParaRPr lang="es-ES"/>
        </a:p>
      </dgm:t>
    </dgm:pt>
    <dgm:pt modelId="{E3F02B78-A3AA-4E1C-BB77-62DD907ADAA1}" type="sibTrans" cxnId="{98001FA6-88A1-4B1D-AFCB-B77AF21DEC80}">
      <dgm:prSet/>
      <dgm:spPr/>
      <dgm:t>
        <a:bodyPr/>
        <a:lstStyle/>
        <a:p>
          <a:endParaRPr lang="es-ES"/>
        </a:p>
      </dgm:t>
    </dgm:pt>
    <dgm:pt modelId="{2ABC6C21-0159-4365-9668-6AF29CACACFB}">
      <dgm:prSet phldrT="[Texto]"/>
      <dgm:spPr/>
      <dgm:t>
        <a:bodyPr/>
        <a:lstStyle/>
        <a:p>
          <a:r>
            <a:rPr lang="es-ES" dirty="0">
              <a:solidFill>
                <a:schemeClr val="tx1"/>
              </a:solidFill>
            </a:rPr>
            <a:t>Consentimiento Informado</a:t>
          </a:r>
        </a:p>
      </dgm:t>
    </dgm:pt>
    <dgm:pt modelId="{635CF4DE-2CF5-49DD-B504-F80C7A7A3939}" type="parTrans" cxnId="{648BB7EB-1258-4749-BDD6-B04E3A0B1EE2}">
      <dgm:prSet/>
      <dgm:spPr/>
      <dgm:t>
        <a:bodyPr/>
        <a:lstStyle/>
        <a:p>
          <a:endParaRPr lang="es-ES"/>
        </a:p>
      </dgm:t>
    </dgm:pt>
    <dgm:pt modelId="{B3594482-FB4A-48CE-8976-8D32D0BCC29F}" type="sibTrans" cxnId="{648BB7EB-1258-4749-BDD6-B04E3A0B1EE2}">
      <dgm:prSet/>
      <dgm:spPr/>
      <dgm:t>
        <a:bodyPr/>
        <a:lstStyle/>
        <a:p>
          <a:endParaRPr lang="es-ES"/>
        </a:p>
      </dgm:t>
    </dgm:pt>
    <dgm:pt modelId="{DB7593B9-AECC-4A88-B4CC-E44AAFB2EB3B}">
      <dgm:prSet phldrT="[Texto]"/>
      <dgm:spPr/>
      <dgm:t>
        <a:bodyPr/>
        <a:lstStyle/>
        <a:p>
          <a:r>
            <a:rPr lang="es-ES" dirty="0">
              <a:solidFill>
                <a:schemeClr val="tx1"/>
              </a:solidFill>
            </a:rPr>
            <a:t>Relación Médico – Paciente</a:t>
          </a:r>
        </a:p>
      </dgm:t>
    </dgm:pt>
    <dgm:pt modelId="{79B01763-964A-44E3-ACA3-8A8E7A18542E}" type="parTrans" cxnId="{079EAC8F-2D55-4E7F-A2C9-1C903BEA5FF6}">
      <dgm:prSet/>
      <dgm:spPr/>
      <dgm:t>
        <a:bodyPr/>
        <a:lstStyle/>
        <a:p>
          <a:endParaRPr lang="es-ES"/>
        </a:p>
      </dgm:t>
    </dgm:pt>
    <dgm:pt modelId="{FBF7D295-7591-44DB-98E5-14686FDB8EFD}" type="sibTrans" cxnId="{079EAC8F-2D55-4E7F-A2C9-1C903BEA5FF6}">
      <dgm:prSet/>
      <dgm:spPr/>
      <dgm:t>
        <a:bodyPr/>
        <a:lstStyle/>
        <a:p>
          <a:endParaRPr lang="es-ES"/>
        </a:p>
      </dgm:t>
    </dgm:pt>
    <dgm:pt modelId="{0F507B9F-A931-4953-B200-4150345D3351}">
      <dgm:prSet phldrT="[Texto]"/>
      <dgm:spPr/>
      <dgm:t>
        <a:bodyPr/>
        <a:lstStyle/>
        <a:p>
          <a:r>
            <a:rPr lang="es-ES" dirty="0">
              <a:solidFill>
                <a:schemeClr val="tx1"/>
              </a:solidFill>
            </a:rPr>
            <a:t>Permite brindar información y </a:t>
          </a:r>
          <a:r>
            <a:rPr lang="es-ES" dirty="0" smtClean="0">
              <a:solidFill>
                <a:schemeClr val="tx1"/>
              </a:solidFill>
            </a:rPr>
            <a:t>apoyo</a:t>
          </a:r>
          <a:endParaRPr lang="es-ES" dirty="0">
            <a:solidFill>
              <a:schemeClr val="tx1"/>
            </a:solidFill>
          </a:endParaRPr>
        </a:p>
      </dgm:t>
    </dgm:pt>
    <dgm:pt modelId="{4934B8D2-9C1F-4F23-A6A9-41FF98B1D06E}" type="parTrans" cxnId="{D23CB49A-9F99-4DC4-9DD2-D07E753E2ECC}">
      <dgm:prSet/>
      <dgm:spPr/>
      <dgm:t>
        <a:bodyPr/>
        <a:lstStyle/>
        <a:p>
          <a:endParaRPr lang="es-ES"/>
        </a:p>
      </dgm:t>
    </dgm:pt>
    <dgm:pt modelId="{A5AE8FFD-8275-48AE-9F5E-6709A9AF4125}" type="sibTrans" cxnId="{D23CB49A-9F99-4DC4-9DD2-D07E753E2ECC}">
      <dgm:prSet/>
      <dgm:spPr/>
      <dgm:t>
        <a:bodyPr/>
        <a:lstStyle/>
        <a:p>
          <a:endParaRPr lang="es-ES"/>
        </a:p>
      </dgm:t>
    </dgm:pt>
    <dgm:pt modelId="{6E8D7845-2B50-492C-B4FE-E9FCEE39CF17}">
      <dgm:prSet phldrT="[Texto]"/>
      <dgm:spPr/>
      <dgm:t>
        <a:bodyPr/>
        <a:lstStyle/>
        <a:p>
          <a:r>
            <a:rPr lang="es-ES" dirty="0">
              <a:solidFill>
                <a:schemeClr val="tx1"/>
              </a:solidFill>
            </a:rPr>
            <a:t>Coordinación Médico – Paciente – </a:t>
          </a:r>
          <a:r>
            <a:rPr lang="es-ES" dirty="0" smtClean="0">
              <a:solidFill>
                <a:schemeClr val="tx1"/>
              </a:solidFill>
            </a:rPr>
            <a:t>Familia</a:t>
          </a:r>
          <a:endParaRPr lang="es-ES" dirty="0">
            <a:solidFill>
              <a:schemeClr val="tx1"/>
            </a:solidFill>
          </a:endParaRPr>
        </a:p>
      </dgm:t>
    </dgm:pt>
    <dgm:pt modelId="{AA181260-73CF-43EE-A238-86720D846515}" type="parTrans" cxnId="{8DF706D2-6C56-4FC7-81D4-D9F6C7AAAAD9}">
      <dgm:prSet/>
      <dgm:spPr/>
      <dgm:t>
        <a:bodyPr/>
        <a:lstStyle/>
        <a:p>
          <a:endParaRPr lang="es-ES"/>
        </a:p>
      </dgm:t>
    </dgm:pt>
    <dgm:pt modelId="{1BB95F74-76D7-4F52-9D83-69D5D8B084BB}" type="sibTrans" cxnId="{8DF706D2-6C56-4FC7-81D4-D9F6C7AAAAD9}">
      <dgm:prSet/>
      <dgm:spPr/>
      <dgm:t>
        <a:bodyPr/>
        <a:lstStyle/>
        <a:p>
          <a:endParaRPr lang="es-ES"/>
        </a:p>
      </dgm:t>
    </dgm:pt>
    <dgm:pt modelId="{73564A7B-9125-4C7E-94D7-41D0BB55D885}" type="pres">
      <dgm:prSet presAssocID="{0C59194D-9EF5-497D-866E-FC90CF27EBAC}" presName="cycle" presStyleCnt="0">
        <dgm:presLayoutVars>
          <dgm:chMax val="1"/>
          <dgm:dir/>
          <dgm:animLvl val="ctr"/>
          <dgm:resizeHandles val="exact"/>
        </dgm:presLayoutVars>
      </dgm:prSet>
      <dgm:spPr/>
      <dgm:t>
        <a:bodyPr/>
        <a:lstStyle/>
        <a:p>
          <a:endParaRPr lang="es-ES"/>
        </a:p>
      </dgm:t>
    </dgm:pt>
    <dgm:pt modelId="{081E20FE-EB0A-4B6A-A483-5E43CBF1AA8F}" type="pres">
      <dgm:prSet presAssocID="{CBEAA19C-7363-436A-8F68-061AE987A7EF}" presName="centerShape" presStyleLbl="node0" presStyleIdx="0" presStyleCnt="1" custScaleX="125648"/>
      <dgm:spPr/>
      <dgm:t>
        <a:bodyPr/>
        <a:lstStyle/>
        <a:p>
          <a:endParaRPr lang="es-ES"/>
        </a:p>
      </dgm:t>
    </dgm:pt>
    <dgm:pt modelId="{AB00F083-540B-42AA-AB5D-FAF06A78FABF}" type="pres">
      <dgm:prSet presAssocID="{485B3557-C54B-45EA-905B-CF0C2BCA86D9}" presName="parTrans" presStyleLbl="bgSibTrans2D1" presStyleIdx="0" presStyleCnt="5" custAng="10800000" custScaleX="50242" custLinFactNeighborX="31723" custLinFactNeighborY="4682"/>
      <dgm:spPr/>
      <dgm:t>
        <a:bodyPr/>
        <a:lstStyle/>
        <a:p>
          <a:endParaRPr lang="es-ES"/>
        </a:p>
      </dgm:t>
    </dgm:pt>
    <dgm:pt modelId="{FA4EA1AF-718B-4A71-8F51-DFE207BEE5BC}" type="pres">
      <dgm:prSet presAssocID="{AC000F8F-471F-4B13-ABF6-CA4F60A339C6}" presName="node" presStyleLbl="node1" presStyleIdx="0" presStyleCnt="5">
        <dgm:presLayoutVars>
          <dgm:bulletEnabled val="1"/>
        </dgm:presLayoutVars>
      </dgm:prSet>
      <dgm:spPr/>
      <dgm:t>
        <a:bodyPr/>
        <a:lstStyle/>
        <a:p>
          <a:endParaRPr lang="es-ES"/>
        </a:p>
      </dgm:t>
    </dgm:pt>
    <dgm:pt modelId="{D752A7D0-8EA7-42DA-AD1E-C688A12AFFA7}" type="pres">
      <dgm:prSet presAssocID="{635CF4DE-2CF5-49DD-B504-F80C7A7A3939}" presName="parTrans" presStyleLbl="bgSibTrans2D1" presStyleIdx="1" presStyleCnt="5" custAng="10740000" custScaleX="44494" custLinFactNeighborX="20022" custLinFactNeighborY="86615"/>
      <dgm:spPr/>
      <dgm:t>
        <a:bodyPr/>
        <a:lstStyle/>
        <a:p>
          <a:endParaRPr lang="es-ES"/>
        </a:p>
      </dgm:t>
    </dgm:pt>
    <dgm:pt modelId="{050C7753-DA70-4DBE-A55B-16437A057231}" type="pres">
      <dgm:prSet presAssocID="{2ABC6C21-0159-4365-9668-6AF29CACACFB}" presName="node" presStyleLbl="node1" presStyleIdx="1" presStyleCnt="5" custRadScaleRad="100881" custRadScaleInc="1050">
        <dgm:presLayoutVars>
          <dgm:bulletEnabled val="1"/>
        </dgm:presLayoutVars>
      </dgm:prSet>
      <dgm:spPr/>
      <dgm:t>
        <a:bodyPr/>
        <a:lstStyle/>
        <a:p>
          <a:endParaRPr lang="es-ES"/>
        </a:p>
      </dgm:t>
    </dgm:pt>
    <dgm:pt modelId="{5B33895E-FC46-456B-8B33-A58FEF35305D}" type="pres">
      <dgm:prSet presAssocID="{79B01763-964A-44E3-ACA3-8A8E7A18542E}" presName="parTrans" presStyleLbl="bgSibTrans2D1" presStyleIdx="2" presStyleCnt="5" custAng="10800000" custScaleX="57549" custLinFactNeighborX="-730" custLinFactNeighborY="86280"/>
      <dgm:spPr/>
      <dgm:t>
        <a:bodyPr/>
        <a:lstStyle/>
        <a:p>
          <a:endParaRPr lang="es-ES"/>
        </a:p>
      </dgm:t>
    </dgm:pt>
    <dgm:pt modelId="{9FFAC2FB-08E6-4D54-A6A5-6965473F7F86}" type="pres">
      <dgm:prSet presAssocID="{DB7593B9-AECC-4A88-B4CC-E44AAFB2EB3B}" presName="node" presStyleLbl="node1" presStyleIdx="2" presStyleCnt="5">
        <dgm:presLayoutVars>
          <dgm:bulletEnabled val="1"/>
        </dgm:presLayoutVars>
      </dgm:prSet>
      <dgm:spPr/>
      <dgm:t>
        <a:bodyPr/>
        <a:lstStyle/>
        <a:p>
          <a:endParaRPr lang="es-ES"/>
        </a:p>
      </dgm:t>
    </dgm:pt>
    <dgm:pt modelId="{0C0818B3-FA25-4214-8BB1-CF6A1F527A8C}" type="pres">
      <dgm:prSet presAssocID="{4934B8D2-9C1F-4F23-A6A9-41FF98B1D06E}" presName="parTrans" presStyleLbl="bgSibTrans2D1" presStyleIdx="3" presStyleCnt="5" custAng="10835292" custScaleX="53676" custLinFactNeighborX="-10494" custLinFactNeighborY="92917"/>
      <dgm:spPr/>
      <dgm:t>
        <a:bodyPr/>
        <a:lstStyle/>
        <a:p>
          <a:endParaRPr lang="es-ES"/>
        </a:p>
      </dgm:t>
    </dgm:pt>
    <dgm:pt modelId="{C0303E01-1644-440B-81C1-017671288334}" type="pres">
      <dgm:prSet presAssocID="{0F507B9F-A931-4953-B200-4150345D3351}" presName="node" presStyleLbl="node1" presStyleIdx="3" presStyleCnt="5" custRadScaleRad="99762" custRadScaleInc="-2871">
        <dgm:presLayoutVars>
          <dgm:bulletEnabled val="1"/>
        </dgm:presLayoutVars>
      </dgm:prSet>
      <dgm:spPr/>
      <dgm:t>
        <a:bodyPr/>
        <a:lstStyle/>
        <a:p>
          <a:endParaRPr lang="es-ES"/>
        </a:p>
      </dgm:t>
    </dgm:pt>
    <dgm:pt modelId="{E822FB6F-E3A6-4D1A-AEE0-A80E7BADF3B4}" type="pres">
      <dgm:prSet presAssocID="{AA181260-73CF-43EE-A238-86720D846515}" presName="parTrans" presStyleLbl="bgSibTrans2D1" presStyleIdx="4" presStyleCnt="5" custAng="10800000" custScaleX="50622" custLinFactNeighborX="-32304" custLinFactNeighborY="4682"/>
      <dgm:spPr/>
      <dgm:t>
        <a:bodyPr/>
        <a:lstStyle/>
        <a:p>
          <a:endParaRPr lang="es-ES"/>
        </a:p>
      </dgm:t>
    </dgm:pt>
    <dgm:pt modelId="{7053AD1B-EBCA-44BE-A066-2852B96DBB87}" type="pres">
      <dgm:prSet presAssocID="{6E8D7845-2B50-492C-B4FE-E9FCEE39CF17}" presName="node" presStyleLbl="node1" presStyleIdx="4" presStyleCnt="5" custScaleX="115681" custRadScaleRad="108198" custRadScaleInc="-669">
        <dgm:presLayoutVars>
          <dgm:bulletEnabled val="1"/>
        </dgm:presLayoutVars>
      </dgm:prSet>
      <dgm:spPr/>
      <dgm:t>
        <a:bodyPr/>
        <a:lstStyle/>
        <a:p>
          <a:endParaRPr lang="es-ES"/>
        </a:p>
      </dgm:t>
    </dgm:pt>
  </dgm:ptLst>
  <dgm:cxnLst>
    <dgm:cxn modelId="{98001FA6-88A1-4B1D-AFCB-B77AF21DEC80}" srcId="{CBEAA19C-7363-436A-8F68-061AE987A7EF}" destId="{AC000F8F-471F-4B13-ABF6-CA4F60A339C6}" srcOrd="0" destOrd="0" parTransId="{485B3557-C54B-45EA-905B-CF0C2BCA86D9}" sibTransId="{E3F02B78-A3AA-4E1C-BB77-62DD907ADAA1}"/>
    <dgm:cxn modelId="{ADB49D7C-A515-424E-8A41-A6B8753715A2}" type="presOf" srcId="{2ABC6C21-0159-4365-9668-6AF29CACACFB}" destId="{050C7753-DA70-4DBE-A55B-16437A057231}" srcOrd="0" destOrd="0" presId="urn:microsoft.com/office/officeart/2005/8/layout/radial4"/>
    <dgm:cxn modelId="{C506856D-5A71-40E8-96A9-C7EB449B079F}" type="presOf" srcId="{635CF4DE-2CF5-49DD-B504-F80C7A7A3939}" destId="{D752A7D0-8EA7-42DA-AD1E-C688A12AFFA7}" srcOrd="0" destOrd="0" presId="urn:microsoft.com/office/officeart/2005/8/layout/radial4"/>
    <dgm:cxn modelId="{648BB7EB-1258-4749-BDD6-B04E3A0B1EE2}" srcId="{CBEAA19C-7363-436A-8F68-061AE987A7EF}" destId="{2ABC6C21-0159-4365-9668-6AF29CACACFB}" srcOrd="1" destOrd="0" parTransId="{635CF4DE-2CF5-49DD-B504-F80C7A7A3939}" sibTransId="{B3594482-FB4A-48CE-8976-8D32D0BCC29F}"/>
    <dgm:cxn modelId="{8DF706D2-6C56-4FC7-81D4-D9F6C7AAAAD9}" srcId="{CBEAA19C-7363-436A-8F68-061AE987A7EF}" destId="{6E8D7845-2B50-492C-B4FE-E9FCEE39CF17}" srcOrd="4" destOrd="0" parTransId="{AA181260-73CF-43EE-A238-86720D846515}" sibTransId="{1BB95F74-76D7-4F52-9D83-69D5D8B084BB}"/>
    <dgm:cxn modelId="{2131412C-B047-429C-802E-E16CC54EBB72}" type="presOf" srcId="{DB7593B9-AECC-4A88-B4CC-E44AAFB2EB3B}" destId="{9FFAC2FB-08E6-4D54-A6A5-6965473F7F86}" srcOrd="0" destOrd="0" presId="urn:microsoft.com/office/officeart/2005/8/layout/radial4"/>
    <dgm:cxn modelId="{4B97C873-E442-4CC1-AEDA-D2E0CDB242E1}" type="presOf" srcId="{485B3557-C54B-45EA-905B-CF0C2BCA86D9}" destId="{AB00F083-540B-42AA-AB5D-FAF06A78FABF}" srcOrd="0" destOrd="0" presId="urn:microsoft.com/office/officeart/2005/8/layout/radial4"/>
    <dgm:cxn modelId="{D23CB49A-9F99-4DC4-9DD2-D07E753E2ECC}" srcId="{CBEAA19C-7363-436A-8F68-061AE987A7EF}" destId="{0F507B9F-A931-4953-B200-4150345D3351}" srcOrd="3" destOrd="0" parTransId="{4934B8D2-9C1F-4F23-A6A9-41FF98B1D06E}" sibTransId="{A5AE8FFD-8275-48AE-9F5E-6709A9AF4125}"/>
    <dgm:cxn modelId="{079EAC8F-2D55-4E7F-A2C9-1C903BEA5FF6}" srcId="{CBEAA19C-7363-436A-8F68-061AE987A7EF}" destId="{DB7593B9-AECC-4A88-B4CC-E44AAFB2EB3B}" srcOrd="2" destOrd="0" parTransId="{79B01763-964A-44E3-ACA3-8A8E7A18542E}" sibTransId="{FBF7D295-7591-44DB-98E5-14686FDB8EFD}"/>
    <dgm:cxn modelId="{5C62072E-C623-40A5-B75A-A162115CFC37}" type="presOf" srcId="{CBEAA19C-7363-436A-8F68-061AE987A7EF}" destId="{081E20FE-EB0A-4B6A-A483-5E43CBF1AA8F}" srcOrd="0" destOrd="0" presId="urn:microsoft.com/office/officeart/2005/8/layout/radial4"/>
    <dgm:cxn modelId="{B3502AF0-75BF-4091-B898-39E572A843BF}" type="presOf" srcId="{4934B8D2-9C1F-4F23-A6A9-41FF98B1D06E}" destId="{0C0818B3-FA25-4214-8BB1-CF6A1F527A8C}" srcOrd="0" destOrd="0" presId="urn:microsoft.com/office/officeart/2005/8/layout/radial4"/>
    <dgm:cxn modelId="{D7B9159B-6970-4AD1-BBDC-445AAE1E3DB0}" srcId="{0C59194D-9EF5-497D-866E-FC90CF27EBAC}" destId="{CBEAA19C-7363-436A-8F68-061AE987A7EF}" srcOrd="0" destOrd="0" parTransId="{9D0DC813-1E3B-43AC-959A-5525BF8B3233}" sibTransId="{016042A7-5227-44C2-A298-F485538AC19E}"/>
    <dgm:cxn modelId="{81E57428-95F9-418C-B7C5-B384F1D8EB15}" type="presOf" srcId="{AC000F8F-471F-4B13-ABF6-CA4F60A339C6}" destId="{FA4EA1AF-718B-4A71-8F51-DFE207BEE5BC}" srcOrd="0" destOrd="0" presId="urn:microsoft.com/office/officeart/2005/8/layout/radial4"/>
    <dgm:cxn modelId="{32D8D1CD-1CCD-49AA-A4C2-241B7BA46A71}" type="presOf" srcId="{0C59194D-9EF5-497D-866E-FC90CF27EBAC}" destId="{73564A7B-9125-4C7E-94D7-41D0BB55D885}" srcOrd="0" destOrd="0" presId="urn:microsoft.com/office/officeart/2005/8/layout/radial4"/>
    <dgm:cxn modelId="{766469E8-AC57-46B4-9C15-591D498473D1}" type="presOf" srcId="{0F507B9F-A931-4953-B200-4150345D3351}" destId="{C0303E01-1644-440B-81C1-017671288334}" srcOrd="0" destOrd="0" presId="urn:microsoft.com/office/officeart/2005/8/layout/radial4"/>
    <dgm:cxn modelId="{3BA5016F-C09C-493D-9B99-13F855895FCD}" type="presOf" srcId="{79B01763-964A-44E3-ACA3-8A8E7A18542E}" destId="{5B33895E-FC46-456B-8B33-A58FEF35305D}" srcOrd="0" destOrd="0" presId="urn:microsoft.com/office/officeart/2005/8/layout/radial4"/>
    <dgm:cxn modelId="{1429B5B7-D2A3-4744-A5C3-6D5E0AF9CA05}" type="presOf" srcId="{AA181260-73CF-43EE-A238-86720D846515}" destId="{E822FB6F-E3A6-4D1A-AEE0-A80E7BADF3B4}" srcOrd="0" destOrd="0" presId="urn:microsoft.com/office/officeart/2005/8/layout/radial4"/>
    <dgm:cxn modelId="{1B602A82-10E3-43ED-9F23-3C4E855A84BD}" type="presOf" srcId="{6E8D7845-2B50-492C-B4FE-E9FCEE39CF17}" destId="{7053AD1B-EBCA-44BE-A066-2852B96DBB87}" srcOrd="0" destOrd="0" presId="urn:microsoft.com/office/officeart/2005/8/layout/radial4"/>
    <dgm:cxn modelId="{46B47F7E-9BE5-41DB-B57A-A47A71A5E96B}" type="presParOf" srcId="{73564A7B-9125-4C7E-94D7-41D0BB55D885}" destId="{081E20FE-EB0A-4B6A-A483-5E43CBF1AA8F}" srcOrd="0" destOrd="0" presId="urn:microsoft.com/office/officeart/2005/8/layout/radial4"/>
    <dgm:cxn modelId="{823C94A6-483E-49D2-8FD8-699C223CAC5B}" type="presParOf" srcId="{73564A7B-9125-4C7E-94D7-41D0BB55D885}" destId="{AB00F083-540B-42AA-AB5D-FAF06A78FABF}" srcOrd="1" destOrd="0" presId="urn:microsoft.com/office/officeart/2005/8/layout/radial4"/>
    <dgm:cxn modelId="{D1C4CA47-DD85-4304-A4D3-08FC156303B7}" type="presParOf" srcId="{73564A7B-9125-4C7E-94D7-41D0BB55D885}" destId="{FA4EA1AF-718B-4A71-8F51-DFE207BEE5BC}" srcOrd="2" destOrd="0" presId="urn:microsoft.com/office/officeart/2005/8/layout/radial4"/>
    <dgm:cxn modelId="{0AAD0743-9DA7-41E3-B613-EB22C49825AC}" type="presParOf" srcId="{73564A7B-9125-4C7E-94D7-41D0BB55D885}" destId="{D752A7D0-8EA7-42DA-AD1E-C688A12AFFA7}" srcOrd="3" destOrd="0" presId="urn:microsoft.com/office/officeart/2005/8/layout/radial4"/>
    <dgm:cxn modelId="{60264AC9-134A-495E-8B2A-E53FDABD7344}" type="presParOf" srcId="{73564A7B-9125-4C7E-94D7-41D0BB55D885}" destId="{050C7753-DA70-4DBE-A55B-16437A057231}" srcOrd="4" destOrd="0" presId="urn:microsoft.com/office/officeart/2005/8/layout/radial4"/>
    <dgm:cxn modelId="{502D336D-5564-4918-A4CF-DD703B659833}" type="presParOf" srcId="{73564A7B-9125-4C7E-94D7-41D0BB55D885}" destId="{5B33895E-FC46-456B-8B33-A58FEF35305D}" srcOrd="5" destOrd="0" presId="urn:microsoft.com/office/officeart/2005/8/layout/radial4"/>
    <dgm:cxn modelId="{9E25E389-5D45-45C0-8762-BB03FA21BF71}" type="presParOf" srcId="{73564A7B-9125-4C7E-94D7-41D0BB55D885}" destId="{9FFAC2FB-08E6-4D54-A6A5-6965473F7F86}" srcOrd="6" destOrd="0" presId="urn:microsoft.com/office/officeart/2005/8/layout/radial4"/>
    <dgm:cxn modelId="{87FDD5A8-D937-4FD3-BE95-0DB9E3D2EBD3}" type="presParOf" srcId="{73564A7B-9125-4C7E-94D7-41D0BB55D885}" destId="{0C0818B3-FA25-4214-8BB1-CF6A1F527A8C}" srcOrd="7" destOrd="0" presId="urn:microsoft.com/office/officeart/2005/8/layout/radial4"/>
    <dgm:cxn modelId="{583DD42E-F9A6-44D5-A464-A0D5541D3E5A}" type="presParOf" srcId="{73564A7B-9125-4C7E-94D7-41D0BB55D885}" destId="{C0303E01-1644-440B-81C1-017671288334}" srcOrd="8" destOrd="0" presId="urn:microsoft.com/office/officeart/2005/8/layout/radial4"/>
    <dgm:cxn modelId="{FB97F12D-443D-4E17-8011-10F04EC2CB01}" type="presParOf" srcId="{73564A7B-9125-4C7E-94D7-41D0BB55D885}" destId="{E822FB6F-E3A6-4D1A-AEE0-A80E7BADF3B4}" srcOrd="9" destOrd="0" presId="urn:microsoft.com/office/officeart/2005/8/layout/radial4"/>
    <dgm:cxn modelId="{09B72880-8DF1-46D0-AA58-190B4769F46B}" type="presParOf" srcId="{73564A7B-9125-4C7E-94D7-41D0BB55D885}" destId="{7053AD1B-EBCA-44BE-A066-2852B96DBB87}"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E20FE-EB0A-4B6A-A483-5E43CBF1AA8F}">
      <dsp:nvSpPr>
        <dsp:cNvPr id="0" name=""/>
        <dsp:cNvSpPr/>
      </dsp:nvSpPr>
      <dsp:spPr>
        <a:xfrm>
          <a:off x="2963592" y="2497653"/>
          <a:ext cx="2327157" cy="185212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i="1" kern="1200" dirty="0" smtClean="0">
              <a:solidFill>
                <a:schemeClr val="tx1"/>
              </a:solidFill>
            </a:rPr>
            <a:t>Herramienta terapéutica</a:t>
          </a:r>
          <a:endParaRPr lang="es-ES" sz="1600" b="1" i="1" kern="1200" dirty="0">
            <a:solidFill>
              <a:schemeClr val="tx1"/>
            </a:solidFill>
          </a:endParaRPr>
        </a:p>
      </dsp:txBody>
      <dsp:txXfrm>
        <a:off x="3304396" y="2768890"/>
        <a:ext cx="1645549" cy="1309650"/>
      </dsp:txXfrm>
    </dsp:sp>
    <dsp:sp modelId="{AB00F083-540B-42AA-AB5D-FAF06A78FABF}">
      <dsp:nvSpPr>
        <dsp:cNvPr id="0" name=""/>
        <dsp:cNvSpPr/>
      </dsp:nvSpPr>
      <dsp:spPr>
        <a:xfrm>
          <a:off x="2240452" y="3184501"/>
          <a:ext cx="738183" cy="52785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4EA1AF-718B-4A71-8F51-DFE207BEE5BC}">
      <dsp:nvSpPr>
        <dsp:cNvPr id="0" name=""/>
        <dsp:cNvSpPr/>
      </dsp:nvSpPr>
      <dsp:spPr>
        <a:xfrm>
          <a:off x="529064" y="2719907"/>
          <a:ext cx="1759518" cy="140761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S" sz="1900" kern="1200" dirty="0">
              <a:solidFill>
                <a:schemeClr val="tx1"/>
              </a:solidFill>
            </a:rPr>
            <a:t>Principio de Autonomía</a:t>
          </a:r>
        </a:p>
      </dsp:txBody>
      <dsp:txXfrm>
        <a:off x="570292" y="2761135"/>
        <a:ext cx="1677062" cy="1325158"/>
      </dsp:txXfrm>
    </dsp:sp>
    <dsp:sp modelId="{D752A7D0-8EA7-42DA-AD1E-C688A12AFFA7}">
      <dsp:nvSpPr>
        <dsp:cNvPr id="0" name=""/>
        <dsp:cNvSpPr/>
      </dsp:nvSpPr>
      <dsp:spPr>
        <a:xfrm rot="2662680">
          <a:off x="2735323" y="2243279"/>
          <a:ext cx="722821" cy="527855"/>
        </a:xfrm>
        <a:prstGeom prst="leftArrow">
          <a:avLst>
            <a:gd name="adj1" fmla="val 60000"/>
            <a:gd name="adj2" fmla="val 5000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0C7753-DA70-4DBE-A55B-16437A057231}">
      <dsp:nvSpPr>
        <dsp:cNvPr id="0" name=""/>
        <dsp:cNvSpPr/>
      </dsp:nvSpPr>
      <dsp:spPr>
        <a:xfrm>
          <a:off x="1321151" y="768061"/>
          <a:ext cx="1759518" cy="1407614"/>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S" sz="1900" kern="1200" dirty="0">
              <a:solidFill>
                <a:schemeClr val="tx1"/>
              </a:solidFill>
            </a:rPr>
            <a:t>Consentimiento Informado</a:t>
          </a:r>
        </a:p>
      </dsp:txBody>
      <dsp:txXfrm>
        <a:off x="1362379" y="809289"/>
        <a:ext cx="1677062" cy="1325158"/>
      </dsp:txXfrm>
    </dsp:sp>
    <dsp:sp modelId="{5B33895E-FC46-456B-8B33-A58FEF35305D}">
      <dsp:nvSpPr>
        <dsp:cNvPr id="0" name=""/>
        <dsp:cNvSpPr/>
      </dsp:nvSpPr>
      <dsp:spPr>
        <a:xfrm rot="5400000">
          <a:off x="3627450" y="1743728"/>
          <a:ext cx="974712" cy="527855"/>
        </a:xfrm>
        <a:prstGeom prst="lef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FAC2FB-08E6-4D54-A6A5-6965473F7F86}">
      <dsp:nvSpPr>
        <dsp:cNvPr id="0" name=""/>
        <dsp:cNvSpPr/>
      </dsp:nvSpPr>
      <dsp:spPr>
        <a:xfrm>
          <a:off x="3247412" y="1560"/>
          <a:ext cx="1759518" cy="1407614"/>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S" sz="1900" kern="1200" dirty="0">
              <a:solidFill>
                <a:schemeClr val="tx1"/>
              </a:solidFill>
            </a:rPr>
            <a:t>Relación Médico – Paciente</a:t>
          </a:r>
        </a:p>
      </dsp:txBody>
      <dsp:txXfrm>
        <a:off x="3288640" y="42788"/>
        <a:ext cx="1677062" cy="1325158"/>
      </dsp:txXfrm>
    </dsp:sp>
    <dsp:sp modelId="{0C0818B3-FA25-4214-8BB1-CF6A1F527A8C}">
      <dsp:nvSpPr>
        <dsp:cNvPr id="0" name=""/>
        <dsp:cNvSpPr/>
      </dsp:nvSpPr>
      <dsp:spPr>
        <a:xfrm rot="8073278">
          <a:off x="4858411" y="2273560"/>
          <a:ext cx="857880" cy="527855"/>
        </a:xfrm>
        <a:prstGeom prst="leftArrow">
          <a:avLst>
            <a:gd name="adj1" fmla="val 60000"/>
            <a:gd name="adj2" fmla="val 50000"/>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303E01-1644-440B-81C1-017671288334}">
      <dsp:nvSpPr>
        <dsp:cNvPr id="0" name=""/>
        <dsp:cNvSpPr/>
      </dsp:nvSpPr>
      <dsp:spPr>
        <a:xfrm>
          <a:off x="5130098" y="768043"/>
          <a:ext cx="1759518" cy="1407614"/>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S" sz="1900" kern="1200" dirty="0">
              <a:solidFill>
                <a:schemeClr val="tx1"/>
              </a:solidFill>
            </a:rPr>
            <a:t>Permite brindar información y </a:t>
          </a:r>
          <a:r>
            <a:rPr lang="es-ES" sz="1900" kern="1200" dirty="0" smtClean="0">
              <a:solidFill>
                <a:schemeClr val="tx1"/>
              </a:solidFill>
            </a:rPr>
            <a:t>apoyo</a:t>
          </a:r>
          <a:endParaRPr lang="es-ES" sz="1900" kern="1200" dirty="0">
            <a:solidFill>
              <a:schemeClr val="tx1"/>
            </a:solidFill>
          </a:endParaRPr>
        </a:p>
      </dsp:txBody>
      <dsp:txXfrm>
        <a:off x="5171326" y="809271"/>
        <a:ext cx="1677062" cy="1325158"/>
      </dsp:txXfrm>
    </dsp:sp>
    <dsp:sp modelId="{E822FB6F-E3A6-4D1A-AEE0-A80E7BADF3B4}">
      <dsp:nvSpPr>
        <dsp:cNvPr id="0" name=""/>
        <dsp:cNvSpPr/>
      </dsp:nvSpPr>
      <dsp:spPr>
        <a:xfrm rot="10785550">
          <a:off x="5260574" y="3175669"/>
          <a:ext cx="850376" cy="527855"/>
        </a:xfrm>
        <a:prstGeom prst="lef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53AD1B-EBCA-44BE-A066-2852B96DBB87}">
      <dsp:nvSpPr>
        <dsp:cNvPr id="0" name=""/>
        <dsp:cNvSpPr/>
      </dsp:nvSpPr>
      <dsp:spPr>
        <a:xfrm>
          <a:off x="6050628" y="2707544"/>
          <a:ext cx="2035428" cy="1407614"/>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S" sz="1900" kern="1200" dirty="0">
              <a:solidFill>
                <a:schemeClr val="tx1"/>
              </a:solidFill>
            </a:rPr>
            <a:t>Coordinación Médico – Paciente – </a:t>
          </a:r>
          <a:r>
            <a:rPr lang="es-ES" sz="1900" kern="1200" dirty="0" smtClean="0">
              <a:solidFill>
                <a:schemeClr val="tx1"/>
              </a:solidFill>
            </a:rPr>
            <a:t>Familia</a:t>
          </a:r>
          <a:endParaRPr lang="es-ES" sz="1900" kern="1200" dirty="0">
            <a:solidFill>
              <a:schemeClr val="tx1"/>
            </a:solidFill>
          </a:endParaRPr>
        </a:p>
      </dsp:txBody>
      <dsp:txXfrm>
        <a:off x="6091856" y="2748772"/>
        <a:ext cx="1952972" cy="132515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61FCB38-7AFA-4324-8CA5-638E8262700B}" type="datetimeFigureOut">
              <a:rPr lang="x-none" smtClean="0"/>
              <a:pPr/>
              <a:t>06/09/2019</a:t>
            </a:fld>
            <a:endParaRPr lang="x-none"/>
          </a:p>
        </p:txBody>
      </p:sp>
      <p:sp>
        <p:nvSpPr>
          <p:cNvPr id="5" name="4 Marcador de pie de página"/>
          <p:cNvSpPr>
            <a:spLocks noGrp="1"/>
          </p:cNvSpPr>
          <p:nvPr>
            <p:ph type="ftr" sz="quarter" idx="11"/>
          </p:nvPr>
        </p:nvSpPr>
        <p:spPr/>
        <p:txBody>
          <a:bodyPr/>
          <a:lstStyle/>
          <a:p>
            <a:endParaRPr lang="x-none"/>
          </a:p>
        </p:txBody>
      </p:sp>
      <p:sp>
        <p:nvSpPr>
          <p:cNvPr id="6" name="5 Marcador de número de diapositiva"/>
          <p:cNvSpPr>
            <a:spLocks noGrp="1"/>
          </p:cNvSpPr>
          <p:nvPr>
            <p:ph type="sldNum" sz="quarter" idx="12"/>
          </p:nvPr>
        </p:nvSpPr>
        <p:spPr/>
        <p:txBody>
          <a:bodyPr/>
          <a:lstStyle/>
          <a:p>
            <a:fld id="{51556043-8DAF-40AE-A2AA-86749D23276D}" type="slidenum">
              <a:rPr lang="x-none" smtClean="0"/>
              <a:pPr/>
              <a:t>‹Nº›</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61FCB38-7AFA-4324-8CA5-638E8262700B}" type="datetimeFigureOut">
              <a:rPr lang="x-none" smtClean="0"/>
              <a:pPr/>
              <a:t>06/09/2019</a:t>
            </a:fld>
            <a:endParaRPr lang="x-none"/>
          </a:p>
        </p:txBody>
      </p:sp>
      <p:sp>
        <p:nvSpPr>
          <p:cNvPr id="5" name="4 Marcador de pie de página"/>
          <p:cNvSpPr>
            <a:spLocks noGrp="1"/>
          </p:cNvSpPr>
          <p:nvPr>
            <p:ph type="ftr" sz="quarter" idx="11"/>
          </p:nvPr>
        </p:nvSpPr>
        <p:spPr/>
        <p:txBody>
          <a:bodyPr/>
          <a:lstStyle/>
          <a:p>
            <a:endParaRPr lang="x-none"/>
          </a:p>
        </p:txBody>
      </p:sp>
      <p:sp>
        <p:nvSpPr>
          <p:cNvPr id="6" name="5 Marcador de número de diapositiva"/>
          <p:cNvSpPr>
            <a:spLocks noGrp="1"/>
          </p:cNvSpPr>
          <p:nvPr>
            <p:ph type="sldNum" sz="quarter" idx="12"/>
          </p:nvPr>
        </p:nvSpPr>
        <p:spPr/>
        <p:txBody>
          <a:bodyPr/>
          <a:lstStyle/>
          <a:p>
            <a:fld id="{51556043-8DAF-40AE-A2AA-86749D23276D}" type="slidenum">
              <a:rPr lang="x-none" smtClean="0"/>
              <a:pPr/>
              <a:t>‹Nº›</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41"/>
            <a:ext cx="36576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812800" y="274641"/>
            <a:ext cx="107696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61FCB38-7AFA-4324-8CA5-638E8262700B}" type="datetimeFigureOut">
              <a:rPr lang="x-none" smtClean="0"/>
              <a:pPr/>
              <a:t>06/09/2019</a:t>
            </a:fld>
            <a:endParaRPr lang="x-none"/>
          </a:p>
        </p:txBody>
      </p:sp>
      <p:sp>
        <p:nvSpPr>
          <p:cNvPr id="5" name="4 Marcador de pie de página"/>
          <p:cNvSpPr>
            <a:spLocks noGrp="1"/>
          </p:cNvSpPr>
          <p:nvPr>
            <p:ph type="ftr" sz="quarter" idx="11"/>
          </p:nvPr>
        </p:nvSpPr>
        <p:spPr/>
        <p:txBody>
          <a:bodyPr/>
          <a:lstStyle/>
          <a:p>
            <a:endParaRPr lang="x-none"/>
          </a:p>
        </p:txBody>
      </p:sp>
      <p:sp>
        <p:nvSpPr>
          <p:cNvPr id="6" name="5 Marcador de número de diapositiva"/>
          <p:cNvSpPr>
            <a:spLocks noGrp="1"/>
          </p:cNvSpPr>
          <p:nvPr>
            <p:ph type="sldNum" sz="quarter" idx="12"/>
          </p:nvPr>
        </p:nvSpPr>
        <p:spPr/>
        <p:txBody>
          <a:bodyPr/>
          <a:lstStyle/>
          <a:p>
            <a:fld id="{51556043-8DAF-40AE-A2AA-86749D23276D}" type="slidenum">
              <a:rPr lang="x-none" smtClean="0"/>
              <a:pPr/>
              <a:t>‹Nº›</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61FCB38-7AFA-4324-8CA5-638E8262700B}" type="datetimeFigureOut">
              <a:rPr lang="x-none" smtClean="0"/>
              <a:pPr/>
              <a:t>06/09/2019</a:t>
            </a:fld>
            <a:endParaRPr lang="x-none"/>
          </a:p>
        </p:txBody>
      </p:sp>
      <p:sp>
        <p:nvSpPr>
          <p:cNvPr id="5" name="4 Marcador de pie de página"/>
          <p:cNvSpPr>
            <a:spLocks noGrp="1"/>
          </p:cNvSpPr>
          <p:nvPr>
            <p:ph type="ftr" sz="quarter" idx="11"/>
          </p:nvPr>
        </p:nvSpPr>
        <p:spPr/>
        <p:txBody>
          <a:bodyPr/>
          <a:lstStyle/>
          <a:p>
            <a:endParaRPr lang="x-none"/>
          </a:p>
        </p:txBody>
      </p:sp>
      <p:sp>
        <p:nvSpPr>
          <p:cNvPr id="6" name="5 Marcador de número de diapositiva"/>
          <p:cNvSpPr>
            <a:spLocks noGrp="1"/>
          </p:cNvSpPr>
          <p:nvPr>
            <p:ph type="sldNum" sz="quarter" idx="12"/>
          </p:nvPr>
        </p:nvSpPr>
        <p:spPr/>
        <p:txBody>
          <a:bodyPr/>
          <a:lstStyle/>
          <a:p>
            <a:fld id="{51556043-8DAF-40AE-A2AA-86749D23276D}" type="slidenum">
              <a:rPr lang="x-none" smtClean="0"/>
              <a:pPr/>
              <a:t>‹Nº›</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61FCB38-7AFA-4324-8CA5-638E8262700B}" type="datetimeFigureOut">
              <a:rPr lang="x-none" smtClean="0"/>
              <a:pPr/>
              <a:t>06/09/2019</a:t>
            </a:fld>
            <a:endParaRPr lang="x-none"/>
          </a:p>
        </p:txBody>
      </p:sp>
      <p:sp>
        <p:nvSpPr>
          <p:cNvPr id="5" name="4 Marcador de pie de página"/>
          <p:cNvSpPr>
            <a:spLocks noGrp="1"/>
          </p:cNvSpPr>
          <p:nvPr>
            <p:ph type="ftr" sz="quarter" idx="11"/>
          </p:nvPr>
        </p:nvSpPr>
        <p:spPr/>
        <p:txBody>
          <a:bodyPr/>
          <a:lstStyle/>
          <a:p>
            <a:endParaRPr lang="x-none"/>
          </a:p>
        </p:txBody>
      </p:sp>
      <p:sp>
        <p:nvSpPr>
          <p:cNvPr id="6" name="5 Marcador de número de diapositiva"/>
          <p:cNvSpPr>
            <a:spLocks noGrp="1"/>
          </p:cNvSpPr>
          <p:nvPr>
            <p:ph type="sldNum" sz="quarter" idx="12"/>
          </p:nvPr>
        </p:nvSpPr>
        <p:spPr/>
        <p:txBody>
          <a:bodyPr/>
          <a:lstStyle/>
          <a:p>
            <a:fld id="{51556043-8DAF-40AE-A2AA-86749D23276D}" type="slidenum">
              <a:rPr lang="x-none" smtClean="0"/>
              <a:pPr/>
              <a:t>‹Nº›</a:t>
            </a:fld>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61FCB38-7AFA-4324-8CA5-638E8262700B}" type="datetimeFigureOut">
              <a:rPr lang="x-none" smtClean="0"/>
              <a:pPr/>
              <a:t>06/09/2019</a:t>
            </a:fld>
            <a:endParaRPr lang="x-none"/>
          </a:p>
        </p:txBody>
      </p:sp>
      <p:sp>
        <p:nvSpPr>
          <p:cNvPr id="6" name="5 Marcador de pie de página"/>
          <p:cNvSpPr>
            <a:spLocks noGrp="1"/>
          </p:cNvSpPr>
          <p:nvPr>
            <p:ph type="ftr" sz="quarter" idx="11"/>
          </p:nvPr>
        </p:nvSpPr>
        <p:spPr/>
        <p:txBody>
          <a:bodyPr/>
          <a:lstStyle/>
          <a:p>
            <a:endParaRPr lang="x-none"/>
          </a:p>
        </p:txBody>
      </p:sp>
      <p:sp>
        <p:nvSpPr>
          <p:cNvPr id="7" name="6 Marcador de número de diapositiva"/>
          <p:cNvSpPr>
            <a:spLocks noGrp="1"/>
          </p:cNvSpPr>
          <p:nvPr>
            <p:ph type="sldNum" sz="quarter" idx="12"/>
          </p:nvPr>
        </p:nvSpPr>
        <p:spPr/>
        <p:txBody>
          <a:bodyPr/>
          <a:lstStyle/>
          <a:p>
            <a:fld id="{51556043-8DAF-40AE-A2AA-86749D23276D}" type="slidenum">
              <a:rPr lang="x-none" smtClean="0"/>
              <a:pPr/>
              <a:t>‹Nº›</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61FCB38-7AFA-4324-8CA5-638E8262700B}" type="datetimeFigureOut">
              <a:rPr lang="x-none" smtClean="0"/>
              <a:pPr/>
              <a:t>06/09/2019</a:t>
            </a:fld>
            <a:endParaRPr lang="x-none"/>
          </a:p>
        </p:txBody>
      </p:sp>
      <p:sp>
        <p:nvSpPr>
          <p:cNvPr id="8" name="7 Marcador de pie de página"/>
          <p:cNvSpPr>
            <a:spLocks noGrp="1"/>
          </p:cNvSpPr>
          <p:nvPr>
            <p:ph type="ftr" sz="quarter" idx="11"/>
          </p:nvPr>
        </p:nvSpPr>
        <p:spPr/>
        <p:txBody>
          <a:bodyPr/>
          <a:lstStyle/>
          <a:p>
            <a:endParaRPr lang="x-none"/>
          </a:p>
        </p:txBody>
      </p:sp>
      <p:sp>
        <p:nvSpPr>
          <p:cNvPr id="9" name="8 Marcador de número de diapositiva"/>
          <p:cNvSpPr>
            <a:spLocks noGrp="1"/>
          </p:cNvSpPr>
          <p:nvPr>
            <p:ph type="sldNum" sz="quarter" idx="12"/>
          </p:nvPr>
        </p:nvSpPr>
        <p:spPr/>
        <p:txBody>
          <a:bodyPr/>
          <a:lstStyle/>
          <a:p>
            <a:fld id="{51556043-8DAF-40AE-A2AA-86749D23276D}" type="slidenum">
              <a:rPr lang="x-none" smtClean="0"/>
              <a:pPr/>
              <a:t>‹Nº›</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61FCB38-7AFA-4324-8CA5-638E8262700B}" type="datetimeFigureOut">
              <a:rPr lang="x-none" smtClean="0"/>
              <a:pPr/>
              <a:t>06/09/2019</a:t>
            </a:fld>
            <a:endParaRPr lang="x-none"/>
          </a:p>
        </p:txBody>
      </p:sp>
      <p:sp>
        <p:nvSpPr>
          <p:cNvPr id="4" name="3 Marcador de pie de página"/>
          <p:cNvSpPr>
            <a:spLocks noGrp="1"/>
          </p:cNvSpPr>
          <p:nvPr>
            <p:ph type="ftr" sz="quarter" idx="11"/>
          </p:nvPr>
        </p:nvSpPr>
        <p:spPr/>
        <p:txBody>
          <a:bodyPr/>
          <a:lstStyle/>
          <a:p>
            <a:endParaRPr lang="x-none"/>
          </a:p>
        </p:txBody>
      </p:sp>
      <p:sp>
        <p:nvSpPr>
          <p:cNvPr id="5" name="4 Marcador de número de diapositiva"/>
          <p:cNvSpPr>
            <a:spLocks noGrp="1"/>
          </p:cNvSpPr>
          <p:nvPr>
            <p:ph type="sldNum" sz="quarter" idx="12"/>
          </p:nvPr>
        </p:nvSpPr>
        <p:spPr/>
        <p:txBody>
          <a:bodyPr/>
          <a:lstStyle/>
          <a:p>
            <a:fld id="{51556043-8DAF-40AE-A2AA-86749D23276D}" type="slidenum">
              <a:rPr lang="x-none" smtClean="0"/>
              <a:pPr/>
              <a:t>‹Nº›</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61FCB38-7AFA-4324-8CA5-638E8262700B}" type="datetimeFigureOut">
              <a:rPr lang="x-none" smtClean="0"/>
              <a:pPr/>
              <a:t>06/09/2019</a:t>
            </a:fld>
            <a:endParaRPr lang="x-none"/>
          </a:p>
        </p:txBody>
      </p:sp>
      <p:sp>
        <p:nvSpPr>
          <p:cNvPr id="3" name="2 Marcador de pie de página"/>
          <p:cNvSpPr>
            <a:spLocks noGrp="1"/>
          </p:cNvSpPr>
          <p:nvPr>
            <p:ph type="ftr" sz="quarter" idx="11"/>
          </p:nvPr>
        </p:nvSpPr>
        <p:spPr/>
        <p:txBody>
          <a:bodyPr/>
          <a:lstStyle/>
          <a:p>
            <a:endParaRPr lang="x-none"/>
          </a:p>
        </p:txBody>
      </p:sp>
      <p:sp>
        <p:nvSpPr>
          <p:cNvPr id="4" name="3 Marcador de número de diapositiva"/>
          <p:cNvSpPr>
            <a:spLocks noGrp="1"/>
          </p:cNvSpPr>
          <p:nvPr>
            <p:ph type="sldNum" sz="quarter" idx="12"/>
          </p:nvPr>
        </p:nvSpPr>
        <p:spPr/>
        <p:txBody>
          <a:bodyPr/>
          <a:lstStyle/>
          <a:p>
            <a:fld id="{51556043-8DAF-40AE-A2AA-86749D23276D}" type="slidenum">
              <a:rPr lang="x-none" smtClean="0"/>
              <a:pPr/>
              <a:t>‹Nº›</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61FCB38-7AFA-4324-8CA5-638E8262700B}" type="datetimeFigureOut">
              <a:rPr lang="x-none" smtClean="0"/>
              <a:pPr/>
              <a:t>06/09/2019</a:t>
            </a:fld>
            <a:endParaRPr lang="x-none"/>
          </a:p>
        </p:txBody>
      </p:sp>
      <p:sp>
        <p:nvSpPr>
          <p:cNvPr id="6" name="5 Marcador de pie de página"/>
          <p:cNvSpPr>
            <a:spLocks noGrp="1"/>
          </p:cNvSpPr>
          <p:nvPr>
            <p:ph type="ftr" sz="quarter" idx="11"/>
          </p:nvPr>
        </p:nvSpPr>
        <p:spPr/>
        <p:txBody>
          <a:bodyPr/>
          <a:lstStyle/>
          <a:p>
            <a:endParaRPr lang="x-none"/>
          </a:p>
        </p:txBody>
      </p:sp>
      <p:sp>
        <p:nvSpPr>
          <p:cNvPr id="7" name="6 Marcador de número de diapositiva"/>
          <p:cNvSpPr>
            <a:spLocks noGrp="1"/>
          </p:cNvSpPr>
          <p:nvPr>
            <p:ph type="sldNum" sz="quarter" idx="12"/>
          </p:nvPr>
        </p:nvSpPr>
        <p:spPr/>
        <p:txBody>
          <a:bodyPr/>
          <a:lstStyle/>
          <a:p>
            <a:fld id="{51556043-8DAF-40AE-A2AA-86749D23276D}" type="slidenum">
              <a:rPr lang="x-none" smtClean="0"/>
              <a:pPr/>
              <a:t>‹Nº›</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61FCB38-7AFA-4324-8CA5-638E8262700B}" type="datetimeFigureOut">
              <a:rPr lang="x-none" smtClean="0"/>
              <a:pPr/>
              <a:t>06/09/2019</a:t>
            </a:fld>
            <a:endParaRPr lang="x-none"/>
          </a:p>
        </p:txBody>
      </p:sp>
      <p:sp>
        <p:nvSpPr>
          <p:cNvPr id="6" name="5 Marcador de pie de página"/>
          <p:cNvSpPr>
            <a:spLocks noGrp="1"/>
          </p:cNvSpPr>
          <p:nvPr>
            <p:ph type="ftr" sz="quarter" idx="11"/>
          </p:nvPr>
        </p:nvSpPr>
        <p:spPr/>
        <p:txBody>
          <a:bodyPr/>
          <a:lstStyle/>
          <a:p>
            <a:endParaRPr lang="x-none"/>
          </a:p>
        </p:txBody>
      </p:sp>
      <p:sp>
        <p:nvSpPr>
          <p:cNvPr id="7" name="6 Marcador de número de diapositiva"/>
          <p:cNvSpPr>
            <a:spLocks noGrp="1"/>
          </p:cNvSpPr>
          <p:nvPr>
            <p:ph type="sldNum" sz="quarter" idx="12"/>
          </p:nvPr>
        </p:nvSpPr>
        <p:spPr/>
        <p:txBody>
          <a:bodyPr/>
          <a:lstStyle/>
          <a:p>
            <a:fld id="{51556043-8DAF-40AE-A2AA-86749D23276D}" type="slidenum">
              <a:rPr lang="x-none" smtClean="0"/>
              <a:pPr/>
              <a:t>‹Nº›</a:t>
            </a:fld>
            <a:endParaRPr 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FCB38-7AFA-4324-8CA5-638E8262700B}" type="datetimeFigureOut">
              <a:rPr lang="x-none" smtClean="0"/>
              <a:pPr/>
              <a:t>06/09/2019</a:t>
            </a:fld>
            <a:endParaRPr lang="x-none"/>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56043-8DAF-40AE-A2AA-86749D23276D}" type="slidenum">
              <a:rPr lang="x-none" smtClean="0"/>
              <a:pPr/>
              <a:t>‹Nº›</a:t>
            </a:fld>
            <a:endParaRPr lang="x-none"/>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resentable.es/consejos-practicos/6-pasos-para-comunicar-malas-noticias-en-nuestras-presentacione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AA50206-D104-48CF-9541-2CD55AF1D06F}"/>
              </a:ext>
            </a:extLst>
          </p:cNvPr>
          <p:cNvSpPr>
            <a:spLocks noGrp="1"/>
          </p:cNvSpPr>
          <p:nvPr>
            <p:ph type="title"/>
          </p:nvPr>
        </p:nvSpPr>
        <p:spPr>
          <a:xfrm>
            <a:off x="964337" y="2693255"/>
            <a:ext cx="10515600" cy="1325563"/>
          </a:xfrm>
        </p:spPr>
        <p:txBody>
          <a:bodyPr/>
          <a:lstStyle/>
          <a:p>
            <a:pPr algn="ctr"/>
            <a:r>
              <a:rPr lang="x-none" b="1" dirty="0"/>
              <a:t>“Comunicación de malas noticias”</a:t>
            </a:r>
          </a:p>
        </p:txBody>
      </p:sp>
      <p:sp>
        <p:nvSpPr>
          <p:cNvPr id="7" name="Marcador de contenido 6">
            <a:extLst>
              <a:ext uri="{FF2B5EF4-FFF2-40B4-BE49-F238E27FC236}">
                <a16:creationId xmlns:a16="http://schemas.microsoft.com/office/drawing/2014/main" xmlns="" id="{C37C8A1A-ECBA-45C7-BD86-B25B9775F455}"/>
              </a:ext>
            </a:extLst>
          </p:cNvPr>
          <p:cNvSpPr>
            <a:spLocks noGrp="1"/>
          </p:cNvSpPr>
          <p:nvPr>
            <p:ph idx="1"/>
          </p:nvPr>
        </p:nvSpPr>
        <p:spPr>
          <a:xfrm>
            <a:off x="1295402" y="623139"/>
            <a:ext cx="9601196" cy="1959640"/>
          </a:xfrm>
        </p:spPr>
        <p:txBody>
          <a:bodyPr/>
          <a:lstStyle/>
          <a:p>
            <a:pPr marL="0" indent="0" algn="ctr">
              <a:lnSpc>
                <a:spcPts val="2880"/>
              </a:lnSpc>
              <a:buNone/>
            </a:pPr>
            <a:r>
              <a:rPr lang="x-none" b="1" smtClean="0"/>
              <a:t>Universidad</a:t>
            </a:r>
            <a:r>
              <a:rPr lang="es-ES" b="1" dirty="0" smtClean="0"/>
              <a:t> del Norte</a:t>
            </a:r>
            <a:endParaRPr lang="x-none" b="1" dirty="0" smtClean="0"/>
          </a:p>
          <a:p>
            <a:pPr marL="0" indent="0" algn="ctr">
              <a:lnSpc>
                <a:spcPts val="2880"/>
              </a:lnSpc>
              <a:buNone/>
            </a:pPr>
            <a:r>
              <a:rPr lang="x-none" b="1" dirty="0" smtClean="0"/>
              <a:t>Facultad </a:t>
            </a:r>
            <a:r>
              <a:rPr lang="x-none" b="1" smtClean="0"/>
              <a:t>de </a:t>
            </a:r>
            <a:r>
              <a:rPr lang="es-ES" b="1" dirty="0" smtClean="0"/>
              <a:t>Medicina</a:t>
            </a:r>
            <a:endParaRPr lang="x-none" b="1" dirty="0" smtClean="0"/>
          </a:p>
          <a:p>
            <a:pPr marL="0" indent="0" algn="ctr">
              <a:lnSpc>
                <a:spcPts val="2880"/>
              </a:lnSpc>
              <a:buNone/>
            </a:pPr>
            <a:r>
              <a:rPr lang="x-none" b="1" dirty="0" smtClean="0"/>
              <a:t>Cátedra de </a:t>
            </a:r>
            <a:r>
              <a:rPr lang="es-ES" b="1" dirty="0" smtClean="0"/>
              <a:t>M</a:t>
            </a:r>
            <a:r>
              <a:rPr lang="x-none" b="1" dirty="0" smtClean="0"/>
              <a:t>edicina </a:t>
            </a:r>
            <a:r>
              <a:rPr lang="es-ES" b="1" dirty="0"/>
              <a:t>F</a:t>
            </a:r>
            <a:r>
              <a:rPr lang="x-none" b="1" dirty="0" smtClean="0"/>
              <a:t>amiliar</a:t>
            </a:r>
            <a:endParaRPr lang="x-none" b="1" dirty="0"/>
          </a:p>
        </p:txBody>
      </p:sp>
      <p:sp>
        <p:nvSpPr>
          <p:cNvPr id="6" name="5 CuadroTexto"/>
          <p:cNvSpPr txBox="1"/>
          <p:nvPr/>
        </p:nvSpPr>
        <p:spPr>
          <a:xfrm>
            <a:off x="3966066" y="4106779"/>
            <a:ext cx="5017513" cy="830997"/>
          </a:xfrm>
          <a:prstGeom prst="rect">
            <a:avLst/>
          </a:prstGeom>
          <a:noFill/>
        </p:spPr>
        <p:txBody>
          <a:bodyPr wrap="square" rtlCol="0">
            <a:spAutoFit/>
          </a:bodyPr>
          <a:lstStyle/>
          <a:p>
            <a:pPr algn="ctr"/>
            <a:r>
              <a:rPr lang="es-ES" sz="2400" b="1" dirty="0" smtClean="0"/>
              <a:t>Dra. María Belén Giménez</a:t>
            </a:r>
          </a:p>
          <a:p>
            <a:pPr algn="ctr"/>
            <a:r>
              <a:rPr lang="es-ES" sz="2400" b="1" dirty="0" smtClean="0"/>
              <a:t>Médica de Familia</a:t>
            </a:r>
            <a:endParaRPr lang="es-ES" sz="2400" b="1" dirty="0">
              <a:solidFill>
                <a:srgbClr val="FF0000"/>
              </a:solidFill>
            </a:endParaRPr>
          </a:p>
        </p:txBody>
      </p:sp>
      <p:pic>
        <p:nvPicPr>
          <p:cNvPr id="5" name="4 Imagen" descr="logo Medicina.jpg"/>
          <p:cNvPicPr>
            <a:picLocks noChangeAspect="1"/>
          </p:cNvPicPr>
          <p:nvPr/>
        </p:nvPicPr>
        <p:blipFill>
          <a:blip r:embed="rId2" cstate="print"/>
          <a:stretch>
            <a:fillRect/>
          </a:stretch>
        </p:blipFill>
        <p:spPr>
          <a:xfrm>
            <a:off x="586904" y="336885"/>
            <a:ext cx="2147019" cy="2082716"/>
          </a:xfrm>
          <a:prstGeom prst="rect">
            <a:avLst/>
          </a:prstGeom>
        </p:spPr>
      </p:pic>
      <p:sp>
        <p:nvSpPr>
          <p:cNvPr id="8" name="7 Rectángulo"/>
          <p:cNvSpPr/>
          <p:nvPr/>
        </p:nvSpPr>
        <p:spPr>
          <a:xfrm>
            <a:off x="5229174" y="5522312"/>
            <a:ext cx="1391728" cy="461665"/>
          </a:xfrm>
          <a:prstGeom prst="rect">
            <a:avLst/>
          </a:prstGeom>
        </p:spPr>
        <p:txBody>
          <a:bodyPr wrap="none">
            <a:spAutoFit/>
          </a:bodyPr>
          <a:lstStyle/>
          <a:p>
            <a:r>
              <a:rPr lang="es-ES" sz="2400" b="1" dirty="0" smtClean="0"/>
              <a:t>Año 2019</a:t>
            </a:r>
            <a:endParaRPr lang="es-ES" sz="2400" b="1" dirty="0"/>
          </a:p>
        </p:txBody>
      </p:sp>
    </p:spTree>
    <p:extLst>
      <p:ext uri="{BB962C8B-B14F-4D97-AF65-F5344CB8AC3E}">
        <p14:creationId xmlns:p14="http://schemas.microsoft.com/office/powerpoint/2010/main" val="1714510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1BC086-0C7E-4F3E-9FF1-85AC8FE0BA88}"/>
              </a:ext>
            </a:extLst>
          </p:cNvPr>
          <p:cNvSpPr>
            <a:spLocks noGrp="1"/>
          </p:cNvSpPr>
          <p:nvPr>
            <p:ph type="title"/>
          </p:nvPr>
        </p:nvSpPr>
        <p:spPr>
          <a:xfrm>
            <a:off x="128340" y="431530"/>
            <a:ext cx="11855116" cy="1325563"/>
          </a:xfrm>
        </p:spPr>
        <p:txBody>
          <a:bodyPr>
            <a:normAutofit/>
          </a:bodyPr>
          <a:lstStyle/>
          <a:p>
            <a:r>
              <a:rPr lang="x-none" dirty="0"/>
              <a:t>¿Por qué es importante comunicar malas noticias?</a:t>
            </a:r>
          </a:p>
        </p:txBody>
      </p:sp>
      <p:cxnSp>
        <p:nvCxnSpPr>
          <p:cNvPr id="22" name="Conector recto 21">
            <a:extLst>
              <a:ext uri="{FF2B5EF4-FFF2-40B4-BE49-F238E27FC236}">
                <a16:creationId xmlns:a16="http://schemas.microsoft.com/office/drawing/2014/main" xmlns="" id="{0E72CF64-283C-4A2D-9F96-D1F9FC095734}"/>
              </a:ext>
            </a:extLst>
          </p:cNvPr>
          <p:cNvCxnSpPr>
            <a:cxnSpLocks/>
          </p:cNvCxnSpPr>
          <p:nvPr/>
        </p:nvCxnSpPr>
        <p:spPr>
          <a:xfrm>
            <a:off x="513347" y="1620253"/>
            <a:ext cx="11213432"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xmlns="" id="{E77D43DC-08C2-47EB-B72E-148CA675B53A}"/>
              </a:ext>
            </a:extLst>
          </p:cNvPr>
          <p:cNvSpPr txBox="1"/>
          <p:nvPr/>
        </p:nvSpPr>
        <p:spPr>
          <a:xfrm>
            <a:off x="946484" y="2459048"/>
            <a:ext cx="10427369" cy="2246769"/>
          </a:xfrm>
          <a:prstGeom prst="rect">
            <a:avLst/>
          </a:prstGeom>
          <a:noFill/>
        </p:spPr>
        <p:txBody>
          <a:bodyPr wrap="square" rtlCol="0">
            <a:spAutoFit/>
          </a:bodyPr>
          <a:lstStyle/>
          <a:p>
            <a:pPr marL="285750" indent="-285750" algn="just">
              <a:buFont typeface="Arial" panose="020B0604020202020204" pitchFamily="34" charset="0"/>
              <a:buChar char="•"/>
            </a:pPr>
            <a:r>
              <a:rPr lang="x-none" sz="2800" dirty="0"/>
              <a:t>Fortalece la relación Médico – paciente</a:t>
            </a:r>
          </a:p>
          <a:p>
            <a:pPr marL="285750" indent="-285750" algn="just">
              <a:buFont typeface="Arial" panose="020B0604020202020204" pitchFamily="34" charset="0"/>
              <a:buChar char="•"/>
            </a:pPr>
            <a:r>
              <a:rPr lang="x-none" sz="2800" dirty="0"/>
              <a:t>Reduce la incertidumbre de la situación vivida por el </a:t>
            </a:r>
            <a:r>
              <a:rPr lang="x-none" sz="2800" dirty="0" smtClean="0"/>
              <a:t>paciente</a:t>
            </a:r>
            <a:endParaRPr lang="x-none" sz="2800" dirty="0"/>
          </a:p>
          <a:p>
            <a:pPr marL="285750" indent="-285750" algn="just">
              <a:buFont typeface="Arial" panose="020B0604020202020204" pitchFamily="34" charset="0"/>
              <a:buChar char="•"/>
            </a:pPr>
            <a:r>
              <a:rPr lang="x-none" sz="2800" dirty="0"/>
              <a:t>Ofrece una dirección al enfermo y su </a:t>
            </a:r>
            <a:r>
              <a:rPr lang="x-none" sz="2800" dirty="0" smtClean="0"/>
              <a:t>familia</a:t>
            </a:r>
            <a:endParaRPr lang="x-none" sz="2800" dirty="0"/>
          </a:p>
          <a:p>
            <a:pPr marL="285750" indent="-285750" algn="just">
              <a:buFont typeface="Arial" panose="020B0604020202020204" pitchFamily="34" charset="0"/>
              <a:buChar char="•"/>
            </a:pPr>
            <a:r>
              <a:rPr lang="x-none" sz="2800" dirty="0"/>
              <a:t>Minimiza los sentimientos de aislamiento, soledad y </a:t>
            </a:r>
            <a:r>
              <a:rPr lang="x-none" sz="2800" dirty="0" smtClean="0"/>
              <a:t>miedo</a:t>
            </a:r>
            <a:endParaRPr lang="x-none" sz="2800" dirty="0"/>
          </a:p>
          <a:p>
            <a:pPr marL="285750" indent="-285750" algn="just">
              <a:buFont typeface="Arial" panose="020B0604020202020204" pitchFamily="34" charset="0"/>
              <a:buChar char="•"/>
            </a:pPr>
            <a:r>
              <a:rPr lang="x-none" sz="2800" dirty="0"/>
              <a:t>Atiende el deseo de la gran mayoría de las personas que desea </a:t>
            </a:r>
            <a:r>
              <a:rPr lang="x-none" sz="2800" dirty="0" smtClean="0"/>
              <a:t>saber</a:t>
            </a:r>
            <a:endParaRPr lang="x-none" sz="2800" dirty="0"/>
          </a:p>
        </p:txBody>
      </p:sp>
    </p:spTree>
    <p:extLst>
      <p:ext uri="{BB962C8B-B14F-4D97-AF65-F5344CB8AC3E}">
        <p14:creationId xmlns:p14="http://schemas.microsoft.com/office/powerpoint/2010/main" val="197312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DCDDF1-FB4D-4884-854D-D08B09583ECA}"/>
              </a:ext>
            </a:extLst>
          </p:cNvPr>
          <p:cNvSpPr>
            <a:spLocks noGrp="1"/>
          </p:cNvSpPr>
          <p:nvPr>
            <p:ph type="title"/>
          </p:nvPr>
        </p:nvSpPr>
        <p:spPr/>
        <p:txBody>
          <a:bodyPr/>
          <a:lstStyle/>
          <a:p>
            <a:endParaRPr lang="x-none"/>
          </a:p>
        </p:txBody>
      </p:sp>
      <p:pic>
        <p:nvPicPr>
          <p:cNvPr id="5" name="Picture 2">
            <a:extLst>
              <a:ext uri="{FF2B5EF4-FFF2-40B4-BE49-F238E27FC236}">
                <a16:creationId xmlns:a16="http://schemas.microsoft.com/office/drawing/2014/main" xmlns="" id="{ABA95658-7BF4-4528-A284-914D24857AE9}"/>
              </a:ext>
            </a:extLst>
          </p:cNvPr>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222422" y="168970"/>
            <a:ext cx="11788345" cy="666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058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DCDDF1-FB4D-4884-854D-D08B09583ECA}"/>
              </a:ext>
            </a:extLst>
          </p:cNvPr>
          <p:cNvSpPr>
            <a:spLocks noGrp="1"/>
          </p:cNvSpPr>
          <p:nvPr>
            <p:ph type="title"/>
          </p:nvPr>
        </p:nvSpPr>
        <p:spPr>
          <a:xfrm>
            <a:off x="1295401" y="160132"/>
            <a:ext cx="9601196" cy="1303867"/>
          </a:xfrm>
        </p:spPr>
        <p:txBody>
          <a:bodyPr/>
          <a:lstStyle/>
          <a:p>
            <a:r>
              <a:rPr lang="x-none" dirty="0"/>
              <a:t>¿Cómo dar una mala noticia?</a:t>
            </a:r>
          </a:p>
        </p:txBody>
      </p:sp>
      <p:sp>
        <p:nvSpPr>
          <p:cNvPr id="3" name="Marcador de contenido 2">
            <a:extLst>
              <a:ext uri="{FF2B5EF4-FFF2-40B4-BE49-F238E27FC236}">
                <a16:creationId xmlns:a16="http://schemas.microsoft.com/office/drawing/2014/main" xmlns="" id="{CD931879-6271-4352-A6BA-4203E9ADCC49}"/>
              </a:ext>
            </a:extLst>
          </p:cNvPr>
          <p:cNvSpPr>
            <a:spLocks noGrp="1"/>
          </p:cNvSpPr>
          <p:nvPr>
            <p:ph idx="1"/>
          </p:nvPr>
        </p:nvSpPr>
        <p:spPr>
          <a:xfrm>
            <a:off x="481263" y="1489076"/>
            <a:ext cx="10872537" cy="4486275"/>
          </a:xfrm>
        </p:spPr>
        <p:txBody>
          <a:bodyPr>
            <a:noAutofit/>
          </a:bodyPr>
          <a:lstStyle/>
          <a:p>
            <a:pPr marL="0" indent="0" algn="just">
              <a:buNone/>
            </a:pPr>
            <a:r>
              <a:rPr lang="es-PY" sz="2800" dirty="0"/>
              <a:t> Uno de los protocolos más conocidos en la literatura es el </a:t>
            </a:r>
            <a:r>
              <a:rPr lang="es-PY" sz="2800" b="1" dirty="0"/>
              <a:t>SPIKES</a:t>
            </a:r>
            <a:r>
              <a:rPr lang="es-PY" sz="2800" dirty="0"/>
              <a:t>, planteado en 6 pasos y publicado por Baile y </a:t>
            </a:r>
            <a:r>
              <a:rPr lang="es-PY" sz="2800" dirty="0" err="1"/>
              <a:t>Buckman</a:t>
            </a:r>
            <a:r>
              <a:rPr lang="es-PY" sz="2800" dirty="0"/>
              <a:t> en el año 2000. Se trata de un procedimiento dividido en 6 </a:t>
            </a:r>
            <a:r>
              <a:rPr lang="es-PY" sz="2800" dirty="0" smtClean="0"/>
              <a:t>etapas </a:t>
            </a:r>
          </a:p>
          <a:p>
            <a:pPr marL="0" indent="0" algn="just">
              <a:buNone/>
            </a:pPr>
            <a:endParaRPr lang="es-PY" sz="1800" dirty="0"/>
          </a:p>
          <a:p>
            <a:pPr marL="0" indent="0" algn="just">
              <a:buNone/>
            </a:pPr>
            <a:r>
              <a:rPr lang="es-PY" sz="2800" b="1" u="sng" dirty="0" smtClean="0"/>
              <a:t>Objetivos</a:t>
            </a:r>
            <a:r>
              <a:rPr lang="es-PY" sz="2800" dirty="0" smtClean="0"/>
              <a:t> </a:t>
            </a:r>
            <a:endParaRPr lang="es-PY" sz="2800" dirty="0"/>
          </a:p>
          <a:p>
            <a:pPr algn="just"/>
            <a:r>
              <a:rPr lang="es-PY" sz="2800" dirty="0"/>
              <a:t>Obtener información del </a:t>
            </a:r>
            <a:r>
              <a:rPr lang="es-PY" sz="2800" dirty="0" smtClean="0"/>
              <a:t>paciente </a:t>
            </a:r>
            <a:endParaRPr lang="es-PY" sz="2800" dirty="0"/>
          </a:p>
          <a:p>
            <a:pPr algn="just"/>
            <a:r>
              <a:rPr lang="es-PY" sz="2800" dirty="0"/>
              <a:t>Proporcionarle información adecuada a sus necesidades y </a:t>
            </a:r>
            <a:r>
              <a:rPr lang="es-PY" sz="2800" dirty="0" smtClean="0"/>
              <a:t>deseos</a:t>
            </a:r>
            <a:endParaRPr lang="es-PY" sz="2800" dirty="0"/>
          </a:p>
          <a:p>
            <a:pPr algn="just"/>
            <a:r>
              <a:rPr lang="es-PY" sz="2800" dirty="0"/>
              <a:t>Reducir el impacto emocional que significa para el paciente la recepción de una noticia adversa  </a:t>
            </a:r>
          </a:p>
          <a:p>
            <a:pPr algn="just"/>
            <a:r>
              <a:rPr lang="es-PY" sz="2800" dirty="0"/>
              <a:t> Desarrollar una estrategia terapéutica con la cooperación y participación activa del </a:t>
            </a:r>
            <a:r>
              <a:rPr lang="es-PY" sz="2800" dirty="0" smtClean="0"/>
              <a:t>paciente</a:t>
            </a:r>
            <a:endParaRPr lang="x-none" sz="2800" dirty="0"/>
          </a:p>
        </p:txBody>
      </p:sp>
      <p:cxnSp>
        <p:nvCxnSpPr>
          <p:cNvPr id="5" name="Conector recto 4">
            <a:extLst>
              <a:ext uri="{FF2B5EF4-FFF2-40B4-BE49-F238E27FC236}">
                <a16:creationId xmlns:a16="http://schemas.microsoft.com/office/drawing/2014/main" xmlns="" id="{0F67D7C4-D455-4441-BF94-8319A0D9529B}"/>
              </a:ext>
            </a:extLst>
          </p:cNvPr>
          <p:cNvCxnSpPr>
            <a:cxnSpLocks/>
          </p:cNvCxnSpPr>
          <p:nvPr/>
        </p:nvCxnSpPr>
        <p:spPr>
          <a:xfrm>
            <a:off x="919547" y="1290117"/>
            <a:ext cx="103529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27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C21EAA9F-6D04-4DD6-A2C1-332861A4F39F}"/>
              </a:ext>
            </a:extLst>
          </p:cNvPr>
          <p:cNvSpPr>
            <a:spLocks noGrp="1"/>
          </p:cNvSpPr>
          <p:nvPr>
            <p:ph type="title"/>
          </p:nvPr>
        </p:nvSpPr>
        <p:spPr>
          <a:xfrm>
            <a:off x="1295402" y="235503"/>
            <a:ext cx="9601196" cy="1303867"/>
          </a:xfrm>
        </p:spPr>
        <p:txBody>
          <a:bodyPr/>
          <a:lstStyle/>
          <a:p>
            <a:r>
              <a:rPr lang="x-none" dirty="0"/>
              <a:t>¿Cómo dar una mala noticia?</a:t>
            </a:r>
          </a:p>
        </p:txBody>
      </p:sp>
      <p:sp>
        <p:nvSpPr>
          <p:cNvPr id="3" name="Marcador de contenido 2">
            <a:extLst>
              <a:ext uri="{FF2B5EF4-FFF2-40B4-BE49-F238E27FC236}">
                <a16:creationId xmlns:a16="http://schemas.microsoft.com/office/drawing/2014/main" xmlns="" id="{CD931879-6271-4352-A6BA-4203E9ADCC49}"/>
              </a:ext>
            </a:extLst>
          </p:cNvPr>
          <p:cNvSpPr>
            <a:spLocks noGrp="1"/>
          </p:cNvSpPr>
          <p:nvPr>
            <p:ph idx="1"/>
          </p:nvPr>
        </p:nvSpPr>
        <p:spPr>
          <a:xfrm>
            <a:off x="989587" y="1621044"/>
            <a:ext cx="9686925" cy="5129212"/>
          </a:xfrm>
        </p:spPr>
        <p:txBody>
          <a:bodyPr>
            <a:normAutofit/>
          </a:bodyPr>
          <a:lstStyle/>
          <a:p>
            <a:pPr marL="0" indent="0">
              <a:buNone/>
            </a:pPr>
            <a:r>
              <a:rPr lang="es-PY" sz="2800" dirty="0"/>
              <a:t>En español la adaptamos como </a:t>
            </a:r>
            <a:r>
              <a:rPr lang="es-PY" sz="2800" b="1" dirty="0"/>
              <a:t>“</a:t>
            </a:r>
            <a:r>
              <a:rPr lang="es-PY" sz="2800" b="1" dirty="0" smtClean="0"/>
              <a:t>APIDER</a:t>
            </a:r>
            <a:r>
              <a:rPr lang="es-PY" sz="2800" b="1" dirty="0"/>
              <a:t>”</a:t>
            </a:r>
            <a:endParaRPr lang="es-PY" sz="2800" b="1" u="sng" dirty="0"/>
          </a:p>
          <a:p>
            <a:pPr marL="0" indent="0">
              <a:buNone/>
            </a:pPr>
            <a:endParaRPr lang="es-PY" sz="1800" dirty="0"/>
          </a:p>
          <a:p>
            <a:pPr marL="0" indent="0">
              <a:buNone/>
            </a:pPr>
            <a:r>
              <a:rPr lang="es-PY" sz="2800" dirty="0"/>
              <a:t>Las siglas </a:t>
            </a:r>
            <a:r>
              <a:rPr lang="es-PY" sz="2800" dirty="0" smtClean="0"/>
              <a:t>APIDER </a:t>
            </a:r>
            <a:r>
              <a:rPr lang="es-PY" sz="2800" dirty="0"/>
              <a:t>corresponden a los 6 pasos en que se conceptualiza y se desglosa el proceso de dar las malas noticias: </a:t>
            </a:r>
          </a:p>
          <a:p>
            <a:pPr marL="914400" lvl="2" indent="0">
              <a:buNone/>
            </a:pPr>
            <a:r>
              <a:rPr lang="es-PY" sz="2400" b="1" dirty="0"/>
              <a:t>“A”</a:t>
            </a:r>
            <a:r>
              <a:rPr lang="es-PY" sz="2400" dirty="0"/>
              <a:t> Arreglando la </a:t>
            </a:r>
            <a:r>
              <a:rPr lang="es-PY" sz="2400" dirty="0" smtClean="0"/>
              <a:t>entrevista</a:t>
            </a:r>
            <a:endParaRPr lang="es-PY" sz="2400" dirty="0"/>
          </a:p>
          <a:p>
            <a:pPr marL="914400" lvl="2" indent="0">
              <a:buNone/>
            </a:pPr>
            <a:r>
              <a:rPr lang="es-PY" sz="2400" b="1" dirty="0"/>
              <a:t>“P”</a:t>
            </a:r>
            <a:r>
              <a:rPr lang="es-PY" sz="2400" dirty="0"/>
              <a:t> de percepción del </a:t>
            </a:r>
            <a:r>
              <a:rPr lang="es-PY" sz="2400" dirty="0" smtClean="0"/>
              <a:t>paciente</a:t>
            </a:r>
            <a:endParaRPr lang="es-PY" sz="2400" dirty="0"/>
          </a:p>
          <a:p>
            <a:pPr marL="914400" lvl="2" indent="0">
              <a:buNone/>
            </a:pPr>
            <a:r>
              <a:rPr lang="es-PY" sz="2400" b="1" dirty="0"/>
              <a:t>“I”</a:t>
            </a:r>
            <a:r>
              <a:rPr lang="es-PY" sz="2400" dirty="0"/>
              <a:t> Invitando al paciente a decir lo </a:t>
            </a:r>
            <a:r>
              <a:rPr lang="es-PY" sz="2400" dirty="0" smtClean="0"/>
              <a:t>que </a:t>
            </a:r>
            <a:r>
              <a:rPr lang="es-PY" sz="2400" dirty="0"/>
              <a:t>sesea </a:t>
            </a:r>
            <a:r>
              <a:rPr lang="es-PY" sz="2400" dirty="0" smtClean="0"/>
              <a:t>saber</a:t>
            </a:r>
            <a:endParaRPr lang="es-PY" sz="2400" dirty="0"/>
          </a:p>
          <a:p>
            <a:pPr marL="914400" lvl="2" indent="0">
              <a:buNone/>
            </a:pPr>
            <a:r>
              <a:rPr lang="es-PY" sz="2400" b="1" dirty="0"/>
              <a:t>“D”</a:t>
            </a:r>
            <a:r>
              <a:rPr lang="es-PY" sz="2400" dirty="0"/>
              <a:t> Dando a conocer al </a:t>
            </a:r>
            <a:r>
              <a:rPr lang="es-PY" sz="2400" dirty="0" smtClean="0"/>
              <a:t>paciente </a:t>
            </a:r>
            <a:endParaRPr lang="es-PY" sz="2400" dirty="0"/>
          </a:p>
          <a:p>
            <a:pPr marL="914400" lvl="2" indent="0">
              <a:buNone/>
            </a:pPr>
            <a:r>
              <a:rPr lang="es-PY" sz="2400" b="1" dirty="0"/>
              <a:t>“E” </a:t>
            </a:r>
            <a:r>
              <a:rPr lang="es-PY" sz="2400" dirty="0"/>
              <a:t>Explorando las emociones</a:t>
            </a:r>
          </a:p>
          <a:p>
            <a:pPr marL="914400" lvl="2" indent="0">
              <a:buNone/>
            </a:pPr>
            <a:r>
              <a:rPr lang="es-PY" sz="2400" b="1" dirty="0"/>
              <a:t>“R”</a:t>
            </a:r>
            <a:r>
              <a:rPr lang="es-PY" sz="2400" dirty="0"/>
              <a:t> Resumiendo y estableciendo </a:t>
            </a:r>
            <a:r>
              <a:rPr lang="es-PY" sz="2400" dirty="0" smtClean="0"/>
              <a:t>estrategias </a:t>
            </a:r>
            <a:endParaRPr lang="es-PY" sz="2400" dirty="0"/>
          </a:p>
          <a:p>
            <a:endParaRPr lang="x-none" dirty="0"/>
          </a:p>
        </p:txBody>
      </p:sp>
      <p:cxnSp>
        <p:nvCxnSpPr>
          <p:cNvPr id="6" name="Conector recto 5">
            <a:extLst>
              <a:ext uri="{FF2B5EF4-FFF2-40B4-BE49-F238E27FC236}">
                <a16:creationId xmlns:a16="http://schemas.microsoft.com/office/drawing/2014/main" xmlns="" id="{20ACA565-326F-4DA4-BC57-9F5633C3AA96}"/>
              </a:ext>
            </a:extLst>
          </p:cNvPr>
          <p:cNvCxnSpPr>
            <a:cxnSpLocks/>
          </p:cNvCxnSpPr>
          <p:nvPr/>
        </p:nvCxnSpPr>
        <p:spPr>
          <a:xfrm>
            <a:off x="857764" y="1301607"/>
            <a:ext cx="10300387" cy="2923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persona, hombre, interior, pared&#10;&#10;Descripción generada con confianza muy alta">
            <a:extLst>
              <a:ext uri="{FF2B5EF4-FFF2-40B4-BE49-F238E27FC236}">
                <a16:creationId xmlns:a16="http://schemas.microsoft.com/office/drawing/2014/main" xmlns="" id="{22FD136B-CA13-40E9-AA4C-17F08470F35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322970" y="4122819"/>
            <a:ext cx="3013215" cy="2259911"/>
          </a:xfrm>
          <a:prstGeom prst="rect">
            <a:avLst/>
          </a:prstGeom>
        </p:spPr>
      </p:pic>
    </p:spTree>
    <p:extLst>
      <p:ext uri="{BB962C8B-B14F-4D97-AF65-F5344CB8AC3E}">
        <p14:creationId xmlns:p14="http://schemas.microsoft.com/office/powerpoint/2010/main" val="3593827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E158D6-5059-48F2-B184-A0888F835745}"/>
              </a:ext>
            </a:extLst>
          </p:cNvPr>
          <p:cNvSpPr>
            <a:spLocks noGrp="1"/>
          </p:cNvSpPr>
          <p:nvPr>
            <p:ph type="title"/>
          </p:nvPr>
        </p:nvSpPr>
        <p:spPr>
          <a:xfrm>
            <a:off x="1295401" y="255849"/>
            <a:ext cx="9601196" cy="1303867"/>
          </a:xfrm>
        </p:spPr>
        <p:txBody>
          <a:bodyPr/>
          <a:lstStyle/>
          <a:p>
            <a:r>
              <a:rPr lang="x-none" b="1" smtClean="0">
                <a:effectLst>
                  <a:outerShdw blurRad="38100" dist="38100" dir="2700000" algn="tl">
                    <a:srgbClr val="000000">
                      <a:alpha val="43137"/>
                    </a:srgbClr>
                  </a:outerShdw>
                </a:effectLst>
              </a:rPr>
              <a:t>A</a:t>
            </a:r>
            <a:r>
              <a:rPr lang="es-ES" b="1" dirty="0" smtClean="0">
                <a:effectLst>
                  <a:outerShdw blurRad="38100" dist="38100" dir="2700000" algn="tl">
                    <a:srgbClr val="000000">
                      <a:alpha val="43137"/>
                    </a:srgbClr>
                  </a:outerShdw>
                </a:effectLst>
              </a:rPr>
              <a:t>P</a:t>
            </a:r>
            <a:r>
              <a:rPr lang="x-none" b="1" smtClean="0">
                <a:effectLst>
                  <a:outerShdw blurRad="38100" dist="38100" dir="2700000" algn="tl">
                    <a:srgbClr val="000000">
                      <a:alpha val="43137"/>
                    </a:srgbClr>
                  </a:outerShdw>
                </a:effectLst>
              </a:rPr>
              <a:t>IDER</a:t>
            </a:r>
            <a:endParaRPr lang="x-none"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xmlns="" id="{AD32E1D0-EF12-45DF-8303-1F85BB51429D}"/>
              </a:ext>
            </a:extLst>
          </p:cNvPr>
          <p:cNvSpPr>
            <a:spLocks noGrp="1"/>
          </p:cNvSpPr>
          <p:nvPr>
            <p:ph idx="1"/>
          </p:nvPr>
        </p:nvSpPr>
        <p:spPr>
          <a:xfrm>
            <a:off x="926435" y="3116264"/>
            <a:ext cx="10515600" cy="4351338"/>
          </a:xfrm>
        </p:spPr>
        <p:txBody>
          <a:bodyPr>
            <a:normAutofit/>
          </a:bodyPr>
          <a:lstStyle/>
          <a:p>
            <a:r>
              <a:rPr lang="x-none" sz="2800" dirty="0"/>
              <a:t>Permite disminuir el desgaste </a:t>
            </a:r>
            <a:r>
              <a:rPr lang="x-none" sz="2800" dirty="0" smtClean="0"/>
              <a:t>profesional</a:t>
            </a:r>
            <a:endParaRPr lang="x-none" sz="2800" dirty="0"/>
          </a:p>
          <a:p>
            <a:endParaRPr lang="x-none" sz="2800" dirty="0"/>
          </a:p>
          <a:p>
            <a:r>
              <a:rPr lang="x-none" sz="2800" dirty="0"/>
              <a:t>Su función: Estructurar el proceso de </a:t>
            </a:r>
            <a:r>
              <a:rPr lang="x-none" sz="2800" dirty="0" smtClean="0"/>
              <a:t>comunicación</a:t>
            </a:r>
            <a:endParaRPr lang="x-none" sz="2800" dirty="0"/>
          </a:p>
          <a:p>
            <a:endParaRPr lang="x-none" sz="2800" dirty="0"/>
          </a:p>
          <a:p>
            <a:r>
              <a:rPr lang="x-none" sz="2800" dirty="0"/>
              <a:t>Busca disminuir el impacto emocional que puede generar la comunicación de malas noticias y evitar conflictos </a:t>
            </a:r>
            <a:r>
              <a:rPr lang="x-none" sz="2800" dirty="0" smtClean="0"/>
              <a:t>legales</a:t>
            </a:r>
            <a:endParaRPr lang="x-none" sz="2800" dirty="0"/>
          </a:p>
          <a:p>
            <a:endParaRPr lang="x-none" sz="2800" dirty="0"/>
          </a:p>
        </p:txBody>
      </p:sp>
      <p:cxnSp>
        <p:nvCxnSpPr>
          <p:cNvPr id="4" name="Conector recto 3">
            <a:extLst>
              <a:ext uri="{FF2B5EF4-FFF2-40B4-BE49-F238E27FC236}">
                <a16:creationId xmlns:a16="http://schemas.microsoft.com/office/drawing/2014/main" xmlns="" id="{FF2111CA-CB19-4A22-98E8-922FFC731FC0}"/>
              </a:ext>
            </a:extLst>
          </p:cNvPr>
          <p:cNvCxnSpPr>
            <a:cxnSpLocks/>
          </p:cNvCxnSpPr>
          <p:nvPr/>
        </p:nvCxnSpPr>
        <p:spPr>
          <a:xfrm>
            <a:off x="919548" y="1414119"/>
            <a:ext cx="103529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xmlns="" id="{3A70CCF8-7082-4AD2-BE15-442A338E02EA}"/>
              </a:ext>
            </a:extLst>
          </p:cNvPr>
          <p:cNvSpPr txBox="1">
            <a:spLocks/>
          </p:cNvSpPr>
          <p:nvPr/>
        </p:nvSpPr>
        <p:spPr>
          <a:xfrm>
            <a:off x="961120" y="1570778"/>
            <a:ext cx="9601196" cy="331893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x-none" sz="2800" b="0" i="0" u="none" strike="noStrike" kern="1200" cap="none" spc="0" normalizeH="0" baseline="0" noProof="0" smtClean="0">
                <a:ln>
                  <a:noFill/>
                </a:ln>
                <a:solidFill>
                  <a:schemeClr val="tx1"/>
                </a:solidFill>
                <a:effectLst/>
                <a:uLnTx/>
                <a:uFillTx/>
                <a:latin typeface="+mn-lt"/>
                <a:ea typeface="+mn-ea"/>
                <a:cs typeface="+mn-cs"/>
              </a:rPr>
              <a:t>Ayuda en los procesos, asimismo las afirmativas afectivas, exploratorias y validadoras pueden ser un recurso cuando no sabemos que decir o como proseguir</a:t>
            </a:r>
            <a:endParaRPr kumimoji="0" lang="x-none" sz="2800" b="0"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55267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D931879-6271-4352-A6BA-4203E9ADCC49}"/>
              </a:ext>
            </a:extLst>
          </p:cNvPr>
          <p:cNvSpPr>
            <a:spLocks noGrp="1"/>
          </p:cNvSpPr>
          <p:nvPr>
            <p:ph idx="1"/>
          </p:nvPr>
        </p:nvSpPr>
        <p:spPr>
          <a:xfrm>
            <a:off x="1023552" y="852439"/>
            <a:ext cx="6711778" cy="6400800"/>
          </a:xfrm>
        </p:spPr>
        <p:txBody>
          <a:bodyPr>
            <a:normAutofit/>
          </a:bodyPr>
          <a:lstStyle/>
          <a:p>
            <a:pPr marL="0" indent="0" algn="just">
              <a:buNone/>
            </a:pPr>
            <a:r>
              <a:rPr lang="es-PY" b="1" dirty="0"/>
              <a:t>	</a:t>
            </a:r>
            <a:r>
              <a:rPr lang="es-PY" sz="3600" b="1" dirty="0"/>
              <a:t>Arreglando la </a:t>
            </a:r>
            <a:r>
              <a:rPr lang="es-PY" sz="3600" b="1" dirty="0" smtClean="0"/>
              <a:t>entrevista</a:t>
            </a:r>
            <a:endParaRPr lang="es-PY" sz="3600" dirty="0"/>
          </a:p>
          <a:p>
            <a:pPr marL="0" indent="0" algn="just">
              <a:buNone/>
            </a:pPr>
            <a:endParaRPr lang="es-PY" dirty="0"/>
          </a:p>
          <a:p>
            <a:pPr marL="0" indent="0" algn="just">
              <a:buNone/>
            </a:pPr>
            <a:r>
              <a:rPr lang="es-PY" sz="2400" dirty="0"/>
              <a:t>Las malas noticias deben darse en un lugar privado de forma que sólo estén presentes el paciente, sus familiares o personas más allegadas y los miembros del equipo asistencial necesarios. </a:t>
            </a:r>
          </a:p>
          <a:p>
            <a:pPr marL="0" indent="0" algn="just">
              <a:buNone/>
            </a:pPr>
            <a:endParaRPr lang="es-PY" sz="2400" dirty="0"/>
          </a:p>
          <a:p>
            <a:pPr marL="0" indent="0" algn="just">
              <a:buNone/>
            </a:pPr>
            <a:r>
              <a:rPr lang="es-PY" sz="2400" dirty="0"/>
              <a:t>Lo mejor es que el médico esté sentado, que establezca un buen contacto ocular con el paciente y que mantenga un contacto físico apropiado (por ejemplo, darle la mano, agarrarle el brazo o apoyar la mano en el hombro, etc</a:t>
            </a:r>
            <a:r>
              <a:rPr lang="es-PY" sz="2400" dirty="0" smtClean="0"/>
              <a:t>.) </a:t>
            </a:r>
            <a:endParaRPr lang="es-PY" sz="2400" dirty="0"/>
          </a:p>
          <a:p>
            <a:pPr marL="0" indent="0" algn="just">
              <a:buNone/>
            </a:pPr>
            <a:endParaRPr lang="es-PY" sz="2400" dirty="0"/>
          </a:p>
          <a:p>
            <a:pPr marL="0" indent="0" algn="just">
              <a:buNone/>
            </a:pPr>
            <a:endParaRPr lang="x-none" dirty="0"/>
          </a:p>
        </p:txBody>
      </p:sp>
      <p:pic>
        <p:nvPicPr>
          <p:cNvPr id="7" name="Imagen 6">
            <a:extLst>
              <a:ext uri="{FF2B5EF4-FFF2-40B4-BE49-F238E27FC236}">
                <a16:creationId xmlns:a16="http://schemas.microsoft.com/office/drawing/2014/main" xmlns="" id="{52D8FAD5-D89B-4A4D-9DEA-F9A2081F78A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1094" b="74479" l="34114" r="64056">
                        <a14:foregroundMark x1="41435" y1="25260" x2="41435" y2="25260"/>
                        <a14:foregroundMark x1="47804" y1="21094" x2="47804" y2="21094"/>
                        <a14:foregroundMark x1="47804" y1="21094" x2="47804" y2="21094"/>
                        <a14:foregroundMark x1="64056" y1="51693" x2="64056" y2="51693"/>
                        <a14:foregroundMark x1="34187" y1="43620" x2="34187" y2="43620"/>
                        <a14:foregroundMark x1="46413" y1="74479" x2="46413" y2="74479"/>
                        <a14:backgroundMark x1="35139" y1="25391" x2="35139" y2="25391"/>
                      </a14:backgroundRemoval>
                    </a14:imgEffect>
                  </a14:imgLayer>
                </a14:imgProps>
              </a:ext>
            </a:extLst>
          </a:blip>
          <a:srcRect l="32838" t="19625" r="34020" b="23230"/>
          <a:stretch/>
        </p:blipFill>
        <p:spPr>
          <a:xfrm>
            <a:off x="8130745" y="2094471"/>
            <a:ext cx="3830596" cy="3713451"/>
          </a:xfrm>
          <a:prstGeom prst="rect">
            <a:avLst/>
          </a:prstGeom>
        </p:spPr>
      </p:pic>
    </p:spTree>
    <p:extLst>
      <p:ext uri="{BB962C8B-B14F-4D97-AF65-F5344CB8AC3E}">
        <p14:creationId xmlns:p14="http://schemas.microsoft.com/office/powerpoint/2010/main" val="324587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D931879-6271-4352-A6BA-4203E9ADCC49}"/>
              </a:ext>
            </a:extLst>
          </p:cNvPr>
          <p:cNvSpPr>
            <a:spLocks noGrp="1"/>
          </p:cNvSpPr>
          <p:nvPr>
            <p:ph idx="1"/>
          </p:nvPr>
        </p:nvSpPr>
        <p:spPr>
          <a:xfrm>
            <a:off x="1043932" y="1246039"/>
            <a:ext cx="6580983" cy="6400800"/>
          </a:xfrm>
        </p:spPr>
        <p:txBody>
          <a:bodyPr>
            <a:normAutofit/>
          </a:bodyPr>
          <a:lstStyle/>
          <a:p>
            <a:pPr marL="0" indent="0" algn="just">
              <a:buNone/>
            </a:pPr>
            <a:r>
              <a:rPr lang="es-PY" b="1" dirty="0"/>
              <a:t>	</a:t>
            </a:r>
            <a:endParaRPr lang="es-PY" sz="2400" dirty="0"/>
          </a:p>
          <a:p>
            <a:pPr marL="0" indent="0" algn="just">
              <a:buNone/>
            </a:pPr>
            <a:r>
              <a:rPr lang="es-PY" sz="2400" dirty="0"/>
              <a:t>Es muy importante disponer del tiempo suficiente para poder responder a sus </a:t>
            </a:r>
            <a:r>
              <a:rPr lang="es-PY" sz="2400" dirty="0" smtClean="0"/>
              <a:t>preguntas </a:t>
            </a:r>
            <a:endParaRPr lang="es-PY" sz="2400" dirty="0"/>
          </a:p>
          <a:p>
            <a:pPr marL="0" indent="0" algn="just">
              <a:buNone/>
            </a:pPr>
            <a:endParaRPr lang="es-PY" sz="2400" dirty="0"/>
          </a:p>
          <a:p>
            <a:pPr marL="0" indent="0" algn="just">
              <a:buNone/>
            </a:pPr>
            <a:r>
              <a:rPr lang="es-PY" sz="2400" dirty="0"/>
              <a:t>Las posibles interrupciones deben ser controladas de antemano: apagar el móvil, hablar con el personal que pudiera entrar en la sala sin previo aviso, asegurarse de que otros compañeros pueden encargarse de situaciones no previstas, </a:t>
            </a:r>
            <a:r>
              <a:rPr lang="es-PY" sz="2400" dirty="0" err="1"/>
              <a:t>etc</a:t>
            </a:r>
            <a:endParaRPr lang="es-PY" sz="2400" dirty="0"/>
          </a:p>
          <a:p>
            <a:pPr marL="0" indent="0" algn="just">
              <a:buNone/>
            </a:pPr>
            <a:endParaRPr lang="x-none" dirty="0"/>
          </a:p>
        </p:txBody>
      </p:sp>
      <p:pic>
        <p:nvPicPr>
          <p:cNvPr id="7" name="Imagen 6">
            <a:extLst>
              <a:ext uri="{FF2B5EF4-FFF2-40B4-BE49-F238E27FC236}">
                <a16:creationId xmlns:a16="http://schemas.microsoft.com/office/drawing/2014/main" xmlns="" id="{022AF88C-E776-413E-8B0D-9CC6AFDA82F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1094" b="74479" l="34114" r="64056">
                        <a14:foregroundMark x1="41435" y1="25260" x2="41435" y2="25260"/>
                        <a14:foregroundMark x1="47804" y1="21094" x2="47804" y2="21094"/>
                        <a14:foregroundMark x1="47804" y1="21094" x2="47804" y2="21094"/>
                        <a14:foregroundMark x1="64056" y1="51693" x2="64056" y2="51693"/>
                        <a14:foregroundMark x1="34187" y1="43620" x2="34187" y2="43620"/>
                        <a14:foregroundMark x1="46413" y1="74479" x2="46413" y2="74479"/>
                        <a14:backgroundMark x1="35139" y1="25391" x2="35139" y2="25391"/>
                      </a14:backgroundRemoval>
                    </a14:imgEffect>
                  </a14:imgLayer>
                </a14:imgProps>
              </a:ext>
            </a:extLst>
          </a:blip>
          <a:srcRect l="32838" t="19625" r="34020" b="23230"/>
          <a:stretch/>
        </p:blipFill>
        <p:spPr>
          <a:xfrm>
            <a:off x="8130745" y="2094471"/>
            <a:ext cx="3830596" cy="3713451"/>
          </a:xfrm>
          <a:prstGeom prst="rect">
            <a:avLst/>
          </a:prstGeom>
        </p:spPr>
      </p:pic>
    </p:spTree>
    <p:extLst>
      <p:ext uri="{BB962C8B-B14F-4D97-AF65-F5344CB8AC3E}">
        <p14:creationId xmlns:p14="http://schemas.microsoft.com/office/powerpoint/2010/main" val="243064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D931879-6271-4352-A6BA-4203E9ADCC49}"/>
              </a:ext>
            </a:extLst>
          </p:cNvPr>
          <p:cNvSpPr>
            <a:spLocks noGrp="1"/>
          </p:cNvSpPr>
          <p:nvPr>
            <p:ph idx="1"/>
          </p:nvPr>
        </p:nvSpPr>
        <p:spPr>
          <a:xfrm>
            <a:off x="529389" y="879960"/>
            <a:ext cx="7852344" cy="5515695"/>
          </a:xfrm>
        </p:spPr>
        <p:txBody>
          <a:bodyPr>
            <a:normAutofit/>
          </a:bodyPr>
          <a:lstStyle/>
          <a:p>
            <a:pPr marL="0" indent="0" algn="just">
              <a:buNone/>
            </a:pPr>
            <a:r>
              <a:rPr lang="es-PY" sz="3900" dirty="0"/>
              <a:t> </a:t>
            </a:r>
            <a:r>
              <a:rPr lang="es-PY" sz="3600" b="1" dirty="0"/>
              <a:t>Percibiendo que la persona/paciente sabe acerca de la realización de un </a:t>
            </a:r>
            <a:r>
              <a:rPr lang="es-PY" sz="3600" b="1" dirty="0" smtClean="0"/>
              <a:t>examen Diagnóstico</a:t>
            </a:r>
            <a:endParaRPr lang="es-PY" sz="3600" dirty="0"/>
          </a:p>
          <a:p>
            <a:pPr marL="0" indent="0" algn="just">
              <a:buNone/>
            </a:pPr>
            <a:endParaRPr lang="es-PY" dirty="0"/>
          </a:p>
          <a:p>
            <a:pPr marL="0" indent="0" algn="just">
              <a:buNone/>
            </a:pPr>
            <a:r>
              <a:rPr lang="es-PY" sz="2400" dirty="0"/>
              <a:t>Es necesario conocer qué es lo que sabe el paciente sobre su enfermedad antes de proceder a dar las malas noticias. Nos podemos valer de preguntas como: </a:t>
            </a:r>
          </a:p>
          <a:p>
            <a:pPr marL="0" indent="0" algn="just">
              <a:buNone/>
            </a:pPr>
            <a:endParaRPr lang="es-PY" sz="2400" dirty="0"/>
          </a:p>
          <a:p>
            <a:pPr marL="0" indent="0" algn="just">
              <a:buNone/>
            </a:pPr>
            <a:r>
              <a:rPr lang="es-PY" sz="2400" dirty="0"/>
              <a:t>“Hasta el momento, qué le han dicho que tiene?” ó </a:t>
            </a:r>
          </a:p>
          <a:p>
            <a:pPr marL="0" indent="0" algn="just">
              <a:buNone/>
            </a:pPr>
            <a:r>
              <a:rPr lang="es-PY" sz="2400" dirty="0"/>
              <a:t>“¿recuerda para qué hicimos esta prueba</a:t>
            </a:r>
            <a:r>
              <a:rPr lang="es-PY" sz="2400" dirty="0" smtClean="0"/>
              <a:t>?”</a:t>
            </a:r>
            <a:endParaRPr lang="es-PY" sz="2400" dirty="0"/>
          </a:p>
          <a:p>
            <a:pPr marL="0" indent="0" algn="just">
              <a:buNone/>
            </a:pPr>
            <a:endParaRPr lang="es-PY" dirty="0"/>
          </a:p>
          <a:p>
            <a:pPr marL="0" indent="0" algn="just">
              <a:buNone/>
            </a:pPr>
            <a:endParaRPr lang="x-none" dirty="0"/>
          </a:p>
        </p:txBody>
      </p:sp>
      <p:pic>
        <p:nvPicPr>
          <p:cNvPr id="6" name="Imagen 5">
            <a:extLst>
              <a:ext uri="{FF2B5EF4-FFF2-40B4-BE49-F238E27FC236}">
                <a16:creationId xmlns:a16="http://schemas.microsoft.com/office/drawing/2014/main" xmlns="" id="{08C47B37-1087-473B-BAB6-268AF942360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0573" b="74609" l="34041" r="64129">
                        <a14:foregroundMark x1="37482" y1="39063" x2="37482" y2="39063"/>
                        <a14:foregroundMark x1="41069" y1="34896" x2="51537" y2="29167"/>
                        <a14:foregroundMark x1="51537" y1="29167" x2="56955" y2="34375"/>
                        <a14:foregroundMark x1="56955" y1="34375" x2="58712" y2="43229"/>
                        <a14:foregroundMark x1="58712" y1="43229" x2="58858" y2="53255"/>
                        <a14:foregroundMark x1="58858" y1="53255" x2="57760" y2="60286"/>
                        <a14:foregroundMark x1="57760" y1="60286" x2="54173" y2="64323"/>
                        <a14:foregroundMark x1="54173" y1="64323" x2="48316" y2="63932"/>
                        <a14:foregroundMark x1="48316" y1="63932" x2="44949" y2="59115"/>
                        <a14:foregroundMark x1="44949" y1="59115" x2="42972" y2="51042"/>
                        <a14:foregroundMark x1="42972" y1="51042" x2="42679" y2="39844"/>
                        <a14:foregroundMark x1="35652" y1="38151" x2="35652" y2="38151"/>
                        <a14:foregroundMark x1="38287" y1="30990" x2="38287" y2="30990"/>
                        <a14:foregroundMark x1="37994" y1="31380" x2="41362" y2="26563"/>
                        <a14:foregroundMark x1="41362" y1="26563" x2="45754" y2="23177"/>
                        <a14:foregroundMark x1="45754" y1="23177" x2="49780" y2="22526"/>
                        <a14:foregroundMark x1="49780" y1="22526" x2="54173" y2="22786"/>
                        <a14:foregroundMark x1="54173" y1="22786" x2="56881" y2="26172"/>
                        <a14:foregroundMark x1="34187" y1="47786" x2="34187" y2="47786"/>
                        <a14:foregroundMark x1="46925" y1="70833" x2="46925" y2="70833"/>
                        <a14:foregroundMark x1="60688" y1="57422" x2="60688" y2="57422"/>
                        <a14:foregroundMark x1="50293" y1="20573" x2="50293" y2="20573"/>
                        <a14:foregroundMark x1="47511" y1="28125" x2="47511" y2="28125"/>
                        <a14:foregroundMark x1="51318" y1="24609" x2="51318" y2="24609"/>
                        <a14:foregroundMark x1="61859" y1="32813" x2="64129" y2="48177"/>
                        <a14:foregroundMark x1="64129" y1="48177" x2="63031" y2="51563"/>
                        <a14:foregroundMark x1="63470" y1="52995" x2="58492" y2="60807"/>
                        <a14:foregroundMark x1="58492" y1="60807" x2="45315" y2="64714"/>
                        <a14:foregroundMark x1="53953" y1="46354" x2="49414" y2="44401"/>
                        <a14:foregroundMark x1="49414" y1="44401" x2="51537" y2="36458"/>
                        <a14:foregroundMark x1="51537" y1="36458" x2="59517" y2="38281"/>
                        <a14:foregroundMark x1="59517" y1="38281" x2="63177" y2="46094"/>
                        <a14:foregroundMark x1="63177" y1="46094" x2="64202" y2="55469"/>
                        <a14:foregroundMark x1="64202" y1="55469" x2="63681" y2="61427"/>
                        <a14:foregroundMark x1="58335" y1="71629" x2="54100" y2="72656"/>
                        <a14:foregroundMark x1="54100" y1="72656" x2="46999" y2="64844"/>
                        <a14:foregroundMark x1="46999" y1="64844" x2="44729" y2="57682"/>
                        <a14:foregroundMark x1="44729" y1="57682" x2="43558" y2="45313"/>
                        <a14:foregroundMark x1="43558" y1="45313" x2="46047" y2="38151"/>
                        <a14:foregroundMark x1="46047" y1="38151" x2="50293" y2="38281"/>
                        <a14:foregroundMark x1="50293" y1="38281" x2="50439" y2="39453"/>
                        <a14:foregroundMark x1="45388" y1="26953" x2="45388" y2="26953"/>
                        <a14:foregroundMark x1="43704" y1="26953" x2="48829" y2="26432"/>
                        <a14:foregroundMark x1="48829" y1="26432" x2="52635" y2="27214"/>
                        <a14:foregroundMark x1="47731" y1="50651" x2="52196" y2="51953"/>
                        <a14:foregroundMark x1="52196" y1="51953" x2="56955" y2="50781"/>
                        <a14:foregroundMark x1="44217" y1="38021" x2="44217" y2="38021"/>
                        <a14:foregroundMark x1="46925" y1="53385" x2="51025" y2="56120"/>
                        <a14:foregroundMark x1="51025" y1="56120" x2="55490" y2="56380"/>
                        <a14:foregroundMark x1="55490" y1="56380" x2="56223" y2="53646"/>
                        <a14:foregroundMark x1="41215" y1="64193" x2="45754" y2="67839"/>
                        <a14:foregroundMark x1="45754" y1="67839" x2="50878" y2="67969"/>
                        <a14:foregroundMark x1="46633" y1="74479" x2="46633" y2="74479"/>
                        <a14:foregroundMark x1="49854" y1="74609" x2="49854" y2="74609"/>
                        <a14:foregroundMark x1="47218" y1="71745" x2="43631" y2="65755"/>
                        <a14:foregroundMark x1="43631" y1="65755" x2="41435" y2="58203"/>
                        <a14:foregroundMark x1="41435" y1="58203" x2="40776" y2="48438"/>
                        <a14:foregroundMark x1="40776" y1="48438" x2="41728" y2="40365"/>
                        <a14:foregroundMark x1="41728" y1="40365" x2="44363" y2="34896"/>
                        <a14:foregroundMark x1="44363" y1="34896" x2="49780" y2="32813"/>
                        <a14:foregroundMark x1="49780" y1="32813" x2="53953" y2="35677"/>
                        <a14:foregroundMark x1="53953" y1="35677" x2="56442" y2="41927"/>
                        <a14:foregroundMark x1="56442" y1="41927" x2="57980" y2="51953"/>
                        <a14:foregroundMark x1="57980" y1="51953" x2="57980" y2="60938"/>
                        <a14:foregroundMark x1="57980" y1="60938" x2="53441" y2="67188"/>
                        <a14:foregroundMark x1="53441" y1="67188" x2="48682" y2="66667"/>
                        <a14:foregroundMark x1="48682" y1="66667" x2="44217" y2="62370"/>
                        <a14:foregroundMark x1="44217" y1="62370" x2="40630" y2="52214"/>
                        <a14:foregroundMark x1="40630" y1="52214" x2="39751" y2="41276"/>
                        <a14:foregroundMark x1="39751" y1="41276" x2="40410" y2="33203"/>
                        <a14:foregroundMark x1="40410" y1="33203" x2="45754" y2="28125"/>
                        <a14:foregroundMark x1="45754" y1="28125" x2="50732" y2="29948"/>
                        <a14:foregroundMark x1="50732" y1="29948" x2="54978" y2="33984"/>
                        <a14:foregroundMark x1="54978" y1="33984" x2="56076" y2="46875"/>
                        <a14:foregroundMark x1="56076" y1="46875" x2="54612" y2="54688"/>
                        <a14:foregroundMark x1="54612" y1="54688" x2="51318" y2="61849"/>
                        <a14:foregroundMark x1="51318" y1="61849" x2="46633" y2="66797"/>
                        <a14:foregroundMark x1="46633" y1="66797" x2="42094" y2="67057"/>
                        <a14:foregroundMark x1="42094" y1="67057" x2="39092" y2="61849"/>
                        <a14:foregroundMark x1="39092" y1="61849" x2="37335" y2="51693"/>
                        <a14:foregroundMark x1="37335" y1="51693" x2="37775" y2="41276"/>
                        <a14:foregroundMark x1="37775" y1="41276" x2="41508" y2="31510"/>
                        <a14:foregroundMark x1="41508" y1="31510" x2="46047" y2="26693"/>
                        <a14:foregroundMark x1="46047" y1="26693" x2="51245" y2="27214"/>
                        <a14:foregroundMark x1="51245" y1="27214" x2="59370" y2="35547"/>
                        <a14:foregroundMark x1="59370" y1="35547" x2="58638" y2="53646"/>
                        <a14:foregroundMark x1="58638" y1="53646" x2="55710" y2="55729"/>
                        <a14:foregroundMark x1="56369" y1="28646" x2="56369" y2="28646"/>
                        <a14:foregroundMark x1="60835" y1="35807" x2="60835" y2="35807"/>
                        <a14:foregroundMark x1="58712" y1="31641" x2="58712" y2="31641"/>
                        <a14:foregroundMark x1="53807" y1="25000" x2="60029" y2="32943"/>
                        <a14:foregroundMark x1="61713" y1="48438" x2="60835" y2="52995"/>
                        <a14:foregroundMark x1="61127" y1="58724" x2="57540" y2="62760"/>
                        <a14:foregroundMark x1="57540" y1="62760" x2="57540" y2="62760"/>
                        <a14:foregroundMark x1="47145" y1="46875" x2="46486" y2="53385"/>
                        <a14:foregroundMark x1="46340" y1="46094" x2="47950" y2="42578"/>
                        <a14:foregroundMark x1="49488" y1="47526" x2="52196" y2="47917"/>
                        <a14:foregroundMark x1="55124" y1="69141" x2="60322" y2="63021"/>
                        <a14:foregroundMark x1="39751" y1="64844" x2="44070" y2="69141"/>
                        <a14:foregroundMark x1="48170" y1="71484" x2="51391" y2="71354"/>
                        <a14:foregroundMark x1="45388" y1="53125" x2="48463" y2="57682"/>
                        <a14:foregroundMark x1="48463" y1="57682" x2="49634" y2="57292"/>
                        <a14:backgroundMark x1="63250" y1="65625" x2="63250" y2="65625"/>
                        <a14:backgroundMark x1="63616" y1="63802" x2="60981" y2="69141"/>
                        <a14:backgroundMark x1="60981" y1="69141" x2="60395" y2="69401"/>
                        <a14:backgroundMark x1="63470" y1="62370" x2="63470" y2="62370"/>
                        <a14:backgroundMark x1="63177" y1="62891" x2="63763" y2="60547"/>
                        <a14:backgroundMark x1="58199" y1="72135" x2="60322" y2="69922"/>
                        <a14:backgroundMark x1="63763" y1="62891" x2="63763" y2="62891"/>
                        <a14:backgroundMark x1="63543" y1="64193" x2="63616" y2="61328"/>
                        <a14:backgroundMark x1="63836" y1="61458" x2="63616" y2="64844"/>
                        <a14:backgroundMark x1="58199" y1="71875" x2="58199" y2="71875"/>
                      </a14:backgroundRemoval>
                    </a14:imgEffect>
                  </a14:imgLayer>
                </a14:imgProps>
              </a:ext>
            </a:extLst>
          </a:blip>
          <a:srcRect l="32903" t="19559" r="34072" b="23212"/>
          <a:stretch/>
        </p:blipFill>
        <p:spPr>
          <a:xfrm>
            <a:off x="8381733" y="2102896"/>
            <a:ext cx="3810267" cy="3712376"/>
          </a:xfrm>
          <a:prstGeom prst="rect">
            <a:avLst/>
          </a:prstGeom>
        </p:spPr>
      </p:pic>
    </p:spTree>
    <p:extLst>
      <p:ext uri="{BB962C8B-B14F-4D97-AF65-F5344CB8AC3E}">
        <p14:creationId xmlns:p14="http://schemas.microsoft.com/office/powerpoint/2010/main" val="415950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D931879-6271-4352-A6BA-4203E9ADCC49}"/>
              </a:ext>
            </a:extLst>
          </p:cNvPr>
          <p:cNvSpPr>
            <a:spLocks noGrp="1"/>
          </p:cNvSpPr>
          <p:nvPr>
            <p:ph idx="1"/>
          </p:nvPr>
        </p:nvSpPr>
        <p:spPr>
          <a:xfrm>
            <a:off x="937669" y="314662"/>
            <a:ext cx="6762003" cy="5515695"/>
          </a:xfrm>
        </p:spPr>
        <p:txBody>
          <a:bodyPr>
            <a:normAutofit/>
          </a:bodyPr>
          <a:lstStyle/>
          <a:p>
            <a:pPr marL="0" indent="0" algn="just">
              <a:buNone/>
            </a:pPr>
            <a:r>
              <a:rPr lang="es-PY" sz="2800" dirty="0"/>
              <a:t> </a:t>
            </a:r>
            <a:endParaRPr lang="es-PY" sz="3600" dirty="0"/>
          </a:p>
          <a:p>
            <a:pPr marL="0" indent="0" algn="just">
              <a:buNone/>
            </a:pPr>
            <a:endParaRPr lang="es-PY" sz="2800" dirty="0"/>
          </a:p>
          <a:p>
            <a:pPr marL="0" indent="0" algn="just">
              <a:buNone/>
            </a:pPr>
            <a:endParaRPr lang="es-PY" sz="2800" dirty="0"/>
          </a:p>
          <a:p>
            <a:pPr marL="0" indent="0" algn="just">
              <a:buNone/>
            </a:pPr>
            <a:r>
              <a:rPr lang="es-PY" sz="2800" dirty="0"/>
              <a:t>Si valoramos los conocimientos previos del paciente, tendremos la oportunidad de corregir cualquier información errónea que pudiera existir y, además, podremos adaptar las malas noticias al nivel de comprensión que tenga el paciente; es decir, podremos personalizar la información, con lo que conseguiremos una mayor </a:t>
            </a:r>
            <a:r>
              <a:rPr lang="es-PY" sz="2800" dirty="0" smtClean="0"/>
              <a:t>eficacia</a:t>
            </a:r>
            <a:endParaRPr lang="es-PY" sz="2800" dirty="0"/>
          </a:p>
          <a:p>
            <a:pPr marL="0" indent="0" algn="just">
              <a:buNone/>
            </a:pPr>
            <a:endParaRPr lang="x-none" sz="2800" dirty="0"/>
          </a:p>
        </p:txBody>
      </p:sp>
      <p:pic>
        <p:nvPicPr>
          <p:cNvPr id="4" name="Imagen 3">
            <a:extLst>
              <a:ext uri="{FF2B5EF4-FFF2-40B4-BE49-F238E27FC236}">
                <a16:creationId xmlns:a16="http://schemas.microsoft.com/office/drawing/2014/main" xmlns="" id="{9D804059-DAA6-4FE2-8939-3C1B305F029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0573" b="74609" l="34041" r="64129">
                        <a14:foregroundMark x1="37482" y1="39063" x2="37482" y2="39063"/>
                        <a14:foregroundMark x1="41069" y1="34896" x2="51537" y2="29167"/>
                        <a14:foregroundMark x1="51537" y1="29167" x2="56955" y2="34375"/>
                        <a14:foregroundMark x1="56955" y1="34375" x2="58712" y2="43229"/>
                        <a14:foregroundMark x1="58712" y1="43229" x2="58858" y2="53255"/>
                        <a14:foregroundMark x1="58858" y1="53255" x2="57760" y2="60286"/>
                        <a14:foregroundMark x1="57760" y1="60286" x2="54173" y2="64323"/>
                        <a14:foregroundMark x1="54173" y1="64323" x2="48316" y2="63932"/>
                        <a14:foregroundMark x1="48316" y1="63932" x2="44949" y2="59115"/>
                        <a14:foregroundMark x1="44949" y1="59115" x2="42972" y2="51042"/>
                        <a14:foregroundMark x1="42972" y1="51042" x2="42679" y2="39844"/>
                        <a14:foregroundMark x1="35652" y1="38151" x2="35652" y2="38151"/>
                        <a14:foregroundMark x1="38287" y1="30990" x2="38287" y2="30990"/>
                        <a14:foregroundMark x1="37994" y1="31380" x2="41362" y2="26563"/>
                        <a14:foregroundMark x1="41362" y1="26563" x2="45754" y2="23177"/>
                        <a14:foregroundMark x1="45754" y1="23177" x2="49780" y2="22526"/>
                        <a14:foregroundMark x1="49780" y1="22526" x2="54173" y2="22786"/>
                        <a14:foregroundMark x1="54173" y1="22786" x2="56881" y2="26172"/>
                        <a14:foregroundMark x1="34187" y1="47786" x2="34187" y2="47786"/>
                        <a14:foregroundMark x1="46925" y1="70833" x2="46925" y2="70833"/>
                        <a14:foregroundMark x1="60688" y1="57422" x2="60688" y2="57422"/>
                        <a14:foregroundMark x1="50293" y1="20573" x2="50293" y2="20573"/>
                        <a14:foregroundMark x1="47511" y1="28125" x2="47511" y2="28125"/>
                        <a14:foregroundMark x1="51318" y1="24609" x2="51318" y2="24609"/>
                        <a14:foregroundMark x1="61859" y1="32813" x2="64129" y2="48177"/>
                        <a14:foregroundMark x1="64129" y1="48177" x2="63031" y2="51563"/>
                        <a14:foregroundMark x1="63470" y1="52995" x2="58492" y2="60807"/>
                        <a14:foregroundMark x1="58492" y1="60807" x2="45315" y2="64714"/>
                        <a14:foregroundMark x1="53953" y1="46354" x2="49414" y2="44401"/>
                        <a14:foregroundMark x1="49414" y1="44401" x2="51537" y2="36458"/>
                        <a14:foregroundMark x1="51537" y1="36458" x2="59517" y2="38281"/>
                        <a14:foregroundMark x1="59517" y1="38281" x2="63177" y2="46094"/>
                        <a14:foregroundMark x1="63177" y1="46094" x2="64202" y2="55469"/>
                        <a14:foregroundMark x1="64202" y1="55469" x2="63681" y2="61427"/>
                        <a14:foregroundMark x1="58335" y1="71629" x2="54100" y2="72656"/>
                        <a14:foregroundMark x1="54100" y1="72656" x2="46999" y2="64844"/>
                        <a14:foregroundMark x1="46999" y1="64844" x2="44729" y2="57682"/>
                        <a14:foregroundMark x1="44729" y1="57682" x2="43558" y2="45313"/>
                        <a14:foregroundMark x1="43558" y1="45313" x2="46047" y2="38151"/>
                        <a14:foregroundMark x1="46047" y1="38151" x2="50293" y2="38281"/>
                        <a14:foregroundMark x1="50293" y1="38281" x2="50439" y2="39453"/>
                        <a14:foregroundMark x1="45388" y1="26953" x2="45388" y2="26953"/>
                        <a14:foregroundMark x1="43704" y1="26953" x2="48829" y2="26432"/>
                        <a14:foregroundMark x1="48829" y1="26432" x2="52635" y2="27214"/>
                        <a14:foregroundMark x1="47731" y1="50651" x2="52196" y2="51953"/>
                        <a14:foregroundMark x1="52196" y1="51953" x2="56955" y2="50781"/>
                        <a14:foregroundMark x1="44217" y1="38021" x2="44217" y2="38021"/>
                        <a14:foregroundMark x1="46925" y1="53385" x2="51025" y2="56120"/>
                        <a14:foregroundMark x1="51025" y1="56120" x2="55490" y2="56380"/>
                        <a14:foregroundMark x1="55490" y1="56380" x2="56223" y2="53646"/>
                        <a14:foregroundMark x1="41215" y1="64193" x2="45754" y2="67839"/>
                        <a14:foregroundMark x1="45754" y1="67839" x2="50878" y2="67969"/>
                        <a14:foregroundMark x1="46633" y1="74479" x2="46633" y2="74479"/>
                        <a14:foregroundMark x1="49854" y1="74609" x2="49854" y2="74609"/>
                        <a14:foregroundMark x1="47218" y1="71745" x2="43631" y2="65755"/>
                        <a14:foregroundMark x1="43631" y1="65755" x2="41435" y2="58203"/>
                        <a14:foregroundMark x1="41435" y1="58203" x2="40776" y2="48438"/>
                        <a14:foregroundMark x1="40776" y1="48438" x2="41728" y2="40365"/>
                        <a14:foregroundMark x1="41728" y1="40365" x2="44363" y2="34896"/>
                        <a14:foregroundMark x1="44363" y1="34896" x2="49780" y2="32813"/>
                        <a14:foregroundMark x1="49780" y1="32813" x2="53953" y2="35677"/>
                        <a14:foregroundMark x1="53953" y1="35677" x2="56442" y2="41927"/>
                        <a14:foregroundMark x1="56442" y1="41927" x2="57980" y2="51953"/>
                        <a14:foregroundMark x1="57980" y1="51953" x2="57980" y2="60938"/>
                        <a14:foregroundMark x1="57980" y1="60938" x2="53441" y2="67188"/>
                        <a14:foregroundMark x1="53441" y1="67188" x2="48682" y2="66667"/>
                        <a14:foregroundMark x1="48682" y1="66667" x2="44217" y2="62370"/>
                        <a14:foregroundMark x1="44217" y1="62370" x2="40630" y2="52214"/>
                        <a14:foregroundMark x1="40630" y1="52214" x2="39751" y2="41276"/>
                        <a14:foregroundMark x1="39751" y1="41276" x2="40410" y2="33203"/>
                        <a14:foregroundMark x1="40410" y1="33203" x2="45754" y2="28125"/>
                        <a14:foregroundMark x1="45754" y1="28125" x2="50732" y2="29948"/>
                        <a14:foregroundMark x1="50732" y1="29948" x2="54978" y2="33984"/>
                        <a14:foregroundMark x1="54978" y1="33984" x2="56076" y2="46875"/>
                        <a14:foregroundMark x1="56076" y1="46875" x2="54612" y2="54688"/>
                        <a14:foregroundMark x1="54612" y1="54688" x2="51318" y2="61849"/>
                        <a14:foregroundMark x1="51318" y1="61849" x2="46633" y2="66797"/>
                        <a14:foregroundMark x1="46633" y1="66797" x2="42094" y2="67057"/>
                        <a14:foregroundMark x1="42094" y1="67057" x2="39092" y2="61849"/>
                        <a14:foregroundMark x1="39092" y1="61849" x2="37335" y2="51693"/>
                        <a14:foregroundMark x1="37335" y1="51693" x2="37775" y2="41276"/>
                        <a14:foregroundMark x1="37775" y1="41276" x2="41508" y2="31510"/>
                        <a14:foregroundMark x1="41508" y1="31510" x2="46047" y2="26693"/>
                        <a14:foregroundMark x1="46047" y1="26693" x2="51245" y2="27214"/>
                        <a14:foregroundMark x1="51245" y1="27214" x2="59370" y2="35547"/>
                        <a14:foregroundMark x1="59370" y1="35547" x2="58638" y2="53646"/>
                        <a14:foregroundMark x1="58638" y1="53646" x2="55710" y2="55729"/>
                        <a14:foregroundMark x1="56369" y1="28646" x2="56369" y2="28646"/>
                        <a14:foregroundMark x1="60835" y1="35807" x2="60835" y2="35807"/>
                        <a14:foregroundMark x1="58712" y1="31641" x2="58712" y2="31641"/>
                        <a14:foregroundMark x1="53807" y1="25000" x2="60029" y2="32943"/>
                        <a14:foregroundMark x1="61713" y1="48438" x2="60835" y2="52995"/>
                        <a14:foregroundMark x1="61127" y1="58724" x2="57540" y2="62760"/>
                        <a14:foregroundMark x1="57540" y1="62760" x2="57540" y2="62760"/>
                        <a14:foregroundMark x1="47145" y1="46875" x2="46486" y2="53385"/>
                        <a14:foregroundMark x1="46340" y1="46094" x2="47950" y2="42578"/>
                        <a14:foregroundMark x1="49488" y1="47526" x2="52196" y2="47917"/>
                        <a14:foregroundMark x1="55124" y1="69141" x2="60322" y2="63021"/>
                        <a14:foregroundMark x1="39751" y1="64844" x2="44070" y2="69141"/>
                        <a14:foregroundMark x1="48170" y1="71484" x2="51391" y2="71354"/>
                        <a14:foregroundMark x1="45388" y1="53125" x2="48463" y2="57682"/>
                        <a14:foregroundMark x1="48463" y1="57682" x2="49634" y2="57292"/>
                        <a14:backgroundMark x1="63250" y1="65625" x2="63250" y2="65625"/>
                        <a14:backgroundMark x1="63616" y1="63802" x2="60981" y2="69141"/>
                        <a14:backgroundMark x1="60981" y1="69141" x2="60395" y2="69401"/>
                        <a14:backgroundMark x1="63470" y1="62370" x2="63470" y2="62370"/>
                        <a14:backgroundMark x1="63177" y1="62891" x2="63763" y2="60547"/>
                        <a14:backgroundMark x1="58199" y1="72135" x2="60322" y2="69922"/>
                        <a14:backgroundMark x1="63763" y1="62891" x2="63763" y2="62891"/>
                        <a14:backgroundMark x1="63543" y1="64193" x2="63616" y2="61328"/>
                        <a14:backgroundMark x1="63836" y1="61458" x2="63616" y2="64844"/>
                        <a14:backgroundMark x1="58199" y1="71875" x2="58199" y2="71875"/>
                      </a14:backgroundRemoval>
                    </a14:imgEffect>
                  </a14:imgLayer>
                </a14:imgProps>
              </a:ext>
            </a:extLst>
          </a:blip>
          <a:srcRect l="32903" t="19559" r="34072" b="23212"/>
          <a:stretch/>
        </p:blipFill>
        <p:spPr>
          <a:xfrm>
            <a:off x="8189189" y="1977081"/>
            <a:ext cx="3817460" cy="3719384"/>
          </a:xfrm>
          <a:prstGeom prst="rect">
            <a:avLst/>
          </a:prstGeom>
        </p:spPr>
      </p:pic>
    </p:spTree>
    <p:extLst>
      <p:ext uri="{BB962C8B-B14F-4D97-AF65-F5344CB8AC3E}">
        <p14:creationId xmlns:p14="http://schemas.microsoft.com/office/powerpoint/2010/main" val="369362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D931879-6271-4352-A6BA-4203E9ADCC49}"/>
              </a:ext>
            </a:extLst>
          </p:cNvPr>
          <p:cNvSpPr>
            <a:spLocks noGrp="1"/>
          </p:cNvSpPr>
          <p:nvPr>
            <p:ph idx="1"/>
          </p:nvPr>
        </p:nvSpPr>
        <p:spPr>
          <a:xfrm>
            <a:off x="809466" y="564027"/>
            <a:ext cx="6468664" cy="6001796"/>
          </a:xfrm>
        </p:spPr>
        <p:txBody>
          <a:bodyPr>
            <a:normAutofit fontScale="92500" lnSpcReduction="20000"/>
          </a:bodyPr>
          <a:lstStyle/>
          <a:p>
            <a:pPr marL="0" indent="0">
              <a:buNone/>
            </a:pPr>
            <a:r>
              <a:rPr lang="es-PY" sz="4200" b="1" dirty="0" smtClean="0"/>
              <a:t>Invitando </a:t>
            </a:r>
            <a:r>
              <a:rPr lang="es-PY" sz="4200" b="1" dirty="0"/>
              <a:t>al Paciente a decir los que desea saber</a:t>
            </a:r>
          </a:p>
          <a:p>
            <a:pPr marL="0" indent="0">
              <a:buNone/>
            </a:pPr>
            <a:endParaRPr lang="es-PY" sz="2400" dirty="0"/>
          </a:p>
          <a:p>
            <a:pPr marL="0" indent="0">
              <a:buNone/>
            </a:pPr>
            <a:r>
              <a:rPr lang="es-PY" sz="2800" dirty="0"/>
              <a:t>Se trata de averiguar hasta dónde quiere saber el </a:t>
            </a:r>
            <a:r>
              <a:rPr lang="es-PY" sz="2800" dirty="0" smtClean="0"/>
              <a:t>paciente</a:t>
            </a:r>
            <a:endParaRPr lang="es-PY" sz="2800" dirty="0"/>
          </a:p>
          <a:p>
            <a:pPr marL="0" indent="0">
              <a:buNone/>
            </a:pPr>
            <a:endParaRPr lang="es-PY" sz="2800" dirty="0"/>
          </a:p>
          <a:p>
            <a:pPr marL="0" indent="0" algn="just">
              <a:buNone/>
            </a:pPr>
            <a:r>
              <a:rPr lang="es-PY" sz="2800" dirty="0"/>
              <a:t>No todo el mundo quiere conocer con detalle lo que le pasa cuando espera un diagnóstico realmente malo. Cada persona tiene su propio ritmo para recibir y aceptar la información. Incluso, muchos utilizan la negación como mecanismo de adaptación y no quieren </a:t>
            </a:r>
            <a:r>
              <a:rPr lang="es-PY" sz="2800" dirty="0" smtClean="0"/>
              <a:t>saber</a:t>
            </a:r>
            <a:endParaRPr lang="es-PY" sz="2800" dirty="0"/>
          </a:p>
          <a:p>
            <a:pPr marL="0" indent="0">
              <a:buNone/>
            </a:pPr>
            <a:endParaRPr lang="es-PY" sz="2800" dirty="0"/>
          </a:p>
          <a:p>
            <a:pPr marL="0" indent="0">
              <a:buNone/>
            </a:pPr>
            <a:r>
              <a:rPr lang="es-PY" sz="2800" dirty="0"/>
              <a:t>Por estas razones, los médicos han de pedir permiso para dar las malas </a:t>
            </a:r>
            <a:r>
              <a:rPr lang="es-PY" sz="2800" dirty="0" smtClean="0"/>
              <a:t>noticias</a:t>
            </a:r>
            <a:endParaRPr lang="es-PY" sz="2800" dirty="0"/>
          </a:p>
          <a:p>
            <a:pPr marL="0" indent="0">
              <a:buNone/>
            </a:pPr>
            <a:endParaRPr lang="es-PY" sz="2400" dirty="0"/>
          </a:p>
          <a:p>
            <a:pPr marL="0" indent="0">
              <a:buNone/>
            </a:pPr>
            <a:endParaRPr lang="x-none" sz="2400" dirty="0"/>
          </a:p>
        </p:txBody>
      </p:sp>
      <p:pic>
        <p:nvPicPr>
          <p:cNvPr id="2" name="Imagen 1">
            <a:extLst>
              <a:ext uri="{FF2B5EF4-FFF2-40B4-BE49-F238E27FC236}">
                <a16:creationId xmlns:a16="http://schemas.microsoft.com/office/drawing/2014/main" xmlns="" id="{951E9787-ECC3-43FF-8FA6-ED12DDE509E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1615" b="75000" l="33748" r="64861">
                        <a14:foregroundMark x1="40556" y1="27865" x2="42460" y2="53125"/>
                        <a14:foregroundMark x1="42460" y1="53125" x2="42460" y2="53125"/>
                        <a14:foregroundMark x1="40630" y1="26302" x2="40630" y2="26302"/>
                        <a14:foregroundMark x1="40410" y1="27344" x2="48316" y2="23438"/>
                        <a14:foregroundMark x1="48316" y1="23438" x2="51977" y2="24870"/>
                        <a14:foregroundMark x1="42679" y1="44141" x2="59151" y2="41667"/>
                        <a14:foregroundMark x1="59151" y1="41667" x2="59810" y2="41667"/>
                        <a14:foregroundMark x1="42167" y1="51953" x2="61201" y2="52604"/>
                        <a14:foregroundMark x1="42533" y1="57682" x2="53807" y2="59766"/>
                        <a14:foregroundMark x1="53807" y1="59766" x2="60688" y2="57682"/>
                        <a14:foregroundMark x1="39458" y1="63802" x2="43704" y2="69010"/>
                        <a14:foregroundMark x1="43704" y1="69010" x2="48316" y2="69792"/>
                        <a14:foregroundMark x1="48316" y1="69792" x2="54246" y2="68359"/>
                        <a14:foregroundMark x1="54246" y1="68359" x2="58858" y2="61979"/>
                        <a14:foregroundMark x1="58858" y1="61979" x2="59078" y2="60156"/>
                        <a14:foregroundMark x1="43045" y1="35547" x2="49122" y2="35417"/>
                        <a14:foregroundMark x1="49122" y1="35417" x2="53807" y2="40755"/>
                        <a14:foregroundMark x1="47950" y1="26953" x2="54978" y2="28255"/>
                        <a14:foregroundMark x1="54978" y1="28255" x2="60908" y2="34245"/>
                        <a14:foregroundMark x1="60908" y1="34245" x2="64641" y2="41146"/>
                        <a14:foregroundMark x1="64641" y1="41146" x2="64934" y2="44531"/>
                        <a14:foregroundMark x1="64129" y1="44922" x2="64275" y2="51823"/>
                        <a14:foregroundMark x1="64275" y1="51823" x2="62518" y2="59375"/>
                        <a14:foregroundMark x1="62518" y1="59375" x2="58712" y2="63021"/>
                        <a14:foregroundMark x1="58712" y1="63021" x2="51098" y2="61458"/>
                        <a14:foregroundMark x1="45022" y1="36719" x2="45022" y2="36719"/>
                        <a14:foregroundMark x1="44583" y1="30208" x2="44583" y2="30208"/>
                        <a14:foregroundMark x1="43192" y1="23828" x2="43192" y2="23828"/>
                        <a14:foregroundMark x1="49048" y1="21615" x2="49048" y2="21615"/>
                        <a14:foregroundMark x1="53587" y1="22005" x2="53587" y2="22005"/>
                        <a14:foregroundMark x1="57540" y1="24609" x2="57540" y2="24609"/>
                        <a14:foregroundMark x1="51391" y1="32031" x2="51391" y2="32031"/>
                        <a14:foregroundMark x1="58199" y1="36719" x2="58199" y2="36719"/>
                        <a14:foregroundMark x1="34480" y1="50260" x2="34480" y2="50260"/>
                        <a14:foregroundMark x1="34334" y1="45052" x2="34334" y2="45052"/>
                        <a14:foregroundMark x1="47731" y1="63411" x2="47731" y2="63411"/>
                        <a14:foregroundMark x1="48975" y1="72786" x2="48975" y2="72786"/>
                        <a14:foregroundMark x1="39605" y1="68880" x2="39605" y2="68880"/>
                        <a14:foregroundMark x1="45900" y1="73828" x2="45900" y2="73828"/>
                        <a14:foregroundMark x1="53001" y1="73828" x2="53001" y2="73828"/>
                        <a14:foregroundMark x1="61201" y1="64714" x2="61201" y2="64714"/>
                        <a14:foregroundMark x1="63763" y1="56380" x2="63763" y2="56380"/>
                        <a14:foregroundMark x1="62811" y1="35807" x2="62811" y2="35807"/>
                        <a14:foregroundMark x1="61859" y1="33464" x2="61859" y2="33464"/>
                        <a14:foregroundMark x1="62299" y1="33464" x2="63836" y2="38932"/>
                        <a14:foregroundMark x1="58785" y1="27734" x2="61567" y2="32813"/>
                        <a14:foregroundMark x1="61567" y1="32813" x2="61713" y2="33333"/>
                        <a14:foregroundMark x1="59078" y1="27604" x2="55710" y2="23438"/>
                        <a14:foregroundMark x1="55710" y1="23438" x2="51464" y2="22266"/>
                        <a14:foregroundMark x1="46340" y1="22266" x2="50952" y2="21615"/>
                        <a14:foregroundMark x1="40849" y1="25391" x2="44729" y2="22396"/>
                        <a14:foregroundMark x1="44729" y1="22396" x2="46340" y2="22135"/>
                        <a14:foregroundMark x1="34773" y1="40495" x2="33821" y2="47526"/>
                        <a14:foregroundMark x1="33821" y1="47526" x2="34627" y2="51953"/>
                        <a14:foregroundMark x1="34261" y1="52734" x2="35505" y2="59505"/>
                        <a14:foregroundMark x1="35505" y1="59505" x2="35652" y2="59766"/>
                        <a14:foregroundMark x1="37628" y1="65625" x2="40849" y2="70443"/>
                        <a14:foregroundMark x1="40849" y1="70443" x2="44510" y2="71875"/>
                        <a14:foregroundMark x1="44583" y1="73698" x2="48755" y2="75000"/>
                        <a14:foregroundMark x1="48755" y1="75000" x2="51903" y2="74609"/>
                        <a14:foregroundMark x1="56589" y1="24349" x2="58272" y2="27214"/>
                      </a14:backgroundRemoval>
                    </a14:imgEffect>
                  </a14:imgLayer>
                </a14:imgProps>
              </a:ext>
            </a:extLst>
          </a:blip>
          <a:srcRect l="31814" t="19770" r="33465" b="23213"/>
          <a:stretch/>
        </p:blipFill>
        <p:spPr>
          <a:xfrm>
            <a:off x="7931842" y="2150074"/>
            <a:ext cx="4108791" cy="3793526"/>
          </a:xfrm>
          <a:prstGeom prst="rect">
            <a:avLst/>
          </a:prstGeom>
        </p:spPr>
      </p:pic>
    </p:spTree>
    <p:extLst>
      <p:ext uri="{BB962C8B-B14F-4D97-AF65-F5344CB8AC3E}">
        <p14:creationId xmlns:p14="http://schemas.microsoft.com/office/powerpoint/2010/main" val="254416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403641" y="451406"/>
            <a:ext cx="6815669" cy="689189"/>
          </a:xfrm>
        </p:spPr>
        <p:txBody>
          <a:bodyPr>
            <a:normAutofit fontScale="90000"/>
          </a:bodyPr>
          <a:lstStyle/>
          <a:p>
            <a:r>
              <a:rPr lang="es-ES" dirty="0" smtClean="0"/>
              <a:t>Objetivos</a:t>
            </a:r>
            <a:endParaRPr lang="es-ES" dirty="0"/>
          </a:p>
        </p:txBody>
      </p:sp>
      <p:sp>
        <p:nvSpPr>
          <p:cNvPr id="4" name="3 CuadroTexto"/>
          <p:cNvSpPr txBox="1"/>
          <p:nvPr/>
        </p:nvSpPr>
        <p:spPr>
          <a:xfrm>
            <a:off x="378823" y="1424312"/>
            <a:ext cx="11351623" cy="4154984"/>
          </a:xfrm>
          <a:prstGeom prst="rect">
            <a:avLst/>
          </a:prstGeom>
          <a:noFill/>
        </p:spPr>
        <p:txBody>
          <a:bodyPr wrap="square" rtlCol="0">
            <a:spAutoFit/>
          </a:bodyPr>
          <a:lstStyle/>
          <a:p>
            <a:pPr>
              <a:buFont typeface="Arial" pitchFamily="34" charset="0"/>
              <a:buChar char="•"/>
            </a:pPr>
            <a:r>
              <a:rPr lang="es-ES" sz="2400" dirty="0" smtClean="0">
                <a:latin typeface="Cambria" pitchFamily="18" charset="0"/>
              </a:rPr>
              <a:t>Definir comunicación en salud</a:t>
            </a:r>
          </a:p>
          <a:p>
            <a:pPr>
              <a:buFont typeface="Arial" pitchFamily="34" charset="0"/>
              <a:buChar char="•"/>
            </a:pPr>
            <a:endParaRPr lang="es-ES" sz="2400" dirty="0" smtClean="0">
              <a:latin typeface="Cambria" pitchFamily="18" charset="0"/>
            </a:endParaRPr>
          </a:p>
          <a:p>
            <a:pPr>
              <a:buFont typeface="Arial" pitchFamily="34" charset="0"/>
              <a:buChar char="•"/>
            </a:pPr>
            <a:r>
              <a:rPr lang="es-ES" sz="2400" dirty="0" smtClean="0">
                <a:latin typeface="Cambria" pitchFamily="18" charset="0"/>
              </a:rPr>
              <a:t> Conocer las tareas que presentan la comunicación en salud</a:t>
            </a:r>
          </a:p>
          <a:p>
            <a:pPr>
              <a:buFont typeface="Arial" pitchFamily="34" charset="0"/>
              <a:buChar char="•"/>
            </a:pPr>
            <a:endParaRPr lang="es-ES" sz="2400" dirty="0" smtClean="0">
              <a:latin typeface="Cambria" pitchFamily="18" charset="0"/>
            </a:endParaRPr>
          </a:p>
          <a:p>
            <a:pPr>
              <a:buFont typeface="Arial" pitchFamily="34" charset="0"/>
              <a:buChar char="•"/>
            </a:pPr>
            <a:r>
              <a:rPr lang="es-ES" sz="2400" dirty="0" smtClean="0">
                <a:latin typeface="Cambria" pitchFamily="18" charset="0"/>
              </a:rPr>
              <a:t>Definir malas noticias</a:t>
            </a:r>
          </a:p>
          <a:p>
            <a:endParaRPr lang="es-ES" sz="2400" dirty="0" smtClean="0">
              <a:latin typeface="Cambria" pitchFamily="18" charset="0"/>
            </a:endParaRPr>
          </a:p>
          <a:p>
            <a:pPr>
              <a:buFont typeface="Arial" pitchFamily="34" charset="0"/>
              <a:buChar char="•"/>
            </a:pPr>
            <a:r>
              <a:rPr lang="es-ES" sz="2400" dirty="0" smtClean="0">
                <a:latin typeface="Cambria" pitchFamily="18" charset="0"/>
              </a:rPr>
              <a:t>Conocer factores que influyen durante una notificación de malas noticias</a:t>
            </a:r>
          </a:p>
          <a:p>
            <a:pPr>
              <a:buFont typeface="Arial" pitchFamily="34" charset="0"/>
              <a:buChar char="•"/>
            </a:pPr>
            <a:endParaRPr lang="es-ES" sz="2400" dirty="0" smtClean="0">
              <a:latin typeface="Cambria" pitchFamily="18" charset="0"/>
            </a:endParaRPr>
          </a:p>
          <a:p>
            <a:pPr>
              <a:buFont typeface="Arial" pitchFamily="34" charset="0"/>
              <a:buChar char="•"/>
            </a:pPr>
            <a:r>
              <a:rPr lang="es-ES" sz="2400" dirty="0" smtClean="0">
                <a:latin typeface="Cambria" pitchFamily="18" charset="0"/>
              </a:rPr>
              <a:t>Conocer protocolo APIDER</a:t>
            </a:r>
          </a:p>
          <a:p>
            <a:pPr>
              <a:buFont typeface="Arial" pitchFamily="34" charset="0"/>
              <a:buChar char="•"/>
            </a:pPr>
            <a:endParaRPr lang="es-ES" sz="2400" dirty="0" smtClean="0">
              <a:latin typeface="Cambria" pitchFamily="18" charset="0"/>
            </a:endParaRPr>
          </a:p>
          <a:p>
            <a:pPr>
              <a:buFont typeface="Arial" pitchFamily="34" charset="0"/>
              <a:buChar char="•"/>
            </a:pPr>
            <a:r>
              <a:rPr lang="es-ES" sz="2400" dirty="0" smtClean="0">
                <a:latin typeface="Cambria" pitchFamily="18" charset="0"/>
              </a:rPr>
              <a:t>Establecer Conspiración del silencio</a:t>
            </a:r>
            <a:endParaRPr lang="es-ES" sz="2400" dirty="0">
              <a:latin typeface="Cambria" pitchFamily="18" charset="0"/>
            </a:endParaRPr>
          </a:p>
        </p:txBody>
      </p:sp>
      <p:cxnSp>
        <p:nvCxnSpPr>
          <p:cNvPr id="5" name="Conector recto 4">
            <a:extLst>
              <a:ext uri="{FF2B5EF4-FFF2-40B4-BE49-F238E27FC236}">
                <a16:creationId xmlns:a16="http://schemas.microsoft.com/office/drawing/2014/main" xmlns="" id="{3D3A5E64-91D6-4D21-BD50-8F5FB5C80BFB}"/>
              </a:ext>
            </a:extLst>
          </p:cNvPr>
          <p:cNvCxnSpPr>
            <a:cxnSpLocks/>
          </p:cNvCxnSpPr>
          <p:nvPr/>
        </p:nvCxnSpPr>
        <p:spPr>
          <a:xfrm flipV="1">
            <a:off x="378823" y="1267326"/>
            <a:ext cx="11351623" cy="1604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148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D931879-6271-4352-A6BA-4203E9ADCC49}"/>
              </a:ext>
            </a:extLst>
          </p:cNvPr>
          <p:cNvSpPr>
            <a:spLocks noGrp="1"/>
          </p:cNvSpPr>
          <p:nvPr>
            <p:ph idx="1"/>
          </p:nvPr>
        </p:nvSpPr>
        <p:spPr>
          <a:xfrm>
            <a:off x="764060" y="519692"/>
            <a:ext cx="6785919" cy="5571482"/>
          </a:xfrm>
        </p:spPr>
        <p:txBody>
          <a:bodyPr>
            <a:normAutofit/>
          </a:bodyPr>
          <a:lstStyle/>
          <a:p>
            <a:pPr marL="0" indent="0" algn="just">
              <a:buNone/>
            </a:pPr>
            <a:r>
              <a:rPr lang="es-PY" sz="2400" dirty="0"/>
              <a:t>	</a:t>
            </a:r>
          </a:p>
          <a:p>
            <a:pPr marL="0" indent="0" algn="just">
              <a:buNone/>
            </a:pPr>
            <a:endParaRPr lang="es-PY" sz="2400" dirty="0"/>
          </a:p>
          <a:p>
            <a:pPr marL="0" indent="0" algn="just">
              <a:buNone/>
            </a:pPr>
            <a:r>
              <a:rPr lang="es-PY" sz="2400" dirty="0"/>
              <a:t>El modelo </a:t>
            </a:r>
            <a:r>
              <a:rPr lang="es-PY" dirty="0"/>
              <a:t>ADIDER</a:t>
            </a:r>
            <a:r>
              <a:rPr lang="es-PY" sz="2400" dirty="0"/>
              <a:t> es bastante directo en este punto: </a:t>
            </a:r>
          </a:p>
          <a:p>
            <a:pPr marL="0" indent="0" algn="just">
              <a:buNone/>
            </a:pPr>
            <a:endParaRPr lang="es-PY" sz="2400" dirty="0"/>
          </a:p>
          <a:p>
            <a:pPr marL="0" indent="0" algn="just">
              <a:buNone/>
            </a:pPr>
            <a:r>
              <a:rPr lang="es-PY" sz="2400" dirty="0"/>
              <a:t>• ¿Es usted el tipo de persona a la que le gusta conocer todos los detalles o quiere que hablemos sólo del tratamiento? </a:t>
            </a:r>
          </a:p>
          <a:p>
            <a:pPr marL="0" indent="0" algn="just">
              <a:buNone/>
            </a:pPr>
            <a:endParaRPr lang="es-PY" sz="2400" dirty="0"/>
          </a:p>
          <a:p>
            <a:pPr marL="0" indent="0" algn="just">
              <a:buNone/>
            </a:pPr>
            <a:r>
              <a:rPr lang="es-PY" sz="2400" dirty="0"/>
              <a:t>• Si la enfermedad fuese más grave de lo esperado en un principio, ¿cómo le gustaría que manejásemos la información?/¿Qué le interesaría que le dijéramos? </a:t>
            </a:r>
          </a:p>
          <a:p>
            <a:pPr marL="0" indent="0" algn="just">
              <a:buNone/>
            </a:pPr>
            <a:endParaRPr lang="x-none" sz="2400" dirty="0"/>
          </a:p>
        </p:txBody>
      </p:sp>
      <p:pic>
        <p:nvPicPr>
          <p:cNvPr id="5" name="Imagen 4">
            <a:extLst>
              <a:ext uri="{FF2B5EF4-FFF2-40B4-BE49-F238E27FC236}">
                <a16:creationId xmlns:a16="http://schemas.microsoft.com/office/drawing/2014/main" xmlns="" id="{51C6C352-93CB-4A13-9D30-E6C255DC901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1615" b="75000" l="33748" r="64861">
                        <a14:foregroundMark x1="40556" y1="27865" x2="42460" y2="53125"/>
                        <a14:foregroundMark x1="42460" y1="53125" x2="42460" y2="53125"/>
                        <a14:foregroundMark x1="40630" y1="26302" x2="40630" y2="26302"/>
                        <a14:foregroundMark x1="40410" y1="27344" x2="48316" y2="23438"/>
                        <a14:foregroundMark x1="48316" y1="23438" x2="51977" y2="24870"/>
                        <a14:foregroundMark x1="42679" y1="44141" x2="59151" y2="41667"/>
                        <a14:foregroundMark x1="59151" y1="41667" x2="59810" y2="41667"/>
                        <a14:foregroundMark x1="42167" y1="51953" x2="61201" y2="52604"/>
                        <a14:foregroundMark x1="42533" y1="57682" x2="53807" y2="59766"/>
                        <a14:foregroundMark x1="53807" y1="59766" x2="60688" y2="57682"/>
                        <a14:foregroundMark x1="39458" y1="63802" x2="43704" y2="69010"/>
                        <a14:foregroundMark x1="43704" y1="69010" x2="48316" y2="69792"/>
                        <a14:foregroundMark x1="48316" y1="69792" x2="54246" y2="68359"/>
                        <a14:foregroundMark x1="54246" y1="68359" x2="58858" y2="61979"/>
                        <a14:foregroundMark x1="58858" y1="61979" x2="59078" y2="60156"/>
                        <a14:foregroundMark x1="43045" y1="35547" x2="49122" y2="35417"/>
                        <a14:foregroundMark x1="49122" y1="35417" x2="53807" y2="40755"/>
                        <a14:foregroundMark x1="47950" y1="26953" x2="54978" y2="28255"/>
                        <a14:foregroundMark x1="54978" y1="28255" x2="60908" y2="34245"/>
                        <a14:foregroundMark x1="60908" y1="34245" x2="64641" y2="41146"/>
                        <a14:foregroundMark x1="64641" y1="41146" x2="64934" y2="44531"/>
                        <a14:foregroundMark x1="64129" y1="44922" x2="64275" y2="51823"/>
                        <a14:foregroundMark x1="64275" y1="51823" x2="62518" y2="59375"/>
                        <a14:foregroundMark x1="62518" y1="59375" x2="58712" y2="63021"/>
                        <a14:foregroundMark x1="58712" y1="63021" x2="51098" y2="61458"/>
                        <a14:foregroundMark x1="45022" y1="36719" x2="45022" y2="36719"/>
                        <a14:foregroundMark x1="44583" y1="30208" x2="44583" y2="30208"/>
                        <a14:foregroundMark x1="43192" y1="23828" x2="43192" y2="23828"/>
                        <a14:foregroundMark x1="49048" y1="21615" x2="49048" y2="21615"/>
                        <a14:foregroundMark x1="53587" y1="22005" x2="53587" y2="22005"/>
                        <a14:foregroundMark x1="57540" y1="24609" x2="57540" y2="24609"/>
                        <a14:foregroundMark x1="51391" y1="32031" x2="51391" y2="32031"/>
                        <a14:foregroundMark x1="58199" y1="36719" x2="58199" y2="36719"/>
                        <a14:foregroundMark x1="34480" y1="50260" x2="34480" y2="50260"/>
                        <a14:foregroundMark x1="34334" y1="45052" x2="34334" y2="45052"/>
                        <a14:foregroundMark x1="47731" y1="63411" x2="47731" y2="63411"/>
                        <a14:foregroundMark x1="48975" y1="72786" x2="48975" y2="72786"/>
                        <a14:foregroundMark x1="39605" y1="68880" x2="39605" y2="68880"/>
                        <a14:foregroundMark x1="45900" y1="73828" x2="45900" y2="73828"/>
                        <a14:foregroundMark x1="53001" y1="73828" x2="53001" y2="73828"/>
                        <a14:foregroundMark x1="61201" y1="64714" x2="61201" y2="64714"/>
                        <a14:foregroundMark x1="63763" y1="56380" x2="63763" y2="56380"/>
                        <a14:foregroundMark x1="62811" y1="35807" x2="62811" y2="35807"/>
                        <a14:foregroundMark x1="61859" y1="33464" x2="61859" y2="33464"/>
                        <a14:foregroundMark x1="62299" y1="33464" x2="63836" y2="38932"/>
                        <a14:foregroundMark x1="58785" y1="27734" x2="61567" y2="32813"/>
                        <a14:foregroundMark x1="61567" y1="32813" x2="61713" y2="33333"/>
                        <a14:foregroundMark x1="59078" y1="27604" x2="55710" y2="23438"/>
                        <a14:foregroundMark x1="55710" y1="23438" x2="51464" y2="22266"/>
                        <a14:foregroundMark x1="46340" y1="22266" x2="50952" y2="21615"/>
                        <a14:foregroundMark x1="40849" y1="25391" x2="44729" y2="22396"/>
                        <a14:foregroundMark x1="44729" y1="22396" x2="46340" y2="22135"/>
                        <a14:foregroundMark x1="34773" y1="40495" x2="33821" y2="47526"/>
                        <a14:foregroundMark x1="33821" y1="47526" x2="34627" y2="51953"/>
                        <a14:foregroundMark x1="34261" y1="52734" x2="35505" y2="59505"/>
                        <a14:foregroundMark x1="35505" y1="59505" x2="35652" y2="59766"/>
                        <a14:foregroundMark x1="37628" y1="65625" x2="40849" y2="70443"/>
                        <a14:foregroundMark x1="40849" y1="70443" x2="44510" y2="71875"/>
                        <a14:foregroundMark x1="44583" y1="73698" x2="48755" y2="75000"/>
                        <a14:foregroundMark x1="48755" y1="75000" x2="51903" y2="74609"/>
                        <a14:foregroundMark x1="56589" y1="24349" x2="58272" y2="27214"/>
                      </a14:backgroundRemoval>
                    </a14:imgEffect>
                  </a14:imgLayer>
                </a14:imgProps>
              </a:ext>
            </a:extLst>
          </a:blip>
          <a:srcRect l="31814" t="19770" r="33465" b="23213"/>
          <a:stretch/>
        </p:blipFill>
        <p:spPr>
          <a:xfrm>
            <a:off x="7931842" y="2150074"/>
            <a:ext cx="4108791" cy="3793526"/>
          </a:xfrm>
          <a:prstGeom prst="rect">
            <a:avLst/>
          </a:prstGeom>
        </p:spPr>
      </p:pic>
    </p:spTree>
    <p:extLst>
      <p:ext uri="{BB962C8B-B14F-4D97-AF65-F5344CB8AC3E}">
        <p14:creationId xmlns:p14="http://schemas.microsoft.com/office/powerpoint/2010/main" val="1934363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6F1C7E68-2F1A-40A7-B7C0-877D1D5EAEE5}"/>
              </a:ext>
            </a:extLst>
          </p:cNvPr>
          <p:cNvSpPr>
            <a:spLocks noGrp="1"/>
          </p:cNvSpPr>
          <p:nvPr>
            <p:ph idx="1"/>
          </p:nvPr>
        </p:nvSpPr>
        <p:spPr>
          <a:xfrm>
            <a:off x="1629032" y="1248032"/>
            <a:ext cx="9590903" cy="5820032"/>
          </a:xfrm>
        </p:spPr>
        <p:txBody>
          <a:bodyPr>
            <a:normAutofit/>
          </a:bodyPr>
          <a:lstStyle/>
          <a:p>
            <a:pPr marL="0" indent="0" algn="just">
              <a:buNone/>
            </a:pPr>
            <a:r>
              <a:rPr lang="es-PY" sz="3600" b="1" dirty="0" smtClean="0"/>
              <a:t>Dando </a:t>
            </a:r>
            <a:r>
              <a:rPr lang="es-PY" sz="3600" b="1" dirty="0"/>
              <a:t>a conocer al paciente</a:t>
            </a:r>
          </a:p>
          <a:p>
            <a:pPr marL="0" indent="0" algn="just">
              <a:buNone/>
            </a:pPr>
            <a:endParaRPr lang="es-PY" dirty="0"/>
          </a:p>
          <a:p>
            <a:pPr marL="0" indent="0" algn="just">
              <a:buNone/>
            </a:pPr>
            <a:r>
              <a:rPr lang="es-PY" sz="2400" dirty="0"/>
              <a:t>Los pacientes necesitan tener la información necesaria para tomar sus propias decisiones; para ello, los médicos tenemos que darles la información de forma que la puedan entender; es decir, haciendo un esfuerzo por transmitir la información al nivel de comprensión que tenga el </a:t>
            </a:r>
            <a:r>
              <a:rPr lang="es-PY" sz="2400" dirty="0" smtClean="0"/>
              <a:t>paciente</a:t>
            </a:r>
            <a:endParaRPr lang="es-PY" sz="2400" dirty="0"/>
          </a:p>
          <a:p>
            <a:pPr marL="0" indent="0" algn="just">
              <a:buNone/>
            </a:pPr>
            <a:endParaRPr lang="es-PY" sz="2400" dirty="0"/>
          </a:p>
          <a:p>
            <a:pPr marL="0" indent="0" algn="just">
              <a:buNone/>
            </a:pPr>
            <a:r>
              <a:rPr lang="es-PY" sz="2400" dirty="0"/>
              <a:t>La información debe ser dada en pequeños trozos para facilitar su procesamiento por el </a:t>
            </a:r>
            <a:r>
              <a:rPr lang="es-PY" sz="2400" dirty="0" smtClean="0"/>
              <a:t>paciente</a:t>
            </a:r>
            <a:endParaRPr lang="es-PY" sz="2400" dirty="0"/>
          </a:p>
          <a:p>
            <a:pPr marL="0" indent="0" algn="just">
              <a:buNone/>
            </a:pPr>
            <a:endParaRPr lang="es-PY" dirty="0"/>
          </a:p>
          <a:p>
            <a:pPr marL="0" indent="0" algn="just">
              <a:buNone/>
            </a:pPr>
            <a:endParaRPr lang="x-none" dirty="0"/>
          </a:p>
        </p:txBody>
      </p:sp>
    </p:spTree>
    <p:extLst>
      <p:ext uri="{BB962C8B-B14F-4D97-AF65-F5344CB8AC3E}">
        <p14:creationId xmlns:p14="http://schemas.microsoft.com/office/powerpoint/2010/main" val="2189969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6F1C7E68-2F1A-40A7-B7C0-877D1D5EAEE5}"/>
              </a:ext>
            </a:extLst>
          </p:cNvPr>
          <p:cNvSpPr>
            <a:spLocks noGrp="1"/>
          </p:cNvSpPr>
          <p:nvPr>
            <p:ph idx="1"/>
          </p:nvPr>
        </p:nvSpPr>
        <p:spPr>
          <a:xfrm>
            <a:off x="1653745" y="834081"/>
            <a:ext cx="9405552" cy="5820032"/>
          </a:xfrm>
        </p:spPr>
        <p:txBody>
          <a:bodyPr>
            <a:normAutofit/>
          </a:bodyPr>
          <a:lstStyle/>
          <a:p>
            <a:pPr marL="0" indent="0" algn="just">
              <a:buNone/>
            </a:pPr>
            <a:r>
              <a:rPr lang="es-PY" dirty="0"/>
              <a:t>            </a:t>
            </a:r>
          </a:p>
          <a:p>
            <a:pPr marL="0" indent="0" algn="just">
              <a:buNone/>
            </a:pPr>
            <a:endParaRPr lang="es-PY" dirty="0"/>
          </a:p>
          <a:p>
            <a:pPr marL="0" indent="0" algn="just">
              <a:buNone/>
            </a:pPr>
            <a:r>
              <a:rPr lang="es-PY" sz="2400" dirty="0"/>
              <a:t>Se puede comprobar si se ha comprendido preguntando de vez en cuando: </a:t>
            </a:r>
          </a:p>
          <a:p>
            <a:pPr marL="0" indent="0" algn="just">
              <a:buNone/>
            </a:pPr>
            <a:r>
              <a:rPr lang="es-PY" sz="2400" dirty="0"/>
              <a:t>“¿Me entiende?” </a:t>
            </a:r>
          </a:p>
          <a:p>
            <a:pPr marL="0" indent="0" algn="just">
              <a:buNone/>
            </a:pPr>
            <a:r>
              <a:rPr lang="es-PY" sz="2400" dirty="0"/>
              <a:t>“¿Quiere que le aclare alguna cosa en particular?” </a:t>
            </a:r>
          </a:p>
          <a:p>
            <a:pPr marL="0" indent="0" algn="just">
              <a:buNone/>
            </a:pPr>
            <a:endParaRPr lang="es-PY" sz="2400" dirty="0"/>
          </a:p>
          <a:p>
            <a:pPr marL="0" indent="0" algn="just">
              <a:buNone/>
            </a:pPr>
            <a:r>
              <a:rPr lang="es-PY" sz="2400" dirty="0"/>
              <a:t>Deberíamos evitar la franqueza brusca y el optimismo engañoso. Cada vez son más los médicos que piensan que dar un periodo concreto de supervivencia no tiene ninguna </a:t>
            </a:r>
            <a:r>
              <a:rPr lang="es-PY" sz="2400" dirty="0" smtClean="0"/>
              <a:t>utilidad</a:t>
            </a:r>
            <a:endParaRPr lang="es-PY" sz="2400" dirty="0"/>
          </a:p>
          <a:p>
            <a:pPr marL="0" indent="0" algn="just">
              <a:buNone/>
            </a:pPr>
            <a:endParaRPr lang="x-none" sz="2400" dirty="0"/>
          </a:p>
        </p:txBody>
      </p:sp>
    </p:spTree>
    <p:extLst>
      <p:ext uri="{BB962C8B-B14F-4D97-AF65-F5344CB8AC3E}">
        <p14:creationId xmlns:p14="http://schemas.microsoft.com/office/powerpoint/2010/main" val="202880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5F3CCC3-9551-4384-B152-01F971C34E89}"/>
              </a:ext>
            </a:extLst>
          </p:cNvPr>
          <p:cNvSpPr>
            <a:spLocks noGrp="1"/>
          </p:cNvSpPr>
          <p:nvPr>
            <p:ph idx="1"/>
          </p:nvPr>
        </p:nvSpPr>
        <p:spPr>
          <a:xfrm>
            <a:off x="1102840" y="376125"/>
            <a:ext cx="9986319" cy="6277233"/>
          </a:xfrm>
        </p:spPr>
        <p:txBody>
          <a:bodyPr>
            <a:normAutofit fontScale="32500" lnSpcReduction="20000"/>
          </a:bodyPr>
          <a:lstStyle/>
          <a:p>
            <a:pPr marL="0" indent="0" algn="just">
              <a:buNone/>
            </a:pPr>
            <a:r>
              <a:rPr lang="es-PY" sz="11100" b="1" dirty="0" smtClean="0"/>
              <a:t>Explorando </a:t>
            </a:r>
            <a:r>
              <a:rPr lang="es-PY" sz="11100" b="1" dirty="0"/>
              <a:t>las emociones</a:t>
            </a:r>
          </a:p>
          <a:p>
            <a:pPr marL="0" indent="0" algn="just">
              <a:buNone/>
            </a:pPr>
            <a:endParaRPr lang="es-PY" sz="2400" dirty="0"/>
          </a:p>
          <a:p>
            <a:pPr marL="0" indent="0" algn="just">
              <a:buNone/>
            </a:pPr>
            <a:r>
              <a:rPr lang="es-PY" sz="7400" dirty="0"/>
              <a:t>Más que una fase es una </a:t>
            </a:r>
            <a:r>
              <a:rPr lang="es-PY" sz="7400" b="1" dirty="0"/>
              <a:t>actitud</a:t>
            </a:r>
            <a:r>
              <a:rPr lang="es-PY" sz="7400" dirty="0"/>
              <a:t> que se ha de dar en todos los pasos que estamos </a:t>
            </a:r>
            <a:r>
              <a:rPr lang="es-PY" sz="7400" dirty="0" smtClean="0"/>
              <a:t>comentando</a:t>
            </a:r>
          </a:p>
          <a:p>
            <a:pPr marL="0" indent="0" algn="just">
              <a:buNone/>
            </a:pPr>
            <a:endParaRPr lang="es-PY" sz="7400" dirty="0"/>
          </a:p>
          <a:p>
            <a:pPr marL="0" indent="0" algn="just">
              <a:buNone/>
            </a:pPr>
            <a:r>
              <a:rPr lang="es-PY" sz="7400" dirty="0"/>
              <a:t>Para ello: </a:t>
            </a:r>
          </a:p>
          <a:p>
            <a:pPr marL="0" indent="0" algn="just">
              <a:buNone/>
            </a:pPr>
            <a:r>
              <a:rPr lang="es-PY" sz="7400" dirty="0"/>
              <a:t> • Explore las emociones de su paciente </a:t>
            </a:r>
          </a:p>
          <a:p>
            <a:pPr marL="0" indent="0" algn="just">
              <a:buNone/>
            </a:pPr>
            <a:r>
              <a:rPr lang="es-PY" sz="7400" dirty="0"/>
              <a:t> • Entienda estas emociones y transmítale dicha comprensión. </a:t>
            </a:r>
          </a:p>
          <a:p>
            <a:pPr marL="0" indent="0" algn="just">
              <a:lnSpc>
                <a:spcPct val="120000"/>
              </a:lnSpc>
              <a:buNone/>
            </a:pPr>
            <a:endParaRPr lang="es-PY" sz="7400" dirty="0"/>
          </a:p>
          <a:p>
            <a:pPr marL="0" indent="0" algn="just">
              <a:lnSpc>
                <a:spcPct val="120000"/>
              </a:lnSpc>
              <a:buNone/>
            </a:pPr>
            <a:r>
              <a:rPr lang="es-PY" sz="7400" dirty="0"/>
              <a:t>El médico empático es capaz de reconocer la respuesta emocional del paciente o de su familia identificándola en primer lugar y, luego, respondiendo </a:t>
            </a:r>
            <a:r>
              <a:rPr lang="es-PY" sz="7400" dirty="0" smtClean="0"/>
              <a:t>adecuadamente</a:t>
            </a:r>
            <a:endParaRPr lang="es-PY" sz="7400" dirty="0"/>
          </a:p>
          <a:p>
            <a:pPr marL="0" indent="0" algn="just">
              <a:lnSpc>
                <a:spcPct val="120000"/>
              </a:lnSpc>
              <a:buNone/>
            </a:pPr>
            <a:endParaRPr lang="es-PY" sz="7400" dirty="0"/>
          </a:p>
          <a:p>
            <a:pPr marL="0" indent="0" algn="just">
              <a:lnSpc>
                <a:spcPct val="120000"/>
              </a:lnSpc>
              <a:buNone/>
            </a:pPr>
            <a:r>
              <a:rPr lang="es-PY" sz="7400" dirty="0"/>
              <a:t>Puede decir, por ejemplo: “Entiendo que le disguste lo que le estoy diciendo”. </a:t>
            </a:r>
          </a:p>
          <a:p>
            <a:pPr marL="0" indent="0" algn="just">
              <a:lnSpc>
                <a:spcPct val="120000"/>
              </a:lnSpc>
              <a:buNone/>
            </a:pPr>
            <a:r>
              <a:rPr lang="es-PY" sz="7400" dirty="0"/>
              <a:t>También puede permanecer en silencio para permitir que el paciente procese la mala noticia y ventile sus </a:t>
            </a:r>
            <a:r>
              <a:rPr lang="es-PY" sz="7400" dirty="0" smtClean="0"/>
              <a:t>emociones</a:t>
            </a:r>
            <a:endParaRPr lang="es-PY" sz="7400" dirty="0"/>
          </a:p>
          <a:p>
            <a:pPr marL="0" indent="0" algn="just">
              <a:lnSpc>
                <a:spcPct val="120000"/>
              </a:lnSpc>
              <a:buNone/>
            </a:pPr>
            <a:r>
              <a:rPr lang="es-PY" sz="2800" dirty="0"/>
              <a:t> </a:t>
            </a:r>
            <a:endParaRPr lang="x-none" sz="2800" dirty="0"/>
          </a:p>
        </p:txBody>
      </p:sp>
    </p:spTree>
    <p:extLst>
      <p:ext uri="{BB962C8B-B14F-4D97-AF65-F5344CB8AC3E}">
        <p14:creationId xmlns:p14="http://schemas.microsoft.com/office/powerpoint/2010/main" val="395005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5F3CCC3-9551-4384-B152-01F971C34E89}"/>
              </a:ext>
            </a:extLst>
          </p:cNvPr>
          <p:cNvSpPr>
            <a:spLocks noGrp="1"/>
          </p:cNvSpPr>
          <p:nvPr>
            <p:ph idx="1"/>
          </p:nvPr>
        </p:nvSpPr>
        <p:spPr>
          <a:xfrm>
            <a:off x="1640359" y="773271"/>
            <a:ext cx="9529119" cy="5595445"/>
          </a:xfrm>
        </p:spPr>
        <p:txBody>
          <a:bodyPr>
            <a:normAutofit/>
          </a:bodyPr>
          <a:lstStyle/>
          <a:p>
            <a:pPr marL="0" indent="0" algn="just">
              <a:buNone/>
            </a:pPr>
            <a:r>
              <a:rPr lang="es-PY" sz="2400" dirty="0"/>
              <a:t>Las emociones y las preocupaciones que afloran cuando se reciben malas noticias son abordadas de manera sistemática y de un modo que, es relativamente sencillo de llevar a cabo: </a:t>
            </a:r>
          </a:p>
          <a:p>
            <a:pPr marL="0" indent="0" algn="just">
              <a:lnSpc>
                <a:spcPct val="120000"/>
              </a:lnSpc>
              <a:buNone/>
            </a:pPr>
            <a:r>
              <a:rPr lang="es-PY" sz="2400" dirty="0"/>
              <a:t>Paso 1: Identificar la emoción: “¿Qué sentimientos le provocan estas noticias” </a:t>
            </a:r>
          </a:p>
          <a:p>
            <a:pPr marL="0" indent="0" algn="just">
              <a:lnSpc>
                <a:spcPct val="120000"/>
              </a:lnSpc>
              <a:buNone/>
            </a:pPr>
            <a:r>
              <a:rPr lang="es-PY" sz="2400" dirty="0"/>
              <a:t>Paso 2: Etiquetar la emoción: “Así que le asusta…” </a:t>
            </a:r>
          </a:p>
          <a:p>
            <a:pPr marL="0" indent="0">
              <a:buNone/>
            </a:pPr>
            <a:r>
              <a:rPr lang="es-PY" sz="2400" dirty="0"/>
              <a:t>Paso 3: Legitimar/comprensión/normalizar: “Es normal tener sentimientos de este tipo…” </a:t>
            </a:r>
          </a:p>
          <a:p>
            <a:pPr marL="0" indent="0" algn="just">
              <a:buNone/>
            </a:pPr>
            <a:r>
              <a:rPr lang="es-PY" sz="2400" dirty="0"/>
              <a:t>Paso 4: Respeto: “Debe ser duro para usted…” </a:t>
            </a:r>
          </a:p>
          <a:p>
            <a:pPr marL="0" indent="0" algn="just">
              <a:buNone/>
            </a:pPr>
            <a:r>
              <a:rPr lang="es-PY" sz="2400" dirty="0"/>
              <a:t>Paso 5: Indagar más y más: “¿Hay algo más que le preocupe?”</a:t>
            </a:r>
          </a:p>
          <a:p>
            <a:pPr marL="0" indent="0" algn="just">
              <a:buNone/>
            </a:pPr>
            <a:r>
              <a:rPr lang="es-PY" sz="2400" dirty="0"/>
              <a:t>Paso 6: Apoyo: “Veamos qué podemos hacer…”</a:t>
            </a:r>
          </a:p>
          <a:p>
            <a:pPr algn="just"/>
            <a:endParaRPr lang="x-none" sz="2400" dirty="0"/>
          </a:p>
        </p:txBody>
      </p:sp>
    </p:spTree>
    <p:extLst>
      <p:ext uri="{BB962C8B-B14F-4D97-AF65-F5344CB8AC3E}">
        <p14:creationId xmlns:p14="http://schemas.microsoft.com/office/powerpoint/2010/main" val="3634116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D15B54D-6290-4DB2-B48D-E7243CA7682F}"/>
              </a:ext>
            </a:extLst>
          </p:cNvPr>
          <p:cNvSpPr>
            <a:spLocks noGrp="1"/>
          </p:cNvSpPr>
          <p:nvPr>
            <p:ph idx="1"/>
          </p:nvPr>
        </p:nvSpPr>
        <p:spPr>
          <a:xfrm>
            <a:off x="936739" y="1069567"/>
            <a:ext cx="6328719" cy="4718866"/>
          </a:xfrm>
        </p:spPr>
        <p:txBody>
          <a:bodyPr>
            <a:normAutofit fontScale="92500" lnSpcReduction="10000"/>
          </a:bodyPr>
          <a:lstStyle/>
          <a:p>
            <a:pPr marL="0" indent="0">
              <a:buNone/>
            </a:pPr>
            <a:r>
              <a:rPr lang="es-PY" sz="2800" dirty="0"/>
              <a:t>Resumiendo y estableciendo estrategias</a:t>
            </a:r>
            <a:endParaRPr lang="es-PY" sz="2800" b="1" dirty="0"/>
          </a:p>
          <a:p>
            <a:pPr marL="0" indent="0">
              <a:buNone/>
            </a:pPr>
            <a:endParaRPr lang="es-PY" sz="2800" dirty="0"/>
          </a:p>
          <a:p>
            <a:pPr marL="0" indent="0">
              <a:buNone/>
            </a:pPr>
            <a:r>
              <a:rPr lang="es-PY" sz="2800" dirty="0"/>
              <a:t>Después de recibir las malas noticias, los pacientes suelen experimentar sensación de </a:t>
            </a:r>
            <a:r>
              <a:rPr lang="es-PY" sz="2800" b="1" dirty="0"/>
              <a:t>soledad y de incertidumbre</a:t>
            </a:r>
            <a:r>
              <a:rPr lang="es-PY" sz="2800" dirty="0"/>
              <a:t>. Una forma de minimizar la angustia del paciente es:</a:t>
            </a:r>
          </a:p>
          <a:p>
            <a:pPr marL="0" indent="0">
              <a:buNone/>
            </a:pPr>
            <a:endParaRPr lang="es-PY" sz="2800" dirty="0"/>
          </a:p>
          <a:p>
            <a:pPr marL="0" indent="0">
              <a:buNone/>
            </a:pPr>
            <a:r>
              <a:rPr lang="es-PY" sz="2800" dirty="0"/>
              <a:t> • Resumir lo que se ha hablado</a:t>
            </a:r>
          </a:p>
          <a:p>
            <a:pPr marL="0" indent="0">
              <a:buNone/>
            </a:pPr>
            <a:r>
              <a:rPr lang="es-PY" sz="2800" dirty="0"/>
              <a:t> • Comprobar qué es lo que ha comprendido</a:t>
            </a:r>
          </a:p>
          <a:p>
            <a:pPr marL="0" indent="0">
              <a:buNone/>
            </a:pPr>
            <a:r>
              <a:rPr lang="es-PY" sz="2800" dirty="0"/>
              <a:t> • Formular un plan de trabajo y de </a:t>
            </a:r>
            <a:r>
              <a:rPr lang="es-PY" sz="2800" dirty="0" smtClean="0"/>
              <a:t>seguimiento</a:t>
            </a:r>
            <a:endParaRPr lang="es-PY" sz="2800" dirty="0"/>
          </a:p>
          <a:p>
            <a:pPr marL="0" indent="0">
              <a:buNone/>
            </a:pPr>
            <a:endParaRPr lang="x-none" dirty="0"/>
          </a:p>
        </p:txBody>
      </p:sp>
      <p:pic>
        <p:nvPicPr>
          <p:cNvPr id="5" name="Imagen 4">
            <a:extLst>
              <a:ext uri="{FF2B5EF4-FFF2-40B4-BE49-F238E27FC236}">
                <a16:creationId xmlns:a16="http://schemas.microsoft.com/office/drawing/2014/main" xmlns="" id="{865C0AEF-A407-49E9-A6E0-0434F444DFA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1875" b="75521" l="34700" r="64495">
                        <a14:foregroundMark x1="38507" y1="45964" x2="54685" y2="35156"/>
                        <a14:foregroundMark x1="54685" y1="35156" x2="54832" y2="42969"/>
                        <a14:foregroundMark x1="54832" y1="42969" x2="53075" y2="51302"/>
                        <a14:foregroundMark x1="53075" y1="51302" x2="49048" y2="53776"/>
                        <a14:foregroundMark x1="49048" y1="53776" x2="44802" y2="50911"/>
                        <a14:foregroundMark x1="44802" y1="50911" x2="41508" y2="39323"/>
                        <a14:foregroundMark x1="41508" y1="39323" x2="42240" y2="35677"/>
                        <a14:foregroundMark x1="37628" y1="39583" x2="39019" y2="59505"/>
                        <a14:foregroundMark x1="37921" y1="29948" x2="45681" y2="22786"/>
                        <a14:foregroundMark x1="45681" y1="22786" x2="47218" y2="22005"/>
                        <a14:foregroundMark x1="49488" y1="22005" x2="53807" y2="22526"/>
                        <a14:foregroundMark x1="53807" y1="22526" x2="56735" y2="24609"/>
                        <a14:foregroundMark x1="58346" y1="26693" x2="60029" y2="32031"/>
                        <a14:foregroundMark x1="62006" y1="33333" x2="63982" y2="39583"/>
                        <a14:foregroundMark x1="63982" y1="39583" x2="64641" y2="46615"/>
                        <a14:foregroundMark x1="64641" y1="46615" x2="63836" y2="50651"/>
                        <a14:foregroundMark x1="37994" y1="30469" x2="34846" y2="44531"/>
                        <a14:foregroundMark x1="34846" y1="44531" x2="34993" y2="48698"/>
                        <a14:foregroundMark x1="42460" y1="35807" x2="51464" y2="22917"/>
                        <a14:foregroundMark x1="51464" y1="22917" x2="55490" y2="25000"/>
                        <a14:foregroundMark x1="55490" y1="25000" x2="55564" y2="33073"/>
                        <a14:foregroundMark x1="55564" y1="33073" x2="54026" y2="36719"/>
                        <a14:foregroundMark x1="58199" y1="37630" x2="61274" y2="42057"/>
                        <a14:foregroundMark x1="61274" y1="42057" x2="61493" y2="50000"/>
                        <a14:foregroundMark x1="61493" y1="50000" x2="59883" y2="57161"/>
                        <a14:foregroundMark x1="59883" y1="57161" x2="54978" y2="58073"/>
                        <a14:foregroundMark x1="54978" y1="58073" x2="54026" y2="53125"/>
                        <a14:foregroundMark x1="49780" y1="36328" x2="53734" y2="37760"/>
                        <a14:foregroundMark x1="53734" y1="37760" x2="53734" y2="39583"/>
                        <a14:foregroundMark x1="37262" y1="63021" x2="39385" y2="69141"/>
                        <a14:foregroundMark x1="39385" y1="69141" x2="43777" y2="69661"/>
                        <a14:foregroundMark x1="43777" y1="69661" x2="47291" y2="66276"/>
                        <a14:foregroundMark x1="47291" y1="66276" x2="48829" y2="63411"/>
                        <a14:foregroundMark x1="41362" y1="70703" x2="45095" y2="73047"/>
                        <a14:foregroundMark x1="45095" y1="73047" x2="49122" y2="72005"/>
                        <a14:foregroundMark x1="49122" y1="72005" x2="53734" y2="65625"/>
                        <a14:foregroundMark x1="53734" y1="65625" x2="56076" y2="58854"/>
                        <a14:foregroundMark x1="56076" y1="58854" x2="56076" y2="58594"/>
                        <a14:foregroundMark x1="46925" y1="74609" x2="50878" y2="74609"/>
                        <a14:foregroundMark x1="50878" y1="74609" x2="54758" y2="72656"/>
                        <a14:foregroundMark x1="54758" y1="72656" x2="56149" y2="66536"/>
                        <a14:foregroundMark x1="45827" y1="74479" x2="49780" y2="75521"/>
                        <a14:foregroundMark x1="49780" y1="75521" x2="51684" y2="74219"/>
                        <a14:foregroundMark x1="46999" y1="45703" x2="51171" y2="46224"/>
                        <a14:foregroundMark x1="51171" y1="46224" x2="54100" y2="45703"/>
                        <a14:foregroundMark x1="55637" y1="46484" x2="57687" y2="49740"/>
                        <a14:foregroundMark x1="54832" y1="73177" x2="58565" y2="69922"/>
                        <a14:foregroundMark x1="58565" y1="69922" x2="60981" y2="63802"/>
                        <a14:foregroundMark x1="60981" y1="63802" x2="59810" y2="59635"/>
                      </a14:backgroundRemoval>
                    </a14:imgEffect>
                  </a14:imgLayer>
                </a14:imgProps>
              </a:ext>
            </a:extLst>
          </a:blip>
          <a:srcRect l="32432" t="19444" r="34121" b="23410"/>
          <a:stretch/>
        </p:blipFill>
        <p:spPr>
          <a:xfrm>
            <a:off x="7265458" y="1853513"/>
            <a:ext cx="4399318" cy="4226011"/>
          </a:xfrm>
          <a:prstGeom prst="rect">
            <a:avLst/>
          </a:prstGeom>
        </p:spPr>
      </p:pic>
    </p:spTree>
    <p:extLst>
      <p:ext uri="{BB962C8B-B14F-4D97-AF65-F5344CB8AC3E}">
        <p14:creationId xmlns:p14="http://schemas.microsoft.com/office/powerpoint/2010/main" val="28041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8D520AB-971F-43F4-928C-2D02FEE5D8A9}"/>
              </a:ext>
            </a:extLst>
          </p:cNvPr>
          <p:cNvSpPr>
            <a:spLocks noGrp="1"/>
          </p:cNvSpPr>
          <p:nvPr>
            <p:ph idx="1"/>
          </p:nvPr>
        </p:nvSpPr>
        <p:spPr>
          <a:xfrm>
            <a:off x="1852650" y="1664472"/>
            <a:ext cx="8780937" cy="4351338"/>
          </a:xfrm>
        </p:spPr>
        <p:txBody>
          <a:bodyPr>
            <a:normAutofit/>
          </a:bodyPr>
          <a:lstStyle/>
          <a:p>
            <a:pPr marL="0" indent="0">
              <a:buNone/>
            </a:pPr>
            <a:r>
              <a:rPr lang="es-PY" sz="4400" dirty="0"/>
              <a:t>Evitar caer en la </a:t>
            </a:r>
          </a:p>
          <a:p>
            <a:pPr marL="0" indent="0">
              <a:buNone/>
            </a:pPr>
            <a:r>
              <a:rPr lang="es-PY" sz="4400" dirty="0"/>
              <a:t>“ </a:t>
            </a:r>
            <a:r>
              <a:rPr lang="es-PY" sz="4400" b="1" dirty="0" smtClean="0"/>
              <a:t>Conspiración del silencio</a:t>
            </a:r>
            <a:r>
              <a:rPr lang="es-PY" sz="4400" dirty="0" smtClean="0"/>
              <a:t>”</a:t>
            </a:r>
            <a:endParaRPr lang="es-PY" sz="4400" dirty="0"/>
          </a:p>
          <a:p>
            <a:pPr marL="0" indent="0">
              <a:buNone/>
            </a:pPr>
            <a:endParaRPr lang="x-none" sz="4400" dirty="0"/>
          </a:p>
        </p:txBody>
      </p:sp>
    </p:spTree>
    <p:extLst>
      <p:ext uri="{BB962C8B-B14F-4D97-AF65-F5344CB8AC3E}">
        <p14:creationId xmlns:p14="http://schemas.microsoft.com/office/powerpoint/2010/main" val="3422088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75AB55-DD80-471B-B1F9-13D7687F967F}"/>
              </a:ext>
            </a:extLst>
          </p:cNvPr>
          <p:cNvSpPr>
            <a:spLocks noGrp="1"/>
          </p:cNvSpPr>
          <p:nvPr>
            <p:ph type="title"/>
          </p:nvPr>
        </p:nvSpPr>
        <p:spPr>
          <a:xfrm>
            <a:off x="1134764" y="438435"/>
            <a:ext cx="9601196" cy="1303867"/>
          </a:xfrm>
        </p:spPr>
        <p:txBody>
          <a:bodyPr/>
          <a:lstStyle/>
          <a:p>
            <a:r>
              <a:rPr lang="x-none" dirty="0"/>
              <a:t>Conspiración del silencio</a:t>
            </a:r>
          </a:p>
        </p:txBody>
      </p:sp>
      <p:sp>
        <p:nvSpPr>
          <p:cNvPr id="3" name="Marcador de contenido 2">
            <a:extLst>
              <a:ext uri="{FF2B5EF4-FFF2-40B4-BE49-F238E27FC236}">
                <a16:creationId xmlns:a16="http://schemas.microsoft.com/office/drawing/2014/main" xmlns="" id="{E66D71BF-FE86-4FE3-A20E-9F4B424ED679}"/>
              </a:ext>
            </a:extLst>
          </p:cNvPr>
          <p:cNvSpPr>
            <a:spLocks noGrp="1"/>
          </p:cNvSpPr>
          <p:nvPr>
            <p:ph idx="1"/>
          </p:nvPr>
        </p:nvSpPr>
        <p:spPr>
          <a:xfrm>
            <a:off x="1347537" y="2021305"/>
            <a:ext cx="9785683" cy="4836695"/>
          </a:xfrm>
        </p:spPr>
        <p:txBody>
          <a:bodyPr/>
          <a:lstStyle/>
          <a:p>
            <a:pPr marL="0" indent="0" algn="just">
              <a:lnSpc>
                <a:spcPct val="200000"/>
              </a:lnSpc>
              <a:buNone/>
            </a:pPr>
            <a:r>
              <a:rPr lang="es-PY" sz="2800" dirty="0"/>
              <a:t>Se produce cuando la Información que debe darse al paciente es </a:t>
            </a:r>
            <a:r>
              <a:rPr lang="es-PY" sz="2800" b="1" u="sng" dirty="0" smtClean="0"/>
              <a:t>bloqueada</a:t>
            </a:r>
            <a:r>
              <a:rPr lang="es-PY" sz="2800" dirty="0" smtClean="0"/>
              <a:t> </a:t>
            </a:r>
            <a:r>
              <a:rPr lang="es-PY" sz="2800" dirty="0"/>
              <a:t>por otra persona, habitualmente un familiar cercano que considera que es mejor que el paciente no este enterado de la situación o información real y </a:t>
            </a:r>
            <a:r>
              <a:rPr lang="es-PY" sz="2800" dirty="0" smtClean="0"/>
              <a:t>verdadera</a:t>
            </a:r>
          </a:p>
          <a:p>
            <a:pPr marL="0" indent="0" algn="just">
              <a:buNone/>
            </a:pPr>
            <a:endParaRPr lang="es-PY" sz="2800" dirty="0"/>
          </a:p>
          <a:p>
            <a:pPr marL="0" indent="0">
              <a:buNone/>
            </a:pPr>
            <a:endParaRPr lang="x-none" dirty="0"/>
          </a:p>
        </p:txBody>
      </p:sp>
      <p:cxnSp>
        <p:nvCxnSpPr>
          <p:cNvPr id="4" name="Conector recto 3">
            <a:extLst>
              <a:ext uri="{FF2B5EF4-FFF2-40B4-BE49-F238E27FC236}">
                <a16:creationId xmlns:a16="http://schemas.microsoft.com/office/drawing/2014/main" xmlns="" id="{B9DE29CB-4593-414B-86E8-6E5E67687C4B}"/>
              </a:ext>
            </a:extLst>
          </p:cNvPr>
          <p:cNvCxnSpPr>
            <a:cxnSpLocks/>
          </p:cNvCxnSpPr>
          <p:nvPr/>
        </p:nvCxnSpPr>
        <p:spPr>
          <a:xfrm>
            <a:off x="919548" y="1478287"/>
            <a:ext cx="103529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124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75AB55-DD80-471B-B1F9-13D7687F967F}"/>
              </a:ext>
            </a:extLst>
          </p:cNvPr>
          <p:cNvSpPr>
            <a:spLocks noGrp="1"/>
          </p:cNvSpPr>
          <p:nvPr>
            <p:ph type="title"/>
          </p:nvPr>
        </p:nvSpPr>
        <p:spPr>
          <a:xfrm>
            <a:off x="1295402" y="450791"/>
            <a:ext cx="9601196" cy="1303867"/>
          </a:xfrm>
        </p:spPr>
        <p:txBody>
          <a:bodyPr/>
          <a:lstStyle/>
          <a:p>
            <a:r>
              <a:rPr lang="x-none" dirty="0"/>
              <a:t>Conspiración del silencio</a:t>
            </a:r>
          </a:p>
        </p:txBody>
      </p:sp>
      <p:sp>
        <p:nvSpPr>
          <p:cNvPr id="3" name="Marcador de contenido 2">
            <a:extLst>
              <a:ext uri="{FF2B5EF4-FFF2-40B4-BE49-F238E27FC236}">
                <a16:creationId xmlns:a16="http://schemas.microsoft.com/office/drawing/2014/main" xmlns="" id="{E66D71BF-FE86-4FE3-A20E-9F4B424ED679}"/>
              </a:ext>
            </a:extLst>
          </p:cNvPr>
          <p:cNvSpPr>
            <a:spLocks noGrp="1"/>
          </p:cNvSpPr>
          <p:nvPr>
            <p:ph idx="1"/>
          </p:nvPr>
        </p:nvSpPr>
        <p:spPr>
          <a:xfrm>
            <a:off x="1927654" y="2383095"/>
            <a:ext cx="8476735" cy="4351338"/>
          </a:xfrm>
        </p:spPr>
        <p:txBody>
          <a:bodyPr>
            <a:normAutofit/>
          </a:bodyPr>
          <a:lstStyle/>
          <a:p>
            <a:pPr marL="0" indent="0" algn="just">
              <a:buNone/>
            </a:pPr>
            <a:r>
              <a:rPr lang="es-PY" sz="2800" dirty="0"/>
              <a:t>Generalmente se da cuando el familiar quiere proteger al paciente a través del desconocimiento de la verdad, alegando que el mismo no tolerará la </a:t>
            </a:r>
            <a:r>
              <a:rPr lang="es-PY" sz="2800" dirty="0" smtClean="0"/>
              <a:t>verdad</a:t>
            </a:r>
          </a:p>
          <a:p>
            <a:pPr marL="0" indent="0" algn="just">
              <a:buNone/>
            </a:pPr>
            <a:endParaRPr lang="es-PY" sz="2800" dirty="0"/>
          </a:p>
          <a:p>
            <a:pPr marL="0" indent="0" algn="just">
              <a:buNone/>
            </a:pPr>
            <a:r>
              <a:rPr lang="es-PY" sz="2800" dirty="0"/>
              <a:t>Para modificar esta “conspiración del silencio” se debe negociar con la persona y no oponerse terminantemente, se le debe explicar los beneficios de no negar la </a:t>
            </a:r>
            <a:r>
              <a:rPr lang="es-PY" sz="2800" dirty="0" smtClean="0"/>
              <a:t>información</a:t>
            </a:r>
            <a:endParaRPr lang="es-PY" sz="2800" dirty="0"/>
          </a:p>
          <a:p>
            <a:pPr marL="0" indent="0" algn="just">
              <a:buNone/>
            </a:pPr>
            <a:endParaRPr lang="x-none" sz="2800" dirty="0"/>
          </a:p>
        </p:txBody>
      </p:sp>
      <p:cxnSp>
        <p:nvCxnSpPr>
          <p:cNvPr id="4" name="Conector recto 3">
            <a:extLst>
              <a:ext uri="{FF2B5EF4-FFF2-40B4-BE49-F238E27FC236}">
                <a16:creationId xmlns:a16="http://schemas.microsoft.com/office/drawing/2014/main" xmlns="" id="{B9DE29CB-4593-414B-86E8-6E5E67687C4B}"/>
              </a:ext>
            </a:extLst>
          </p:cNvPr>
          <p:cNvCxnSpPr>
            <a:cxnSpLocks/>
          </p:cNvCxnSpPr>
          <p:nvPr/>
        </p:nvCxnSpPr>
        <p:spPr>
          <a:xfrm>
            <a:off x="919548" y="1478287"/>
            <a:ext cx="103529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608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8E5DC86-3165-4A8B-B3AF-8FF87CF5A45C}"/>
              </a:ext>
            </a:extLst>
          </p:cNvPr>
          <p:cNvSpPr/>
          <p:nvPr/>
        </p:nvSpPr>
        <p:spPr>
          <a:xfrm>
            <a:off x="1449859" y="1865870"/>
            <a:ext cx="9292281" cy="2554545"/>
          </a:xfrm>
          <a:prstGeom prst="rect">
            <a:avLst/>
          </a:prstGeom>
        </p:spPr>
        <p:txBody>
          <a:bodyPr wrap="square">
            <a:spAutoFit/>
          </a:bodyPr>
          <a:lstStyle/>
          <a:p>
            <a:pPr algn="ctr"/>
            <a:r>
              <a:rPr lang="es-PY" sz="4000" dirty="0">
                <a:latin typeface="Script MT Bold" panose="03040602040607080904" pitchFamily="66" charset="0"/>
              </a:rPr>
              <a:t>“Lo que tu dices, importa mucho más de lo que haces ya que el poder de la palabra pesa y depende de ti como caerá en la otra </a:t>
            </a:r>
            <a:r>
              <a:rPr lang="es-PY" sz="4000" dirty="0" smtClean="0">
                <a:latin typeface="Script MT Bold" panose="03040602040607080904" pitchFamily="66" charset="0"/>
              </a:rPr>
              <a:t>persona”</a:t>
            </a:r>
            <a:endParaRPr lang="x-none" sz="4000" dirty="0">
              <a:latin typeface="Script MT Bold" panose="03040602040607080904" pitchFamily="66" charset="0"/>
            </a:endParaRPr>
          </a:p>
        </p:txBody>
      </p:sp>
    </p:spTree>
    <p:extLst>
      <p:ext uri="{BB962C8B-B14F-4D97-AF65-F5344CB8AC3E}">
        <p14:creationId xmlns:p14="http://schemas.microsoft.com/office/powerpoint/2010/main" val="340046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smtClean="0"/>
              <a:t>Materiales de lectura</a:t>
            </a:r>
            <a:endParaRPr lang="es-ES" dirty="0"/>
          </a:p>
        </p:txBody>
      </p:sp>
      <p:sp>
        <p:nvSpPr>
          <p:cNvPr id="2" name="Marcador de contenido 1"/>
          <p:cNvSpPr>
            <a:spLocks noGrp="1"/>
          </p:cNvSpPr>
          <p:nvPr>
            <p:ph idx="1"/>
          </p:nvPr>
        </p:nvSpPr>
        <p:spPr/>
        <p:txBody>
          <a:bodyPr/>
          <a:lstStyle/>
          <a:p>
            <a:endParaRPr lang="es-ES" dirty="0" smtClean="0"/>
          </a:p>
          <a:p>
            <a:r>
              <a:rPr lang="es-ES" dirty="0" smtClean="0"/>
              <a:t>Como dar bien malas noticias en el contexto de la Medicina Familiar y de la Atención Primaria de Salud. Manual de Medicina Familiar. Enrique </a:t>
            </a:r>
            <a:r>
              <a:rPr lang="es-ES" dirty="0" err="1" smtClean="0"/>
              <a:t>Demestral</a:t>
            </a:r>
            <a:r>
              <a:rPr lang="es-ES" dirty="0" smtClean="0"/>
              <a:t>, </a:t>
            </a:r>
            <a:r>
              <a:rPr lang="es-ES" dirty="0" err="1" smtClean="0"/>
              <a:t>Andres</a:t>
            </a:r>
            <a:r>
              <a:rPr lang="es-ES" dirty="0" smtClean="0"/>
              <a:t> </a:t>
            </a:r>
            <a:r>
              <a:rPr lang="es-ES" dirty="0" err="1" smtClean="0"/>
              <a:t>Szwako</a:t>
            </a:r>
            <a:r>
              <a:rPr lang="es-ES" dirty="0" smtClean="0"/>
              <a:t>. EFACIM.2018. </a:t>
            </a:r>
            <a:r>
              <a:rPr lang="es-ES" dirty="0" err="1" smtClean="0"/>
              <a:t>Pag</a:t>
            </a:r>
            <a:r>
              <a:rPr lang="es-ES" dirty="0" smtClean="0"/>
              <a:t> 178 a 189.</a:t>
            </a:r>
          </a:p>
          <a:p>
            <a:r>
              <a:rPr lang="es-ES" dirty="0" smtClean="0"/>
              <a:t>Guía práctica sobre cómo dar malas noticias. Prados Castillejo JA, Quesada Jiménez F. FMC. 1998; </a:t>
            </a:r>
            <a:r>
              <a:rPr lang="es-ES" dirty="0" err="1" smtClean="0"/>
              <a:t>Pag</a:t>
            </a:r>
            <a:r>
              <a:rPr lang="es-ES" dirty="0" smtClean="0"/>
              <a:t>. </a:t>
            </a:r>
            <a:r>
              <a:rPr lang="es-ES" dirty="0" smtClean="0"/>
              <a:t>238-50 </a:t>
            </a:r>
          </a:p>
          <a:p>
            <a:endParaRPr lang="es-ES" dirty="0" smtClean="0"/>
          </a:p>
        </p:txBody>
      </p:sp>
      <p:cxnSp>
        <p:nvCxnSpPr>
          <p:cNvPr id="5" name="Conector recto 4">
            <a:extLst>
              <a:ext uri="{FF2B5EF4-FFF2-40B4-BE49-F238E27FC236}">
                <a16:creationId xmlns:a16="http://schemas.microsoft.com/office/drawing/2014/main" xmlns="" id="{3D3A5E64-91D6-4D21-BD50-8F5FB5C80BFB}"/>
              </a:ext>
            </a:extLst>
          </p:cNvPr>
          <p:cNvCxnSpPr>
            <a:cxnSpLocks/>
          </p:cNvCxnSpPr>
          <p:nvPr/>
        </p:nvCxnSpPr>
        <p:spPr>
          <a:xfrm flipV="1">
            <a:off x="378823" y="1267326"/>
            <a:ext cx="11351623" cy="1604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749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Bibliografía</a:t>
            </a:r>
            <a:endParaRPr lang="es-ES" dirty="0"/>
          </a:p>
        </p:txBody>
      </p:sp>
      <p:sp>
        <p:nvSpPr>
          <p:cNvPr id="3" name="Marcador de contenido 2"/>
          <p:cNvSpPr>
            <a:spLocks noGrp="1"/>
          </p:cNvSpPr>
          <p:nvPr>
            <p:ph idx="1"/>
          </p:nvPr>
        </p:nvSpPr>
        <p:spPr/>
        <p:txBody>
          <a:bodyPr>
            <a:normAutofit fontScale="62500" lnSpcReduction="20000"/>
          </a:bodyPr>
          <a:lstStyle/>
          <a:p>
            <a:endParaRPr lang="es-ES" dirty="0" smtClean="0"/>
          </a:p>
          <a:p>
            <a:endParaRPr lang="es-ES" dirty="0" smtClean="0"/>
          </a:p>
          <a:p>
            <a:r>
              <a:rPr lang="es-ES" dirty="0" err="1" smtClean="0"/>
              <a:t>Demestral</a:t>
            </a:r>
            <a:r>
              <a:rPr lang="es-ES" dirty="0" smtClean="0"/>
              <a:t> E, </a:t>
            </a:r>
            <a:r>
              <a:rPr lang="es-ES" dirty="0" err="1" smtClean="0"/>
              <a:t>Szwako</a:t>
            </a:r>
            <a:r>
              <a:rPr lang="es-ES" dirty="0" smtClean="0"/>
              <a:t> A. Manual de Medicina Familiar. </a:t>
            </a:r>
            <a:r>
              <a:rPr lang="es-ES" dirty="0" err="1" smtClean="0"/>
              <a:t>Asuncion</a:t>
            </a:r>
            <a:r>
              <a:rPr lang="es-ES" dirty="0" smtClean="0"/>
              <a:t>. EFACIM. 2018.  p. 178-189.</a:t>
            </a:r>
          </a:p>
          <a:p>
            <a:r>
              <a:rPr lang="es-ES" dirty="0" smtClean="0"/>
              <a:t>Prados Castillejo JA, Quesada Jiménez F. Guía práctica sobre cómo dar malas noticias. FMC. 1998. p. 238-250 </a:t>
            </a:r>
          </a:p>
          <a:p>
            <a:r>
              <a:rPr lang="es-ES" dirty="0" err="1" smtClean="0"/>
              <a:t>Buckman</a:t>
            </a:r>
            <a:r>
              <a:rPr lang="es-ES" dirty="0" smtClean="0"/>
              <a:t> R </a:t>
            </a:r>
            <a:r>
              <a:rPr lang="es-ES" dirty="0" err="1" smtClean="0"/>
              <a:t>How</a:t>
            </a:r>
            <a:r>
              <a:rPr lang="es-ES" dirty="0" smtClean="0"/>
              <a:t> </a:t>
            </a:r>
            <a:r>
              <a:rPr lang="es-ES" dirty="0" err="1" smtClean="0"/>
              <a:t>to</a:t>
            </a:r>
            <a:r>
              <a:rPr lang="es-ES" dirty="0" smtClean="0"/>
              <a:t> break </a:t>
            </a:r>
            <a:r>
              <a:rPr lang="es-ES" dirty="0" err="1" smtClean="0"/>
              <a:t>bad</a:t>
            </a:r>
            <a:r>
              <a:rPr lang="es-ES" dirty="0" smtClean="0"/>
              <a:t> </a:t>
            </a:r>
            <a:r>
              <a:rPr lang="es-ES" dirty="0" err="1" smtClean="0"/>
              <a:t>news</a:t>
            </a:r>
            <a:r>
              <a:rPr lang="es-ES" dirty="0" smtClean="0"/>
              <a:t>. A guide </a:t>
            </a:r>
            <a:r>
              <a:rPr lang="es-ES" dirty="0" err="1" smtClean="0"/>
              <a:t>for</a:t>
            </a:r>
            <a:r>
              <a:rPr lang="es-ES" dirty="0" smtClean="0"/>
              <a:t> </a:t>
            </a:r>
            <a:r>
              <a:rPr lang="es-ES" dirty="0" err="1" smtClean="0"/>
              <a:t>health</a:t>
            </a:r>
            <a:r>
              <a:rPr lang="es-ES" dirty="0" smtClean="0"/>
              <a:t> </a:t>
            </a:r>
            <a:r>
              <a:rPr lang="es-ES" dirty="0" err="1" smtClean="0"/>
              <a:t>care</a:t>
            </a:r>
            <a:r>
              <a:rPr lang="es-ES" dirty="0" smtClean="0"/>
              <a:t> </a:t>
            </a:r>
            <a:r>
              <a:rPr lang="es-ES" dirty="0" err="1" smtClean="0"/>
              <a:t>professionals</a:t>
            </a:r>
            <a:r>
              <a:rPr lang="es-ES" dirty="0" smtClean="0"/>
              <a:t>. Baltimore: Ed. John Hopkins, 1992. </a:t>
            </a:r>
          </a:p>
          <a:p>
            <a:r>
              <a:rPr lang="es-ES" dirty="0" smtClean="0"/>
              <a:t>Baile WF, </a:t>
            </a:r>
            <a:r>
              <a:rPr lang="es-ES" dirty="0" err="1" smtClean="0"/>
              <a:t>Buckman</a:t>
            </a:r>
            <a:r>
              <a:rPr lang="es-ES" dirty="0" smtClean="0"/>
              <a:t> R, </a:t>
            </a:r>
            <a:r>
              <a:rPr lang="es-ES" dirty="0" err="1" smtClean="0"/>
              <a:t>Lenzi</a:t>
            </a:r>
            <a:r>
              <a:rPr lang="es-ES" dirty="0" smtClean="0"/>
              <a:t> R, </a:t>
            </a:r>
            <a:r>
              <a:rPr lang="es-ES" dirty="0" err="1" smtClean="0"/>
              <a:t>Glober</a:t>
            </a:r>
            <a:r>
              <a:rPr lang="es-ES" dirty="0" smtClean="0"/>
              <a:t> G, </a:t>
            </a:r>
            <a:r>
              <a:rPr lang="es-ES" dirty="0" err="1" smtClean="0"/>
              <a:t>Beale</a:t>
            </a:r>
            <a:r>
              <a:rPr lang="es-ES" dirty="0" smtClean="0"/>
              <a:t> EA, </a:t>
            </a:r>
            <a:r>
              <a:rPr lang="es-ES" dirty="0" err="1" smtClean="0"/>
              <a:t>Kudelka</a:t>
            </a:r>
            <a:r>
              <a:rPr lang="es-ES" dirty="0" smtClean="0"/>
              <a:t> AP. SPIKES-A </a:t>
            </a:r>
            <a:r>
              <a:rPr lang="es-ES" dirty="0" err="1" smtClean="0"/>
              <a:t>six-step</a:t>
            </a:r>
            <a:r>
              <a:rPr lang="es-ES" dirty="0" smtClean="0"/>
              <a:t> </a:t>
            </a:r>
            <a:r>
              <a:rPr lang="es-ES" dirty="0" err="1" smtClean="0"/>
              <a:t>protocol</a:t>
            </a:r>
            <a:r>
              <a:rPr lang="es-ES" dirty="0" smtClean="0"/>
              <a:t> </a:t>
            </a:r>
            <a:r>
              <a:rPr lang="es-ES" dirty="0" err="1" smtClean="0"/>
              <a:t>for</a:t>
            </a:r>
            <a:r>
              <a:rPr lang="es-ES" dirty="0" smtClean="0"/>
              <a:t> </a:t>
            </a:r>
            <a:r>
              <a:rPr lang="es-ES" dirty="0" err="1" smtClean="0"/>
              <a:t>delivering</a:t>
            </a:r>
            <a:r>
              <a:rPr lang="es-ES" dirty="0" smtClean="0"/>
              <a:t> </a:t>
            </a:r>
            <a:r>
              <a:rPr lang="es-ES" dirty="0" err="1" smtClean="0"/>
              <a:t>bad</a:t>
            </a:r>
            <a:r>
              <a:rPr lang="es-ES" dirty="0" smtClean="0"/>
              <a:t> </a:t>
            </a:r>
            <a:r>
              <a:rPr lang="es-ES" dirty="0" err="1" smtClean="0"/>
              <a:t>news</a:t>
            </a:r>
            <a:r>
              <a:rPr lang="es-ES" dirty="0" smtClean="0"/>
              <a:t>: </a:t>
            </a:r>
            <a:r>
              <a:rPr lang="es-ES" dirty="0" err="1" smtClean="0"/>
              <a:t>application</a:t>
            </a:r>
            <a:r>
              <a:rPr lang="es-ES" dirty="0" smtClean="0"/>
              <a:t> </a:t>
            </a:r>
            <a:r>
              <a:rPr lang="es-ES" dirty="0" err="1" smtClean="0"/>
              <a:t>to</a:t>
            </a:r>
            <a:r>
              <a:rPr lang="es-ES" dirty="0" smtClean="0"/>
              <a:t> </a:t>
            </a:r>
            <a:r>
              <a:rPr lang="es-ES" dirty="0" err="1" smtClean="0"/>
              <a:t>the</a:t>
            </a:r>
            <a:r>
              <a:rPr lang="es-ES" dirty="0" smtClean="0"/>
              <a:t> </a:t>
            </a:r>
            <a:r>
              <a:rPr lang="es-ES" dirty="0" err="1" smtClean="0"/>
              <a:t>patient</a:t>
            </a:r>
            <a:r>
              <a:rPr lang="es-ES" dirty="0" smtClean="0"/>
              <a:t> </a:t>
            </a:r>
            <a:r>
              <a:rPr lang="es-ES" dirty="0" err="1" smtClean="0"/>
              <a:t>with</a:t>
            </a:r>
            <a:r>
              <a:rPr lang="es-ES" dirty="0" smtClean="0"/>
              <a:t> </a:t>
            </a:r>
            <a:r>
              <a:rPr lang="es-ES" dirty="0" err="1" smtClean="0"/>
              <a:t>cancer</a:t>
            </a:r>
            <a:r>
              <a:rPr lang="es-ES" dirty="0" smtClean="0"/>
              <a:t>. </a:t>
            </a:r>
            <a:r>
              <a:rPr lang="es-ES" dirty="0" err="1" smtClean="0"/>
              <a:t>Oncologist</a:t>
            </a:r>
            <a:r>
              <a:rPr lang="es-ES" dirty="0" smtClean="0"/>
              <a:t>. 2000;5(4):302-11.</a:t>
            </a:r>
            <a:endParaRPr lang="es-ES" dirty="0"/>
          </a:p>
          <a:p>
            <a:endParaRPr lang="es-ES" dirty="0" smtClean="0"/>
          </a:p>
          <a:p>
            <a:endParaRPr lang="es-ES" dirty="0"/>
          </a:p>
          <a:p>
            <a:r>
              <a:rPr lang="es-ES" b="1" dirty="0" smtClean="0"/>
              <a:t>Autoridades –Créditos</a:t>
            </a:r>
          </a:p>
          <a:p>
            <a:pPr lvl="1"/>
            <a:r>
              <a:rPr lang="es-ES" dirty="0" smtClean="0"/>
              <a:t>Dr. Juan Chaparro – Decano – Facultad de Medicina</a:t>
            </a:r>
          </a:p>
          <a:p>
            <a:pPr lvl="1"/>
            <a:r>
              <a:rPr lang="es-ES" dirty="0" smtClean="0"/>
              <a:t>Dr. Alexis </a:t>
            </a:r>
            <a:r>
              <a:rPr lang="es-ES" dirty="0" err="1" smtClean="0"/>
              <a:t>Armele</a:t>
            </a:r>
            <a:r>
              <a:rPr lang="es-ES" dirty="0" smtClean="0"/>
              <a:t> - Director de Carrera de Medicina</a:t>
            </a:r>
          </a:p>
          <a:p>
            <a:pPr lvl="1"/>
            <a:r>
              <a:rPr lang="es-ES" dirty="0" smtClean="0"/>
              <a:t>Dr</a:t>
            </a:r>
            <a:r>
              <a:rPr lang="es-ES" dirty="0" smtClean="0"/>
              <a:t>. Andrés </a:t>
            </a:r>
            <a:r>
              <a:rPr lang="es-ES" dirty="0" err="1" smtClean="0"/>
              <a:t>Szwako</a:t>
            </a:r>
            <a:r>
              <a:rPr lang="es-ES" dirty="0" smtClean="0"/>
              <a:t>- Titular de </a:t>
            </a:r>
            <a:r>
              <a:rPr lang="es-ES" dirty="0" smtClean="0"/>
              <a:t>Cátedra</a:t>
            </a:r>
            <a:endParaRPr lang="es-ES" dirty="0" smtClean="0"/>
          </a:p>
          <a:p>
            <a:pPr lvl="1">
              <a:buNone/>
            </a:pPr>
            <a:endParaRPr lang="es-ES" dirty="0"/>
          </a:p>
        </p:txBody>
      </p:sp>
      <p:cxnSp>
        <p:nvCxnSpPr>
          <p:cNvPr id="4" name="Conector recto 3">
            <a:extLst>
              <a:ext uri="{FF2B5EF4-FFF2-40B4-BE49-F238E27FC236}">
                <a16:creationId xmlns:a16="http://schemas.microsoft.com/office/drawing/2014/main" xmlns="" id="{B9DE29CB-4593-414B-86E8-6E5E67687C4B}"/>
              </a:ext>
            </a:extLst>
          </p:cNvPr>
          <p:cNvCxnSpPr>
            <a:cxnSpLocks/>
          </p:cNvCxnSpPr>
          <p:nvPr/>
        </p:nvCxnSpPr>
        <p:spPr>
          <a:xfrm>
            <a:off x="919548" y="1382035"/>
            <a:ext cx="103529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136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Autoevaluación</a:t>
            </a:r>
            <a:endParaRPr lang="es-ES" dirty="0"/>
          </a:p>
        </p:txBody>
      </p:sp>
      <p:sp>
        <p:nvSpPr>
          <p:cNvPr id="3" name="Marcador de contenido 2"/>
          <p:cNvSpPr>
            <a:spLocks noGrp="1"/>
          </p:cNvSpPr>
          <p:nvPr>
            <p:ph idx="1"/>
          </p:nvPr>
        </p:nvSpPr>
        <p:spPr/>
        <p:txBody>
          <a:bodyPr>
            <a:normAutofit fontScale="92500"/>
          </a:bodyPr>
          <a:lstStyle/>
          <a:p>
            <a:pPr marL="514350" indent="-514350" algn="just">
              <a:buFont typeface="+mj-lt"/>
              <a:buAutoNum type="arabicPeriod"/>
            </a:pPr>
            <a:r>
              <a:rPr lang="es-ES" b="1" dirty="0" smtClean="0"/>
              <a:t>Dicho enunciado: “</a:t>
            </a:r>
            <a:r>
              <a:rPr lang="x-none" b="1" smtClean="0"/>
              <a:t>Habilidad primordial que nos permite facilitar una respuesta adecuada a la pluralidad de necesidades de una persona con una enfermedad</a:t>
            </a:r>
            <a:r>
              <a:rPr lang="es-ES" b="1" dirty="0" smtClean="0"/>
              <a:t>”, corresponde a:</a:t>
            </a:r>
          </a:p>
          <a:p>
            <a:pPr marL="514350" indent="-514350" algn="just">
              <a:buFont typeface="+mj-lt"/>
              <a:buAutoNum type="arabicPeriod"/>
            </a:pPr>
            <a:endParaRPr lang="es-ES" b="1" dirty="0" smtClean="0"/>
          </a:p>
          <a:p>
            <a:pPr marL="914400" lvl="1" indent="-514350" algn="just">
              <a:buFont typeface="+mj-lt"/>
              <a:buAutoNum type="alphaLcPeriod"/>
            </a:pPr>
            <a:r>
              <a:rPr lang="es-ES" dirty="0" smtClean="0"/>
              <a:t>Comunicación en salud</a:t>
            </a:r>
          </a:p>
          <a:p>
            <a:pPr marL="914400" lvl="1" indent="-514350" algn="just">
              <a:buFont typeface="+mj-lt"/>
              <a:buAutoNum type="alphaLcPeriod"/>
            </a:pPr>
            <a:r>
              <a:rPr lang="es-ES" dirty="0" smtClean="0"/>
              <a:t>Comunicación social</a:t>
            </a:r>
          </a:p>
          <a:p>
            <a:pPr marL="914400" lvl="1" indent="-514350" algn="just">
              <a:buFont typeface="+mj-lt"/>
              <a:buAutoNum type="alphaLcPeriod"/>
            </a:pPr>
            <a:r>
              <a:rPr lang="es-ES" dirty="0" smtClean="0"/>
              <a:t>Comunicación en situaciones de estrés </a:t>
            </a:r>
          </a:p>
          <a:p>
            <a:pPr marL="914400" lvl="1" indent="-514350" algn="just">
              <a:buFont typeface="+mj-lt"/>
              <a:buAutoNum type="alphaLcPeriod"/>
            </a:pPr>
            <a:r>
              <a:rPr lang="es-ES" dirty="0" smtClean="0"/>
              <a:t>Protocolo ADIDER</a:t>
            </a:r>
          </a:p>
          <a:p>
            <a:pPr marL="914400" lvl="1" indent="-514350" algn="just">
              <a:buFont typeface="+mj-lt"/>
              <a:buAutoNum type="alphaLcPeriod"/>
            </a:pPr>
            <a:r>
              <a:rPr lang="es-ES" dirty="0" smtClean="0"/>
              <a:t>Protocolo de </a:t>
            </a:r>
            <a:r>
              <a:rPr lang="es-ES" dirty="0" err="1" smtClean="0"/>
              <a:t>Burck</a:t>
            </a:r>
            <a:endParaRPr lang="es-ES" dirty="0" smtClean="0"/>
          </a:p>
          <a:p>
            <a:pPr algn="just"/>
            <a:endParaRPr lang="x-none" smtClean="0"/>
          </a:p>
          <a:p>
            <a:pPr algn="just"/>
            <a:endParaRPr lang="x-none" smtClean="0"/>
          </a:p>
          <a:p>
            <a:pPr marL="514350" indent="-514350">
              <a:buFont typeface="+mj-lt"/>
              <a:buAutoNum type="arabicPeriod"/>
            </a:pPr>
            <a:endParaRPr lang="es-ES" dirty="0"/>
          </a:p>
        </p:txBody>
      </p:sp>
    </p:spTree>
    <p:extLst>
      <p:ext uri="{BB962C8B-B14F-4D97-AF65-F5344CB8AC3E}">
        <p14:creationId xmlns:p14="http://schemas.microsoft.com/office/powerpoint/2010/main" val="4249118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Autoevaluación</a:t>
            </a:r>
            <a:endParaRPr lang="es-ES" dirty="0"/>
          </a:p>
        </p:txBody>
      </p:sp>
      <p:sp>
        <p:nvSpPr>
          <p:cNvPr id="3" name="2 Marcador de contenido"/>
          <p:cNvSpPr>
            <a:spLocks noGrp="1"/>
          </p:cNvSpPr>
          <p:nvPr>
            <p:ph idx="1"/>
          </p:nvPr>
        </p:nvSpPr>
        <p:spPr/>
        <p:txBody>
          <a:bodyPr>
            <a:normAutofit fontScale="92500" lnSpcReduction="10000"/>
          </a:bodyPr>
          <a:lstStyle/>
          <a:p>
            <a:pPr algn="just">
              <a:buNone/>
            </a:pPr>
            <a:r>
              <a:rPr lang="es-ES" b="1" dirty="0" smtClean="0"/>
              <a:t>2. Corresponde a t</a:t>
            </a:r>
            <a:r>
              <a:rPr lang="es-PY" b="1" dirty="0" err="1" smtClean="0"/>
              <a:t>areas</a:t>
            </a:r>
            <a:r>
              <a:rPr lang="es-PY" b="1" dirty="0" smtClean="0"/>
              <a:t> de la comunicación:</a:t>
            </a:r>
          </a:p>
          <a:p>
            <a:pPr algn="just">
              <a:buNone/>
            </a:pPr>
            <a:endParaRPr lang="es-PY" b="1" dirty="0" smtClean="0"/>
          </a:p>
          <a:p>
            <a:pPr marL="571500" indent="-457200" algn="just">
              <a:buFont typeface="+mj-lt"/>
              <a:buAutoNum type="alphaLcPeriod"/>
            </a:pPr>
            <a:r>
              <a:rPr lang="es-PY" dirty="0" smtClean="0"/>
              <a:t>Responder a la reacción emocional del paciente</a:t>
            </a:r>
          </a:p>
          <a:p>
            <a:pPr marL="571500" indent="-457200" algn="just">
              <a:buFont typeface="+mj-lt"/>
              <a:buAutoNum type="alphaLcPeriod"/>
            </a:pPr>
            <a:r>
              <a:rPr lang="es-PY" dirty="0" smtClean="0"/>
              <a:t>Involucrarlo en la toma de decisiones</a:t>
            </a:r>
          </a:p>
          <a:p>
            <a:pPr marL="571500" indent="-457200" algn="just">
              <a:buFont typeface="+mj-lt"/>
              <a:buAutoNum type="alphaLcPeriod"/>
            </a:pPr>
            <a:r>
              <a:rPr lang="es-PY" dirty="0" smtClean="0"/>
              <a:t>Manejar el estrés generado por las expectativas de cura del paciente</a:t>
            </a:r>
          </a:p>
          <a:p>
            <a:pPr marL="571500" indent="-457200" algn="just">
              <a:buFont typeface="+mj-lt"/>
              <a:buAutoNum type="alphaLcPeriod"/>
            </a:pPr>
            <a:r>
              <a:rPr lang="es-PY" dirty="0" smtClean="0"/>
              <a:t>Involucrar a los miembros de la familia en el proceso de salud-enfermedad</a:t>
            </a:r>
            <a:endParaRPr lang="es-ES" dirty="0" smtClean="0"/>
          </a:p>
          <a:p>
            <a:pPr marL="571500" indent="-457200" algn="just">
              <a:buFont typeface="+mj-lt"/>
              <a:buAutoNum type="alphaLcPeriod"/>
            </a:pPr>
            <a:r>
              <a:rPr lang="es-ES" dirty="0" smtClean="0"/>
              <a:t>Todas son correctas</a:t>
            </a:r>
            <a:endParaRPr lang="es-PY"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Autoevaluación</a:t>
            </a:r>
            <a:endParaRPr lang="es-ES" dirty="0"/>
          </a:p>
        </p:txBody>
      </p:sp>
      <p:sp>
        <p:nvSpPr>
          <p:cNvPr id="3" name="2 Marcador de contenido"/>
          <p:cNvSpPr>
            <a:spLocks noGrp="1"/>
          </p:cNvSpPr>
          <p:nvPr>
            <p:ph idx="1"/>
          </p:nvPr>
        </p:nvSpPr>
        <p:spPr/>
        <p:txBody>
          <a:bodyPr>
            <a:normAutofit fontScale="92500" lnSpcReduction="20000"/>
          </a:bodyPr>
          <a:lstStyle/>
          <a:p>
            <a:pPr>
              <a:buNone/>
            </a:pPr>
            <a:r>
              <a:rPr lang="es-ES" b="1" dirty="0" smtClean="0"/>
              <a:t>3. Seleccione la respuesta que corresponda a la definición del  siguiente enunciado:  </a:t>
            </a:r>
            <a:r>
              <a:rPr lang="x-none" b="1" smtClean="0"/>
              <a:t>“Es cualquier información que afecte adversamente la visión de un individuo sobre si mismo y su futuro”</a:t>
            </a:r>
            <a:endParaRPr lang="es-ES" b="1" dirty="0" smtClean="0"/>
          </a:p>
          <a:p>
            <a:pPr>
              <a:buNone/>
            </a:pPr>
            <a:endParaRPr lang="es-ES" b="1" dirty="0" smtClean="0"/>
          </a:p>
          <a:p>
            <a:pPr marL="514350" indent="-514350">
              <a:buAutoNum type="alphaLcPeriod"/>
            </a:pPr>
            <a:r>
              <a:rPr lang="es-ES" dirty="0" smtClean="0"/>
              <a:t>Buena noticia </a:t>
            </a:r>
          </a:p>
          <a:p>
            <a:pPr marL="514350" indent="-514350">
              <a:buAutoNum type="alphaLcPeriod"/>
            </a:pPr>
            <a:r>
              <a:rPr lang="es-ES" dirty="0" smtClean="0"/>
              <a:t>Mala noticia</a:t>
            </a:r>
          </a:p>
          <a:p>
            <a:pPr marL="514350" indent="-514350">
              <a:buAutoNum type="alphaLcPeriod"/>
            </a:pPr>
            <a:r>
              <a:rPr lang="es-ES" dirty="0" smtClean="0"/>
              <a:t>Impacto</a:t>
            </a:r>
          </a:p>
          <a:p>
            <a:pPr marL="514350" indent="-514350">
              <a:buAutoNum type="alphaLcPeriod"/>
            </a:pPr>
            <a:r>
              <a:rPr lang="es-ES" dirty="0" smtClean="0"/>
              <a:t>Comunicación en salud</a:t>
            </a:r>
          </a:p>
          <a:p>
            <a:pPr marL="514350" indent="-514350">
              <a:buAutoNum type="alphaLcPeriod"/>
            </a:pPr>
            <a:r>
              <a:rPr lang="es-ES" dirty="0" smtClean="0"/>
              <a:t>Conspiración del silencio</a:t>
            </a:r>
            <a:endParaRPr lang="x-none" smtClean="0"/>
          </a:p>
          <a:p>
            <a:pPr marL="514350" indent="-514350">
              <a:buNone/>
            </a:pPr>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Autoevaluación</a:t>
            </a:r>
            <a:endParaRPr lang="es-ES" dirty="0"/>
          </a:p>
        </p:txBody>
      </p:sp>
      <p:sp>
        <p:nvSpPr>
          <p:cNvPr id="3" name="2 Marcador de contenido"/>
          <p:cNvSpPr>
            <a:spLocks noGrp="1"/>
          </p:cNvSpPr>
          <p:nvPr>
            <p:ph idx="1"/>
          </p:nvPr>
        </p:nvSpPr>
        <p:spPr/>
        <p:txBody>
          <a:bodyPr/>
          <a:lstStyle/>
          <a:p>
            <a:pPr>
              <a:buNone/>
            </a:pPr>
            <a:r>
              <a:rPr lang="es-ES" b="1" dirty="0" smtClean="0"/>
              <a:t>4. Porque es tan difícil dar una mala noticia?</a:t>
            </a:r>
          </a:p>
          <a:p>
            <a:pPr>
              <a:buNone/>
            </a:pPr>
            <a:endParaRPr lang="es-ES" b="1" dirty="0" smtClean="0"/>
          </a:p>
          <a:p>
            <a:pPr marL="514350" indent="-514350">
              <a:lnSpc>
                <a:spcPct val="90000"/>
              </a:lnSpc>
              <a:buAutoNum type="alphaLcPeriod"/>
            </a:pPr>
            <a:r>
              <a:rPr lang="es-PY" dirty="0" smtClean="0"/>
              <a:t>Por inseguridad e incertidumbre</a:t>
            </a:r>
          </a:p>
          <a:p>
            <a:pPr marL="514350" indent="-514350">
              <a:lnSpc>
                <a:spcPct val="90000"/>
              </a:lnSpc>
              <a:buAutoNum type="alphaLcPeriod"/>
            </a:pPr>
            <a:r>
              <a:rPr lang="es-PY" dirty="0" smtClean="0"/>
              <a:t>Por temor a causar sufrimiento en el paciente o en su familia</a:t>
            </a:r>
          </a:p>
          <a:p>
            <a:pPr marL="514350" indent="-514350">
              <a:lnSpc>
                <a:spcPct val="90000"/>
              </a:lnSpc>
              <a:buAutoNum type="alphaLcPeriod"/>
            </a:pPr>
            <a:r>
              <a:rPr lang="es-PY" dirty="0" smtClean="0"/>
              <a:t>Por miedo a la reacción negativa del paciente</a:t>
            </a:r>
          </a:p>
          <a:p>
            <a:pPr marL="514350" indent="-514350">
              <a:lnSpc>
                <a:spcPct val="90000"/>
              </a:lnSpc>
              <a:buAutoNum type="alphaLcPeriod"/>
            </a:pPr>
            <a:r>
              <a:rPr lang="es-PY" dirty="0" smtClean="0"/>
              <a:t>Por temor a expresar las propias emociones</a:t>
            </a:r>
          </a:p>
          <a:p>
            <a:pPr marL="514350" indent="-514350">
              <a:lnSpc>
                <a:spcPct val="90000"/>
              </a:lnSpc>
              <a:buAutoNum type="alphaLcPeriod"/>
            </a:pPr>
            <a:r>
              <a:rPr lang="es-PY" dirty="0" smtClean="0"/>
              <a:t>Todas son correctas</a:t>
            </a:r>
          </a:p>
          <a:p>
            <a:pPr marL="514350" indent="-514350">
              <a:buNone/>
            </a:pPr>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Autoevaluación</a:t>
            </a:r>
            <a:endParaRPr lang="es-ES" dirty="0"/>
          </a:p>
        </p:txBody>
      </p:sp>
      <p:sp>
        <p:nvSpPr>
          <p:cNvPr id="3" name="2 Marcador de contenido"/>
          <p:cNvSpPr>
            <a:spLocks noGrp="1"/>
          </p:cNvSpPr>
          <p:nvPr>
            <p:ph idx="1"/>
          </p:nvPr>
        </p:nvSpPr>
        <p:spPr/>
        <p:txBody>
          <a:bodyPr/>
          <a:lstStyle/>
          <a:p>
            <a:pPr marL="514350" indent="-514350">
              <a:buNone/>
            </a:pPr>
            <a:r>
              <a:rPr lang="es-ES" b="1" dirty="0" smtClean="0"/>
              <a:t>5. ¿Porque es importante dar malas noticias?</a:t>
            </a:r>
          </a:p>
          <a:p>
            <a:pPr marL="514350" indent="-514350">
              <a:buNone/>
            </a:pPr>
            <a:endParaRPr lang="es-ES" b="1" dirty="0" smtClean="0"/>
          </a:p>
          <a:p>
            <a:pPr marL="514350" indent="-514350" algn="just">
              <a:buAutoNum type="alphaLcPeriod"/>
            </a:pPr>
            <a:r>
              <a:rPr lang="x-none" smtClean="0"/>
              <a:t>Fortalece la relación Médico – paciente</a:t>
            </a:r>
            <a:endParaRPr lang="es-ES" dirty="0" smtClean="0"/>
          </a:p>
          <a:p>
            <a:pPr marL="514350" indent="-514350" algn="just">
              <a:buAutoNum type="alphaLcPeriod"/>
            </a:pPr>
            <a:r>
              <a:rPr lang="x-none" smtClean="0"/>
              <a:t>Reduce la incertidumbre de la situación vivida por el paciente</a:t>
            </a:r>
            <a:endParaRPr lang="es-ES" dirty="0" smtClean="0"/>
          </a:p>
          <a:p>
            <a:pPr marL="514350" indent="-514350" algn="just">
              <a:buAutoNum type="alphaLcPeriod"/>
            </a:pPr>
            <a:r>
              <a:rPr lang="x-none" smtClean="0"/>
              <a:t>Ofrece una dirección al enfermo y su familia</a:t>
            </a:r>
            <a:endParaRPr lang="es-ES" dirty="0" smtClean="0"/>
          </a:p>
          <a:p>
            <a:pPr marL="514350" indent="-514350" algn="just">
              <a:buAutoNum type="alphaLcPeriod"/>
            </a:pPr>
            <a:r>
              <a:rPr lang="es-ES" dirty="0" smtClean="0"/>
              <a:t>A y B son correctas</a:t>
            </a:r>
          </a:p>
          <a:p>
            <a:pPr marL="514350" indent="-514350" algn="just">
              <a:buAutoNum type="alphaLcPeriod"/>
            </a:pPr>
            <a:r>
              <a:rPr lang="es-ES" dirty="0" smtClean="0"/>
              <a:t>A, B y C son correctas</a:t>
            </a:r>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Autoevaluación</a:t>
            </a:r>
            <a:endParaRPr lang="es-ES" dirty="0"/>
          </a:p>
        </p:txBody>
      </p:sp>
      <p:sp>
        <p:nvSpPr>
          <p:cNvPr id="3" name="2 Marcador de contenido"/>
          <p:cNvSpPr>
            <a:spLocks noGrp="1"/>
          </p:cNvSpPr>
          <p:nvPr>
            <p:ph idx="1"/>
          </p:nvPr>
        </p:nvSpPr>
        <p:spPr/>
        <p:txBody>
          <a:bodyPr>
            <a:normAutofit fontScale="92500" lnSpcReduction="10000"/>
          </a:bodyPr>
          <a:lstStyle/>
          <a:p>
            <a:pPr marL="0" indent="0">
              <a:buNone/>
            </a:pPr>
            <a:r>
              <a:rPr lang="es-PY" sz="2800" b="1" dirty="0" smtClean="0"/>
              <a:t>6. Las siglas APIDER corresponden a los 6 pasos en que se conceptualiza y se desglosa el proceso de dar las malas noticias: </a:t>
            </a:r>
          </a:p>
          <a:p>
            <a:pPr marL="914400" lvl="2" indent="0">
              <a:buNone/>
            </a:pPr>
            <a:r>
              <a:rPr lang="es-PY" b="1" dirty="0" smtClean="0"/>
              <a:t>“A”</a:t>
            </a:r>
            <a:r>
              <a:rPr lang="es-PY" dirty="0" smtClean="0"/>
              <a:t> Arreglando la entrevista</a:t>
            </a:r>
          </a:p>
          <a:p>
            <a:pPr marL="914400" lvl="2" indent="0">
              <a:buNone/>
            </a:pPr>
            <a:r>
              <a:rPr lang="es-PY" b="1" dirty="0" smtClean="0"/>
              <a:t>“P”</a:t>
            </a:r>
            <a:r>
              <a:rPr lang="es-PY" dirty="0" smtClean="0"/>
              <a:t> de percepción del paciente</a:t>
            </a:r>
          </a:p>
          <a:p>
            <a:pPr marL="914400" lvl="2" indent="0">
              <a:buNone/>
            </a:pPr>
            <a:r>
              <a:rPr lang="es-PY" b="1" dirty="0" smtClean="0"/>
              <a:t>“I”</a:t>
            </a:r>
            <a:r>
              <a:rPr lang="es-PY" dirty="0" smtClean="0"/>
              <a:t> Invitando al paciente a decir lo que desea saber</a:t>
            </a:r>
          </a:p>
          <a:p>
            <a:pPr marL="914400" lvl="2" indent="0">
              <a:buNone/>
            </a:pPr>
            <a:r>
              <a:rPr lang="es-PY" b="1" dirty="0" smtClean="0"/>
              <a:t>“D”</a:t>
            </a:r>
            <a:r>
              <a:rPr lang="es-PY" dirty="0" smtClean="0"/>
              <a:t> Dando a conocer al paciente </a:t>
            </a:r>
          </a:p>
          <a:p>
            <a:pPr marL="914400" lvl="2" indent="0">
              <a:buNone/>
            </a:pPr>
            <a:r>
              <a:rPr lang="es-PY" b="1" dirty="0" smtClean="0"/>
              <a:t>“E” </a:t>
            </a:r>
            <a:r>
              <a:rPr lang="es-PY" dirty="0" smtClean="0"/>
              <a:t>Explorando las emociones</a:t>
            </a:r>
          </a:p>
          <a:p>
            <a:pPr marL="914400" lvl="2" indent="0">
              <a:buNone/>
            </a:pPr>
            <a:r>
              <a:rPr lang="es-PY" b="1" dirty="0" smtClean="0"/>
              <a:t>“R”</a:t>
            </a:r>
            <a:r>
              <a:rPr lang="es-PY" dirty="0" smtClean="0"/>
              <a:t> Resumiendo y estableciendo estrategias</a:t>
            </a:r>
          </a:p>
          <a:p>
            <a:pPr marL="914400" lvl="2" indent="0">
              <a:buNone/>
            </a:pPr>
            <a:endParaRPr lang="es-ES" dirty="0" smtClean="0"/>
          </a:p>
          <a:p>
            <a:pPr marL="514350" indent="-514350">
              <a:buAutoNum type="alphaLcPeriod"/>
            </a:pPr>
            <a:r>
              <a:rPr lang="es-PY" sz="2800" dirty="0" smtClean="0"/>
              <a:t>Falso</a:t>
            </a:r>
          </a:p>
          <a:p>
            <a:pPr marL="514350" indent="-514350">
              <a:buAutoNum type="alphaLcPeriod"/>
            </a:pPr>
            <a:r>
              <a:rPr lang="es-PY" sz="2800" dirty="0" smtClean="0"/>
              <a:t>Verdadero</a:t>
            </a:r>
          </a:p>
          <a:p>
            <a:pPr marL="914400" lvl="2" indent="0">
              <a:buNone/>
            </a:pPr>
            <a:endParaRPr lang="es-PY"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Autoevaluación</a:t>
            </a:r>
            <a:endParaRPr lang="es-ES" dirty="0"/>
          </a:p>
        </p:txBody>
      </p:sp>
      <p:sp>
        <p:nvSpPr>
          <p:cNvPr id="3" name="2 Marcador de contenido"/>
          <p:cNvSpPr>
            <a:spLocks noGrp="1"/>
          </p:cNvSpPr>
          <p:nvPr>
            <p:ph idx="1"/>
          </p:nvPr>
        </p:nvSpPr>
        <p:spPr/>
        <p:txBody>
          <a:bodyPr>
            <a:normAutofit fontScale="85000" lnSpcReduction="20000"/>
          </a:bodyPr>
          <a:lstStyle/>
          <a:p>
            <a:pPr marL="514350" lvl="0" indent="-514350">
              <a:buAutoNum type="arabicPeriod" startAt="7"/>
            </a:pPr>
            <a:r>
              <a:rPr lang="es-ES" b="1" dirty="0" smtClean="0"/>
              <a:t>En el enunciado correspondiente al Protocolo APIDER, seleccione la respuesta correcta:</a:t>
            </a:r>
          </a:p>
          <a:p>
            <a:pPr marL="514350" lvl="0" indent="-514350">
              <a:buAutoNum type="arabicPeriod" startAt="7"/>
            </a:pPr>
            <a:endParaRPr lang="es-ES" b="1" dirty="0" smtClean="0"/>
          </a:p>
          <a:p>
            <a:pPr marL="514350" lvl="0" indent="-514350">
              <a:buAutoNum type="alphaLcPeriod"/>
            </a:pPr>
            <a:r>
              <a:rPr lang="x-none" smtClean="0"/>
              <a:t>Ayuda en los procesos, asimismo las afirmativas afectivas, exploratorias y validadoras pueden ser un recurso cuando no sabemos que decir o como proseguir</a:t>
            </a:r>
            <a:endParaRPr lang="es-ES" dirty="0" smtClean="0">
              <a:solidFill>
                <a:srgbClr val="FF0000"/>
              </a:solidFill>
            </a:endParaRPr>
          </a:p>
          <a:p>
            <a:pPr marL="514350" lvl="0" indent="-514350">
              <a:buAutoNum type="alphaLcPeriod"/>
            </a:pPr>
            <a:r>
              <a:rPr lang="x-none" smtClean="0"/>
              <a:t>Permite disminuir el desgaste profesional</a:t>
            </a:r>
            <a:endParaRPr lang="es-ES" dirty="0" smtClean="0"/>
          </a:p>
          <a:p>
            <a:pPr marL="514350" lvl="0" indent="-514350">
              <a:buAutoNum type="alphaLcPeriod"/>
            </a:pPr>
            <a:r>
              <a:rPr lang="x-none" smtClean="0"/>
              <a:t>Su función: Estructurar el proceso de comunicación</a:t>
            </a:r>
            <a:endParaRPr lang="es-ES" dirty="0" smtClean="0"/>
          </a:p>
          <a:p>
            <a:pPr marL="514350" lvl="0" indent="-514350">
              <a:buAutoNum type="alphaLcPeriod"/>
            </a:pPr>
            <a:r>
              <a:rPr lang="x-none" smtClean="0"/>
              <a:t>Busca disminuir el impacto emocional que puede generar la comunicación de malas noticias y evitar conflictos legales</a:t>
            </a:r>
            <a:endParaRPr lang="es-ES" dirty="0" smtClean="0"/>
          </a:p>
          <a:p>
            <a:pPr marL="514350" lvl="0" indent="-514350">
              <a:buAutoNum type="alphaLcPeriod"/>
            </a:pPr>
            <a:r>
              <a:rPr lang="es-ES" dirty="0" smtClean="0"/>
              <a:t>Todas son correctas</a:t>
            </a:r>
            <a:endParaRPr lang="x-none" smtClean="0"/>
          </a:p>
          <a:p>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Autoevaluación</a:t>
            </a:r>
            <a:endParaRPr lang="es-ES" dirty="0"/>
          </a:p>
        </p:txBody>
      </p:sp>
      <p:sp>
        <p:nvSpPr>
          <p:cNvPr id="3" name="2 Marcador de contenido"/>
          <p:cNvSpPr>
            <a:spLocks noGrp="1"/>
          </p:cNvSpPr>
          <p:nvPr>
            <p:ph idx="1"/>
          </p:nvPr>
        </p:nvSpPr>
        <p:spPr/>
        <p:txBody>
          <a:bodyPr>
            <a:normAutofit fontScale="92500" lnSpcReduction="10000"/>
          </a:bodyPr>
          <a:lstStyle/>
          <a:p>
            <a:pPr marL="0" indent="0">
              <a:buNone/>
            </a:pPr>
            <a:r>
              <a:rPr lang="es-ES" b="1" dirty="0" smtClean="0"/>
              <a:t>8. </a:t>
            </a:r>
            <a:r>
              <a:rPr lang="es-PY" b="1" dirty="0" smtClean="0"/>
              <a:t>Después de recibir las malas noticias, los pacientes suelen experimentar sensación de soledad y de incertidumbre. Una forma de minimizar la angustia del paciente es:</a:t>
            </a:r>
          </a:p>
          <a:p>
            <a:pPr marL="0" indent="0">
              <a:buNone/>
            </a:pPr>
            <a:endParaRPr lang="es-PY" b="1" dirty="0" smtClean="0"/>
          </a:p>
          <a:p>
            <a:pPr marL="514350" indent="-514350">
              <a:buAutoNum type="alphaLcPeriod"/>
            </a:pPr>
            <a:r>
              <a:rPr lang="es-PY" dirty="0" smtClean="0"/>
              <a:t>Resumir lo que se ha hablado</a:t>
            </a:r>
          </a:p>
          <a:p>
            <a:pPr marL="514350" indent="-514350">
              <a:buAutoNum type="alphaLcPeriod"/>
            </a:pPr>
            <a:r>
              <a:rPr lang="es-PY" dirty="0" smtClean="0"/>
              <a:t>Comprobar qué es lo que ha comprendido</a:t>
            </a:r>
          </a:p>
          <a:p>
            <a:pPr marL="514350" indent="-514350">
              <a:buAutoNum type="alphaLcPeriod"/>
            </a:pPr>
            <a:r>
              <a:rPr lang="es-PY" dirty="0" smtClean="0"/>
              <a:t>Formular un plan de trabajo y de seguimiento</a:t>
            </a:r>
          </a:p>
          <a:p>
            <a:pPr marL="514350" indent="-514350">
              <a:buAutoNum type="alphaLcPeriod"/>
            </a:pPr>
            <a:r>
              <a:rPr lang="es-PY" dirty="0" smtClean="0"/>
              <a:t>A y C son correctas</a:t>
            </a:r>
          </a:p>
          <a:p>
            <a:pPr marL="514350" indent="-514350">
              <a:buAutoNum type="alphaLcPeriod"/>
            </a:pPr>
            <a:r>
              <a:rPr lang="es-PY" dirty="0" smtClean="0"/>
              <a:t>A, B y C son correctas</a:t>
            </a:r>
          </a:p>
          <a:p>
            <a:pPr>
              <a:buNone/>
            </a:pPr>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Autoevaluación</a:t>
            </a:r>
            <a:endParaRPr lang="es-ES" dirty="0"/>
          </a:p>
        </p:txBody>
      </p:sp>
      <p:sp>
        <p:nvSpPr>
          <p:cNvPr id="3" name="2 Marcador de contenido"/>
          <p:cNvSpPr>
            <a:spLocks noGrp="1"/>
          </p:cNvSpPr>
          <p:nvPr>
            <p:ph idx="1"/>
          </p:nvPr>
        </p:nvSpPr>
        <p:spPr/>
        <p:txBody>
          <a:bodyPr>
            <a:normAutofit fontScale="85000" lnSpcReduction="20000"/>
          </a:bodyPr>
          <a:lstStyle/>
          <a:p>
            <a:pPr>
              <a:buNone/>
            </a:pPr>
            <a:r>
              <a:rPr lang="es-PY" b="1" dirty="0" smtClean="0"/>
              <a:t>9. El siguiente enunciado: “Se produce cuando la Información que debe darse al paciente es bloqueada por otra persona, habitualmente un familiar cercano que considera que es mejor que el paciente no este enterado de la situación o información real y verdadera” corresponde a la definición de:</a:t>
            </a:r>
          </a:p>
          <a:p>
            <a:pPr>
              <a:buNone/>
            </a:pPr>
            <a:endParaRPr lang="es-PY" b="1" dirty="0" smtClean="0"/>
          </a:p>
          <a:p>
            <a:pPr marL="514350" indent="-514350">
              <a:buAutoNum type="alphaLcPeriod"/>
            </a:pPr>
            <a:r>
              <a:rPr lang="es-ES" dirty="0" smtClean="0"/>
              <a:t>Conspiración del ruido</a:t>
            </a:r>
          </a:p>
          <a:p>
            <a:pPr marL="514350" indent="-514350">
              <a:buAutoNum type="alphaLcPeriod"/>
            </a:pPr>
            <a:r>
              <a:rPr lang="es-ES" dirty="0" smtClean="0"/>
              <a:t>Conspiración del silencio</a:t>
            </a:r>
          </a:p>
          <a:p>
            <a:pPr marL="514350" indent="-514350">
              <a:buAutoNum type="alphaLcPeriod"/>
            </a:pPr>
            <a:r>
              <a:rPr lang="es-ES" dirty="0" smtClean="0"/>
              <a:t>Conspiración de APIDER</a:t>
            </a:r>
          </a:p>
          <a:p>
            <a:pPr marL="514350" indent="-514350">
              <a:buAutoNum type="alphaLcPeriod"/>
            </a:pPr>
            <a:r>
              <a:rPr lang="es-ES" dirty="0" smtClean="0"/>
              <a:t>Protocolo APIDER</a:t>
            </a:r>
          </a:p>
          <a:p>
            <a:pPr marL="514350" indent="-514350">
              <a:buAutoNum type="alphaLcPeriod"/>
            </a:pPr>
            <a:r>
              <a:rPr lang="es-ES" dirty="0" smtClean="0"/>
              <a:t>Protocolo SPIKES</a:t>
            </a:r>
          </a:p>
          <a:p>
            <a:pPr marL="514350" indent="-514350">
              <a:buAutoNum type="alphaLcPeriod"/>
            </a:pP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B4C87B-FA92-45BE-AF5D-2C8D6D392A13}"/>
              </a:ext>
            </a:extLst>
          </p:cNvPr>
          <p:cNvSpPr>
            <a:spLocks noGrp="1"/>
          </p:cNvSpPr>
          <p:nvPr>
            <p:ph type="title"/>
          </p:nvPr>
        </p:nvSpPr>
        <p:spPr>
          <a:xfrm>
            <a:off x="1295402" y="386821"/>
            <a:ext cx="9601196" cy="1303867"/>
          </a:xfrm>
        </p:spPr>
        <p:txBody>
          <a:bodyPr/>
          <a:lstStyle/>
          <a:p>
            <a:r>
              <a:rPr lang="x-none" dirty="0"/>
              <a:t>Comunicación en </a:t>
            </a:r>
            <a:r>
              <a:rPr lang="x-none" dirty="0" smtClean="0"/>
              <a:t>salud</a:t>
            </a:r>
            <a:endParaRPr lang="x-none" dirty="0"/>
          </a:p>
        </p:txBody>
      </p:sp>
      <p:sp>
        <p:nvSpPr>
          <p:cNvPr id="3" name="Marcador de contenido 2">
            <a:extLst>
              <a:ext uri="{FF2B5EF4-FFF2-40B4-BE49-F238E27FC236}">
                <a16:creationId xmlns:a16="http://schemas.microsoft.com/office/drawing/2014/main" xmlns="" id="{24F4DD38-E37D-4EFD-AF4A-FA7158437A26}"/>
              </a:ext>
            </a:extLst>
          </p:cNvPr>
          <p:cNvSpPr>
            <a:spLocks noGrp="1"/>
          </p:cNvSpPr>
          <p:nvPr>
            <p:ph idx="1"/>
          </p:nvPr>
        </p:nvSpPr>
        <p:spPr>
          <a:xfrm>
            <a:off x="1034878" y="1779352"/>
            <a:ext cx="10122243" cy="4351338"/>
          </a:xfrm>
        </p:spPr>
        <p:txBody>
          <a:bodyPr>
            <a:normAutofit fontScale="92500" lnSpcReduction="10000"/>
          </a:bodyPr>
          <a:lstStyle/>
          <a:p>
            <a:pPr algn="just"/>
            <a:r>
              <a:rPr lang="x-none" dirty="0"/>
              <a:t>Habilidad primordial que nos permite facilitar una respuesta adecuada a la pluralidad de necesidades de una persona con una </a:t>
            </a:r>
            <a:r>
              <a:rPr lang="x-none" dirty="0" smtClean="0"/>
              <a:t>enfermedad</a:t>
            </a:r>
            <a:endParaRPr lang="x-none" dirty="0"/>
          </a:p>
          <a:p>
            <a:pPr algn="just"/>
            <a:endParaRPr lang="x-none" dirty="0"/>
          </a:p>
          <a:p>
            <a:pPr algn="just"/>
            <a:r>
              <a:rPr lang="es-PY" dirty="0"/>
              <a:t>Tarea </a:t>
            </a:r>
            <a:r>
              <a:rPr lang="es-PY" dirty="0" smtClean="0"/>
              <a:t>de la comunicación:</a:t>
            </a:r>
            <a:endParaRPr lang="es-PY" dirty="0"/>
          </a:p>
          <a:p>
            <a:pPr lvl="2" algn="just"/>
            <a:r>
              <a:rPr lang="es-PY" dirty="0"/>
              <a:t>R</a:t>
            </a:r>
            <a:r>
              <a:rPr lang="es-PY" dirty="0" smtClean="0"/>
              <a:t>esponder </a:t>
            </a:r>
            <a:r>
              <a:rPr lang="es-PY" dirty="0"/>
              <a:t>a la reacción emocional del </a:t>
            </a:r>
            <a:r>
              <a:rPr lang="es-PY" dirty="0" smtClean="0"/>
              <a:t>paciente</a:t>
            </a:r>
            <a:endParaRPr lang="es-PY" dirty="0"/>
          </a:p>
          <a:p>
            <a:pPr lvl="2" algn="just"/>
            <a:r>
              <a:rPr lang="es-PY" dirty="0"/>
              <a:t>I</a:t>
            </a:r>
            <a:r>
              <a:rPr lang="es-PY" dirty="0" smtClean="0"/>
              <a:t>nvolucrarlo </a:t>
            </a:r>
            <a:r>
              <a:rPr lang="es-PY" dirty="0"/>
              <a:t>en la toma de </a:t>
            </a:r>
            <a:r>
              <a:rPr lang="es-PY" dirty="0" smtClean="0"/>
              <a:t>decisiones</a:t>
            </a:r>
            <a:endParaRPr lang="es-PY" dirty="0"/>
          </a:p>
          <a:p>
            <a:pPr lvl="2" algn="just"/>
            <a:r>
              <a:rPr lang="es-PY" dirty="0"/>
              <a:t>M</a:t>
            </a:r>
            <a:r>
              <a:rPr lang="es-PY" dirty="0" smtClean="0"/>
              <a:t>anejar </a:t>
            </a:r>
            <a:r>
              <a:rPr lang="es-PY" dirty="0"/>
              <a:t>el estrés generado por las expectativas de cura del </a:t>
            </a:r>
            <a:r>
              <a:rPr lang="es-PY" dirty="0" smtClean="0"/>
              <a:t>paciente</a:t>
            </a:r>
            <a:endParaRPr lang="es-PY" dirty="0"/>
          </a:p>
          <a:p>
            <a:pPr lvl="2" algn="just"/>
            <a:r>
              <a:rPr lang="es-PY" dirty="0"/>
              <a:t>I</a:t>
            </a:r>
            <a:r>
              <a:rPr lang="es-PY" dirty="0" smtClean="0"/>
              <a:t>nvolucrar </a:t>
            </a:r>
            <a:r>
              <a:rPr lang="es-PY" dirty="0"/>
              <a:t>a los miembros de la familia en el proceso de </a:t>
            </a:r>
            <a:r>
              <a:rPr lang="es-PY" dirty="0" smtClean="0"/>
              <a:t>salud-enfermedad</a:t>
            </a:r>
            <a:endParaRPr lang="es-PY" dirty="0"/>
          </a:p>
          <a:p>
            <a:pPr lvl="2" algn="just"/>
            <a:r>
              <a:rPr lang="es-PY" dirty="0"/>
              <a:t>E</a:t>
            </a:r>
            <a:r>
              <a:rPr lang="es-PY" dirty="0" smtClean="0"/>
              <a:t>l </a:t>
            </a:r>
            <a:r>
              <a:rPr lang="es-PY" dirty="0"/>
              <a:t>dilema de cómo dar esperanzas cuando la situación es poco </a:t>
            </a:r>
            <a:r>
              <a:rPr lang="es-PY" dirty="0" smtClean="0"/>
              <a:t>prometedora</a:t>
            </a:r>
            <a:endParaRPr lang="x-none" dirty="0"/>
          </a:p>
        </p:txBody>
      </p:sp>
      <p:cxnSp>
        <p:nvCxnSpPr>
          <p:cNvPr id="6" name="Conector recto 5">
            <a:extLst>
              <a:ext uri="{FF2B5EF4-FFF2-40B4-BE49-F238E27FC236}">
                <a16:creationId xmlns:a16="http://schemas.microsoft.com/office/drawing/2014/main" xmlns="" id="{3D3A5E64-91D6-4D21-BD50-8F5FB5C80BFB}"/>
              </a:ext>
            </a:extLst>
          </p:cNvPr>
          <p:cNvCxnSpPr>
            <a:cxnSpLocks/>
          </p:cNvCxnSpPr>
          <p:nvPr/>
        </p:nvCxnSpPr>
        <p:spPr>
          <a:xfrm>
            <a:off x="1000897" y="1445741"/>
            <a:ext cx="103529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0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Autoevaluación</a:t>
            </a:r>
            <a:endParaRPr lang="es-ES" dirty="0"/>
          </a:p>
        </p:txBody>
      </p:sp>
      <p:sp>
        <p:nvSpPr>
          <p:cNvPr id="3" name="2 Marcador de contenido"/>
          <p:cNvSpPr>
            <a:spLocks noGrp="1"/>
          </p:cNvSpPr>
          <p:nvPr>
            <p:ph idx="1"/>
          </p:nvPr>
        </p:nvSpPr>
        <p:spPr/>
        <p:txBody>
          <a:bodyPr/>
          <a:lstStyle/>
          <a:p>
            <a:pPr>
              <a:buNone/>
            </a:pPr>
            <a:r>
              <a:rPr lang="es-ES" b="1" dirty="0" smtClean="0"/>
              <a:t>10. “</a:t>
            </a:r>
            <a:r>
              <a:rPr lang="es-PY" b="1" dirty="0" smtClean="0"/>
              <a:t>Para modificar la conspiración del silencio se debe negociar con la persona y no oponerse terminantemente, se le debe explicar los beneficios de no negar la información”, esta aseveración es:</a:t>
            </a:r>
          </a:p>
          <a:p>
            <a:pPr>
              <a:buNone/>
            </a:pPr>
            <a:endParaRPr lang="es-PY" b="1" dirty="0" smtClean="0"/>
          </a:p>
          <a:p>
            <a:pPr marL="514350" indent="-514350">
              <a:buAutoNum type="alphaLcPeriod"/>
            </a:pPr>
            <a:r>
              <a:rPr lang="es-PY" dirty="0" smtClean="0"/>
              <a:t>Verdadero</a:t>
            </a:r>
          </a:p>
          <a:p>
            <a:pPr marL="514350" indent="-514350">
              <a:buAutoNum type="alphaLcPeriod"/>
            </a:pPr>
            <a:r>
              <a:rPr lang="es-PY" dirty="0" smtClean="0"/>
              <a:t>Falso</a:t>
            </a:r>
          </a:p>
          <a:p>
            <a:pPr>
              <a:buNone/>
            </a:pPr>
            <a:r>
              <a:rPr lang="es-ES" dirty="0" smtClean="0"/>
              <a:t> </a:t>
            </a:r>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Respuestas</a:t>
            </a:r>
            <a:endParaRPr lang="es-ES" b="1" dirty="0"/>
          </a:p>
        </p:txBody>
      </p:sp>
      <p:sp>
        <p:nvSpPr>
          <p:cNvPr id="3" name="Marcador de contenido 2"/>
          <p:cNvSpPr>
            <a:spLocks noGrp="1"/>
          </p:cNvSpPr>
          <p:nvPr>
            <p:ph idx="1"/>
          </p:nvPr>
        </p:nvSpPr>
        <p:spPr>
          <a:xfrm>
            <a:off x="609600" y="1600203"/>
            <a:ext cx="10972800" cy="5032417"/>
          </a:xfrm>
        </p:spPr>
        <p:txBody>
          <a:bodyPr>
            <a:normAutofit lnSpcReduction="10000"/>
          </a:bodyPr>
          <a:lstStyle/>
          <a:p>
            <a:pPr marL="914400" lvl="1" indent="-514350" algn="just">
              <a:buAutoNum type="arabicPeriod"/>
            </a:pPr>
            <a:r>
              <a:rPr lang="es-ES" dirty="0" smtClean="0"/>
              <a:t>A</a:t>
            </a:r>
          </a:p>
          <a:p>
            <a:pPr marL="914400" lvl="1" indent="-514350" algn="just">
              <a:buAutoNum type="arabicPeriod"/>
            </a:pPr>
            <a:r>
              <a:rPr lang="es-ES" dirty="0" smtClean="0"/>
              <a:t>E</a:t>
            </a:r>
          </a:p>
          <a:p>
            <a:pPr marL="914400" lvl="1" indent="-514350" algn="just">
              <a:buAutoNum type="arabicPeriod"/>
            </a:pPr>
            <a:r>
              <a:rPr lang="es-ES" dirty="0" smtClean="0"/>
              <a:t>B</a:t>
            </a:r>
          </a:p>
          <a:p>
            <a:pPr marL="914400" lvl="1" indent="-514350" algn="just">
              <a:buAutoNum type="arabicPeriod"/>
            </a:pPr>
            <a:r>
              <a:rPr lang="es-ES" dirty="0" smtClean="0"/>
              <a:t>E</a:t>
            </a:r>
          </a:p>
          <a:p>
            <a:pPr marL="914400" lvl="1" indent="-514350" algn="just">
              <a:buAutoNum type="arabicPeriod"/>
            </a:pPr>
            <a:r>
              <a:rPr lang="es-ES" dirty="0" smtClean="0"/>
              <a:t>E</a:t>
            </a:r>
          </a:p>
          <a:p>
            <a:pPr marL="914400" lvl="1" indent="-514350" algn="just">
              <a:buAutoNum type="arabicPeriod"/>
            </a:pPr>
            <a:r>
              <a:rPr lang="es-ES" dirty="0" smtClean="0"/>
              <a:t>B</a:t>
            </a:r>
          </a:p>
          <a:p>
            <a:pPr marL="914400" lvl="1" indent="-514350" algn="just">
              <a:buAutoNum type="arabicPeriod"/>
            </a:pPr>
            <a:r>
              <a:rPr lang="es-ES" dirty="0" smtClean="0"/>
              <a:t>E</a:t>
            </a:r>
          </a:p>
          <a:p>
            <a:pPr marL="914400" lvl="1" indent="-514350" algn="just">
              <a:buAutoNum type="arabicPeriod"/>
            </a:pPr>
            <a:r>
              <a:rPr lang="es-ES" dirty="0" smtClean="0"/>
              <a:t>E</a:t>
            </a:r>
          </a:p>
          <a:p>
            <a:pPr marL="914400" lvl="1" indent="-514350" algn="just">
              <a:buAutoNum type="arabicPeriod"/>
            </a:pPr>
            <a:r>
              <a:rPr lang="es-ES" dirty="0" smtClean="0"/>
              <a:t>B</a:t>
            </a:r>
          </a:p>
          <a:p>
            <a:pPr marL="914400" lvl="1" indent="-514350" algn="just">
              <a:buAutoNum type="arabicPeriod"/>
            </a:pPr>
            <a:r>
              <a:rPr lang="es-ES" dirty="0" smtClean="0"/>
              <a:t>A</a:t>
            </a:r>
          </a:p>
          <a:p>
            <a:pPr marL="914400" lvl="1" indent="-514350" algn="just">
              <a:buAutoNum type="arabicPeriod"/>
            </a:pPr>
            <a:endParaRPr lang="es-ES" dirty="0" smtClean="0"/>
          </a:p>
          <a:p>
            <a:pPr marL="914400" lvl="1" indent="-514350" algn="just">
              <a:buAutoNum type="arabicPeriod"/>
            </a:pPr>
            <a:endParaRPr lang="es-ES" dirty="0" smtClean="0"/>
          </a:p>
          <a:p>
            <a:pPr marL="914400" lvl="1" indent="-514350" algn="just">
              <a:buAutoNum type="arabicPeriod"/>
            </a:pPr>
            <a:endParaRPr lang="es-ES" dirty="0" smtClean="0"/>
          </a:p>
          <a:p>
            <a:pPr marL="914400" lvl="1" indent="-514350" algn="just">
              <a:buAutoNum type="arabicPeriod"/>
            </a:pPr>
            <a:endParaRPr lang="es-ES" dirty="0" smtClean="0"/>
          </a:p>
          <a:p>
            <a:pPr marL="914400" lvl="1" indent="-514350" algn="just">
              <a:buAutoNum type="arabicPeriod"/>
            </a:pPr>
            <a:endParaRPr lang="es-ES" dirty="0" smtClean="0"/>
          </a:p>
          <a:p>
            <a:pPr marL="914400" lvl="1" indent="-514350" algn="just">
              <a:buAutoNum type="arabicPeriod"/>
            </a:pPr>
            <a:endParaRPr lang="es-ES" dirty="0" smtClean="0"/>
          </a:p>
          <a:p>
            <a:pPr marL="914400" lvl="1" indent="-514350" algn="just">
              <a:buAutoNum type="arabicPeriod"/>
            </a:pPr>
            <a:endParaRPr lang="es-ES" dirty="0" smtClean="0"/>
          </a:p>
          <a:p>
            <a:pPr marL="914400" lvl="1" indent="-514350" algn="just">
              <a:buAutoNum type="arabicPeriod"/>
            </a:pPr>
            <a:endParaRPr lang="es-ES" dirty="0" smtClean="0"/>
          </a:p>
          <a:p>
            <a:pPr algn="just"/>
            <a:endParaRPr lang="x-none" dirty="0" smtClean="0"/>
          </a:p>
          <a:p>
            <a:pPr algn="just"/>
            <a:endParaRPr lang="x-none" dirty="0" smtClean="0"/>
          </a:p>
          <a:p>
            <a:pPr marL="514350" indent="-514350">
              <a:buFont typeface="+mj-lt"/>
              <a:buAutoNum type="arabicPeriod"/>
            </a:pP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10426275" y="6226175"/>
            <a:ext cx="1765725" cy="631825"/>
          </a:xfrm>
          <a:prstGeom prst="rect">
            <a:avLst/>
          </a:prstGeom>
          <a:noFill/>
          <a:ln w="9525">
            <a:noFill/>
            <a:miter lim="800000"/>
            <a:headEnd/>
            <a:tailEnd/>
          </a:ln>
        </p:spPr>
      </p:pic>
    </p:spTree>
    <p:extLst>
      <p:ext uri="{BB962C8B-B14F-4D97-AF65-F5344CB8AC3E}">
        <p14:creationId xmlns:p14="http://schemas.microsoft.com/office/powerpoint/2010/main" val="424911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3B35E581-1080-43E6-9992-954BEA6D6556}"/>
              </a:ext>
            </a:extLst>
          </p:cNvPr>
          <p:cNvSpPr>
            <a:spLocks noGrp="1"/>
          </p:cNvSpPr>
          <p:nvPr>
            <p:ph type="title"/>
          </p:nvPr>
        </p:nvSpPr>
        <p:spPr>
          <a:xfrm>
            <a:off x="1443683" y="366419"/>
            <a:ext cx="9601196" cy="1303867"/>
          </a:xfrm>
        </p:spPr>
        <p:txBody>
          <a:bodyPr/>
          <a:lstStyle/>
          <a:p>
            <a:r>
              <a:rPr lang="x-none" dirty="0"/>
              <a:t>Comunicación en </a:t>
            </a:r>
            <a:r>
              <a:rPr lang="x-none" dirty="0" smtClean="0"/>
              <a:t>salud</a:t>
            </a:r>
            <a:endParaRPr lang="x-none" dirty="0"/>
          </a:p>
        </p:txBody>
      </p:sp>
      <p:graphicFrame>
        <p:nvGraphicFramePr>
          <p:cNvPr id="6" name="Marcador de contenido 5">
            <a:extLst>
              <a:ext uri="{FF2B5EF4-FFF2-40B4-BE49-F238E27FC236}">
                <a16:creationId xmlns:a16="http://schemas.microsoft.com/office/drawing/2014/main" xmlns="" id="{FB482369-D090-4575-A112-507B78996507}"/>
              </a:ext>
            </a:extLst>
          </p:cNvPr>
          <p:cNvGraphicFramePr>
            <a:graphicFrameLocks noGrp="1"/>
          </p:cNvGraphicFramePr>
          <p:nvPr>
            <p:ph idx="1"/>
            <p:extLst>
              <p:ext uri="{D42A27DB-BD31-4B8C-83A1-F6EECF244321}">
                <p14:modId xmlns:p14="http://schemas.microsoft.com/office/powerpoint/2010/main" val="2639653419"/>
              </p:ext>
            </p:extLst>
          </p:nvPr>
        </p:nvGraphicFramePr>
        <p:xfrm>
          <a:off x="1629738" y="1625373"/>
          <a:ext cx="839229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xmlns="" id="{20BB9817-C1D0-4EC4-9CC6-A4B8A6FD81F1}"/>
              </a:ext>
            </a:extLst>
          </p:cNvPr>
          <p:cNvSpPr txBox="1"/>
          <p:nvPr/>
        </p:nvSpPr>
        <p:spPr>
          <a:xfrm>
            <a:off x="4497879" y="6027003"/>
            <a:ext cx="3077961" cy="830997"/>
          </a:xfrm>
          <a:prstGeom prst="rect">
            <a:avLst/>
          </a:prstGeom>
          <a:noFill/>
        </p:spPr>
        <p:txBody>
          <a:bodyPr wrap="square" rtlCol="0">
            <a:spAutoFit/>
          </a:bodyPr>
          <a:lstStyle/>
          <a:p>
            <a:pPr algn="ctr"/>
            <a:r>
              <a:rPr lang="x-none" sz="2400" dirty="0"/>
              <a:t>“Mejorar la calidad de vida de un paciente”</a:t>
            </a:r>
          </a:p>
        </p:txBody>
      </p:sp>
    </p:spTree>
    <p:extLst>
      <p:ext uri="{BB962C8B-B14F-4D97-AF65-F5344CB8AC3E}">
        <p14:creationId xmlns:p14="http://schemas.microsoft.com/office/powerpoint/2010/main" val="421916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721B18C-068E-4179-9066-35F5C6779940}"/>
              </a:ext>
            </a:extLst>
          </p:cNvPr>
          <p:cNvSpPr>
            <a:spLocks noGrp="1"/>
          </p:cNvSpPr>
          <p:nvPr>
            <p:ph type="title"/>
          </p:nvPr>
        </p:nvSpPr>
        <p:spPr>
          <a:xfrm>
            <a:off x="1295401" y="376650"/>
            <a:ext cx="9601196" cy="1303867"/>
          </a:xfrm>
        </p:spPr>
        <p:txBody>
          <a:bodyPr/>
          <a:lstStyle/>
          <a:p>
            <a:r>
              <a:rPr lang="x-none" dirty="0"/>
              <a:t>¿Que es una mala Noticia?</a:t>
            </a:r>
          </a:p>
        </p:txBody>
      </p:sp>
      <p:sp>
        <p:nvSpPr>
          <p:cNvPr id="3" name="Marcador de contenido 2">
            <a:extLst>
              <a:ext uri="{FF2B5EF4-FFF2-40B4-BE49-F238E27FC236}">
                <a16:creationId xmlns:a16="http://schemas.microsoft.com/office/drawing/2014/main" xmlns="" id="{24F4DD38-E37D-4EFD-AF4A-FA7158437A26}"/>
              </a:ext>
            </a:extLst>
          </p:cNvPr>
          <p:cNvSpPr>
            <a:spLocks noGrp="1"/>
          </p:cNvSpPr>
          <p:nvPr>
            <p:ph idx="1"/>
          </p:nvPr>
        </p:nvSpPr>
        <p:spPr>
          <a:xfrm>
            <a:off x="609600" y="1892967"/>
            <a:ext cx="10972800" cy="4489871"/>
          </a:xfrm>
        </p:spPr>
        <p:txBody>
          <a:bodyPr>
            <a:normAutofit/>
          </a:bodyPr>
          <a:lstStyle/>
          <a:p>
            <a:pPr marL="0" indent="0">
              <a:buNone/>
            </a:pPr>
            <a:r>
              <a:rPr lang="x-none" dirty="0"/>
              <a:t>Cualquier información negativa sobre el estado de </a:t>
            </a:r>
            <a:r>
              <a:rPr lang="x-none" dirty="0" smtClean="0"/>
              <a:t>salud</a:t>
            </a:r>
            <a:r>
              <a:rPr lang="es-ES" dirty="0" smtClean="0"/>
              <a:t>,</a:t>
            </a:r>
            <a:r>
              <a:rPr lang="x-none" dirty="0" smtClean="0"/>
              <a:t> </a:t>
            </a:r>
            <a:r>
              <a:rPr lang="x-none" dirty="0"/>
              <a:t>constituye una mala </a:t>
            </a:r>
            <a:r>
              <a:rPr lang="x-none" dirty="0" smtClean="0"/>
              <a:t>noticia</a:t>
            </a:r>
            <a:endParaRPr lang="x-none" dirty="0"/>
          </a:p>
          <a:p>
            <a:pPr marL="0" indent="0">
              <a:buNone/>
            </a:pPr>
            <a:endParaRPr lang="x-none" dirty="0"/>
          </a:p>
          <a:p>
            <a:pPr marL="0" indent="0">
              <a:buNone/>
            </a:pPr>
            <a:r>
              <a:rPr lang="x-none" dirty="0"/>
              <a:t>“Es cualquier información que afecte adversamente la visión de un individuo sobre si mismo y su futuro”</a:t>
            </a:r>
          </a:p>
          <a:p>
            <a:pPr marL="0" indent="0">
              <a:buNone/>
            </a:pPr>
            <a:endParaRPr lang="x-none" dirty="0"/>
          </a:p>
          <a:p>
            <a:pPr marL="0" indent="0">
              <a:buNone/>
            </a:pPr>
            <a:r>
              <a:rPr lang="x-none" dirty="0"/>
              <a:t>	</a:t>
            </a:r>
            <a:r>
              <a:rPr lang="x-none" dirty="0" smtClean="0"/>
              <a:t>Subjetivas</a:t>
            </a:r>
            <a:r>
              <a:rPr lang="x-none" dirty="0"/>
              <a:t>			</a:t>
            </a:r>
            <a:r>
              <a:rPr lang="es-ES" dirty="0" smtClean="0"/>
              <a:t>	</a:t>
            </a:r>
            <a:r>
              <a:rPr lang="x-none" dirty="0" smtClean="0"/>
              <a:t>Depende </a:t>
            </a:r>
            <a:r>
              <a:rPr lang="x-none" dirty="0"/>
              <a:t>de cada individuo</a:t>
            </a:r>
          </a:p>
          <a:p>
            <a:pPr marL="0" indent="0">
              <a:buNone/>
            </a:pPr>
            <a:endParaRPr lang="x-none" dirty="0"/>
          </a:p>
          <a:p>
            <a:pPr marL="0" indent="0">
              <a:buNone/>
            </a:pPr>
            <a:endParaRPr lang="x-none" dirty="0"/>
          </a:p>
        </p:txBody>
      </p:sp>
      <p:sp>
        <p:nvSpPr>
          <p:cNvPr id="6" name="Flecha: a la derecha 5">
            <a:extLst>
              <a:ext uri="{FF2B5EF4-FFF2-40B4-BE49-F238E27FC236}">
                <a16:creationId xmlns:a16="http://schemas.microsoft.com/office/drawing/2014/main" xmlns="" id="{895EE151-1532-4C94-844C-C67FCFE28A0F}"/>
              </a:ext>
            </a:extLst>
          </p:cNvPr>
          <p:cNvSpPr/>
          <p:nvPr/>
        </p:nvSpPr>
        <p:spPr>
          <a:xfrm>
            <a:off x="3612977" y="5403438"/>
            <a:ext cx="2011612" cy="245462"/>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cxnSp>
        <p:nvCxnSpPr>
          <p:cNvPr id="7" name="Conector recto 6">
            <a:extLst>
              <a:ext uri="{FF2B5EF4-FFF2-40B4-BE49-F238E27FC236}">
                <a16:creationId xmlns:a16="http://schemas.microsoft.com/office/drawing/2014/main" xmlns="" id="{76703C9F-348A-474E-8FA7-8992A4B5DB54}"/>
              </a:ext>
            </a:extLst>
          </p:cNvPr>
          <p:cNvCxnSpPr>
            <a:cxnSpLocks/>
          </p:cNvCxnSpPr>
          <p:nvPr/>
        </p:nvCxnSpPr>
        <p:spPr>
          <a:xfrm>
            <a:off x="1000897" y="1445741"/>
            <a:ext cx="103529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19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4FEF86-4F63-4475-B981-7C35C519F291}"/>
              </a:ext>
            </a:extLst>
          </p:cNvPr>
          <p:cNvSpPr>
            <a:spLocks noGrp="1"/>
          </p:cNvSpPr>
          <p:nvPr>
            <p:ph type="title"/>
          </p:nvPr>
        </p:nvSpPr>
        <p:spPr>
          <a:xfrm>
            <a:off x="609600" y="499226"/>
            <a:ext cx="10972800" cy="1143000"/>
          </a:xfrm>
        </p:spPr>
        <p:txBody>
          <a:bodyPr>
            <a:normAutofit/>
          </a:bodyPr>
          <a:lstStyle/>
          <a:p>
            <a:pPr>
              <a:lnSpc>
                <a:spcPct val="90000"/>
              </a:lnSpc>
            </a:pPr>
            <a:r>
              <a:rPr lang="es-PY" dirty="0"/>
              <a:t>¿Porque es tan difícil dar malas noticias?</a:t>
            </a:r>
            <a:endParaRPr lang="x-none" dirty="0"/>
          </a:p>
        </p:txBody>
      </p:sp>
      <p:sp>
        <p:nvSpPr>
          <p:cNvPr id="3" name="Marcador de contenido 2">
            <a:extLst>
              <a:ext uri="{FF2B5EF4-FFF2-40B4-BE49-F238E27FC236}">
                <a16:creationId xmlns:a16="http://schemas.microsoft.com/office/drawing/2014/main" xmlns="" id="{0AF68762-8E39-470F-B1EA-35AA69D56E6C}"/>
              </a:ext>
            </a:extLst>
          </p:cNvPr>
          <p:cNvSpPr>
            <a:spLocks noGrp="1"/>
          </p:cNvSpPr>
          <p:nvPr>
            <p:ph idx="1"/>
          </p:nvPr>
        </p:nvSpPr>
        <p:spPr>
          <a:xfrm>
            <a:off x="2654664" y="1645460"/>
            <a:ext cx="7039428" cy="3318936"/>
          </a:xfrm>
        </p:spPr>
        <p:txBody>
          <a:bodyPr>
            <a:normAutofit/>
          </a:bodyPr>
          <a:lstStyle/>
          <a:p>
            <a:pPr marL="0" indent="0">
              <a:lnSpc>
                <a:spcPct val="90000"/>
              </a:lnSpc>
              <a:buNone/>
            </a:pPr>
            <a:endParaRPr lang="es-PY" sz="2800" dirty="0"/>
          </a:p>
          <a:p>
            <a:pPr marL="0" indent="0">
              <a:lnSpc>
                <a:spcPct val="90000"/>
              </a:lnSpc>
              <a:buNone/>
            </a:pPr>
            <a:r>
              <a:rPr lang="es-PY" sz="2800" dirty="0"/>
              <a:t>                 </a:t>
            </a:r>
            <a:r>
              <a:rPr lang="es-PY" sz="2800" b="1" dirty="0"/>
              <a:t>Inseguridad, incertidumbre</a:t>
            </a:r>
          </a:p>
          <a:p>
            <a:pPr marL="0" indent="0">
              <a:lnSpc>
                <a:spcPct val="90000"/>
              </a:lnSpc>
              <a:buNone/>
            </a:pPr>
            <a:endParaRPr lang="es-PY" sz="2800" dirty="0"/>
          </a:p>
          <a:p>
            <a:pPr>
              <a:lnSpc>
                <a:spcPct val="90000"/>
              </a:lnSpc>
            </a:pPr>
            <a:r>
              <a:rPr lang="es-PY" sz="2800" dirty="0"/>
              <a:t>Temor a causar sufrimiento en el paciente o en su </a:t>
            </a:r>
            <a:r>
              <a:rPr lang="es-PY" sz="2800" dirty="0" smtClean="0"/>
              <a:t>familia</a:t>
            </a:r>
            <a:endParaRPr lang="es-PY" sz="2800" dirty="0"/>
          </a:p>
          <a:p>
            <a:pPr>
              <a:lnSpc>
                <a:spcPct val="90000"/>
              </a:lnSpc>
            </a:pPr>
            <a:r>
              <a:rPr lang="es-PY" sz="2800" dirty="0"/>
              <a:t>Miedo a la reacción negativa del </a:t>
            </a:r>
            <a:r>
              <a:rPr lang="es-PY" sz="2800" dirty="0" smtClean="0"/>
              <a:t>paciente</a:t>
            </a:r>
            <a:endParaRPr lang="es-PY" sz="2800" dirty="0"/>
          </a:p>
          <a:p>
            <a:pPr>
              <a:lnSpc>
                <a:spcPct val="90000"/>
              </a:lnSpc>
            </a:pPr>
            <a:r>
              <a:rPr lang="es-PY" sz="2800" dirty="0"/>
              <a:t>Temor a expresar las propias </a:t>
            </a:r>
            <a:r>
              <a:rPr lang="es-PY" sz="2800" dirty="0" smtClean="0"/>
              <a:t>emociones</a:t>
            </a:r>
            <a:endParaRPr lang="es-PY" sz="2800" dirty="0"/>
          </a:p>
          <a:p>
            <a:pPr>
              <a:lnSpc>
                <a:spcPct val="90000"/>
              </a:lnSpc>
            </a:pPr>
            <a:endParaRPr lang="x-none" sz="2800" dirty="0"/>
          </a:p>
        </p:txBody>
      </p:sp>
      <p:cxnSp>
        <p:nvCxnSpPr>
          <p:cNvPr id="4" name="Conector recto 3">
            <a:extLst>
              <a:ext uri="{FF2B5EF4-FFF2-40B4-BE49-F238E27FC236}">
                <a16:creationId xmlns:a16="http://schemas.microsoft.com/office/drawing/2014/main" xmlns="" id="{76703C9F-348A-474E-8FA7-8992A4B5DB54}"/>
              </a:ext>
            </a:extLst>
          </p:cNvPr>
          <p:cNvCxnSpPr>
            <a:cxnSpLocks/>
          </p:cNvCxnSpPr>
          <p:nvPr/>
        </p:nvCxnSpPr>
        <p:spPr>
          <a:xfrm>
            <a:off x="1000897" y="1461783"/>
            <a:ext cx="103529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730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721B18C-068E-4179-9066-35F5C6779940}"/>
              </a:ext>
            </a:extLst>
          </p:cNvPr>
          <p:cNvSpPr>
            <a:spLocks noGrp="1"/>
          </p:cNvSpPr>
          <p:nvPr>
            <p:ph type="title"/>
          </p:nvPr>
        </p:nvSpPr>
        <p:spPr>
          <a:xfrm>
            <a:off x="1295402" y="400888"/>
            <a:ext cx="9601196" cy="1303867"/>
          </a:xfrm>
        </p:spPr>
        <p:txBody>
          <a:bodyPr/>
          <a:lstStyle/>
          <a:p>
            <a:r>
              <a:rPr lang="x-none" dirty="0"/>
              <a:t>El impacto depende de...</a:t>
            </a:r>
          </a:p>
        </p:txBody>
      </p:sp>
      <p:sp>
        <p:nvSpPr>
          <p:cNvPr id="2" name="CuadroTexto 1">
            <a:extLst>
              <a:ext uri="{FF2B5EF4-FFF2-40B4-BE49-F238E27FC236}">
                <a16:creationId xmlns:a16="http://schemas.microsoft.com/office/drawing/2014/main" xmlns="" id="{CB4EF091-325F-4300-93A8-23B0BA75859A}"/>
              </a:ext>
            </a:extLst>
          </p:cNvPr>
          <p:cNvSpPr txBox="1"/>
          <p:nvPr/>
        </p:nvSpPr>
        <p:spPr>
          <a:xfrm>
            <a:off x="1591260" y="2175366"/>
            <a:ext cx="2787804" cy="461665"/>
          </a:xfrm>
          <a:prstGeom prst="rect">
            <a:avLst/>
          </a:prstGeom>
          <a:solidFill>
            <a:schemeClr val="accent2"/>
          </a:solidFill>
        </p:spPr>
        <p:txBody>
          <a:bodyPr wrap="square" rtlCol="0">
            <a:spAutoFit/>
          </a:bodyPr>
          <a:lstStyle/>
          <a:p>
            <a:pPr algn="ctr"/>
            <a:r>
              <a:rPr lang="x-none" sz="2400" b="1" dirty="0">
                <a:solidFill>
                  <a:schemeClr val="bg1"/>
                </a:solidFill>
              </a:rPr>
              <a:t>Experiencias vividas</a:t>
            </a:r>
          </a:p>
        </p:txBody>
      </p:sp>
      <p:sp>
        <p:nvSpPr>
          <p:cNvPr id="6" name="CuadroTexto 5">
            <a:extLst>
              <a:ext uri="{FF2B5EF4-FFF2-40B4-BE49-F238E27FC236}">
                <a16:creationId xmlns:a16="http://schemas.microsoft.com/office/drawing/2014/main" xmlns="" id="{2B6736FB-29A2-497B-8209-FF6D20A5E3B6}"/>
              </a:ext>
            </a:extLst>
          </p:cNvPr>
          <p:cNvSpPr txBox="1"/>
          <p:nvPr/>
        </p:nvSpPr>
        <p:spPr>
          <a:xfrm>
            <a:off x="2093718" y="3477158"/>
            <a:ext cx="1996368" cy="461665"/>
          </a:xfrm>
          <a:prstGeom prst="rect">
            <a:avLst/>
          </a:prstGeom>
          <a:solidFill>
            <a:schemeClr val="accent2"/>
          </a:solidFill>
        </p:spPr>
        <p:txBody>
          <a:bodyPr wrap="square" rtlCol="0">
            <a:spAutoFit/>
          </a:bodyPr>
          <a:lstStyle/>
          <a:p>
            <a:pPr algn="ctr"/>
            <a:r>
              <a:rPr lang="x-none" sz="2400" b="1" dirty="0">
                <a:solidFill>
                  <a:schemeClr val="bg1"/>
                </a:solidFill>
              </a:rPr>
              <a:t>Personalidad</a:t>
            </a:r>
          </a:p>
        </p:txBody>
      </p:sp>
      <p:sp>
        <p:nvSpPr>
          <p:cNvPr id="7" name="CuadroTexto 6">
            <a:extLst>
              <a:ext uri="{FF2B5EF4-FFF2-40B4-BE49-F238E27FC236}">
                <a16:creationId xmlns:a16="http://schemas.microsoft.com/office/drawing/2014/main" xmlns="" id="{10C26067-EF3A-4548-AC97-897B405FFEB6}"/>
              </a:ext>
            </a:extLst>
          </p:cNvPr>
          <p:cNvSpPr txBox="1"/>
          <p:nvPr/>
        </p:nvSpPr>
        <p:spPr>
          <a:xfrm>
            <a:off x="5552150" y="2141740"/>
            <a:ext cx="4542263" cy="461665"/>
          </a:xfrm>
          <a:prstGeom prst="rect">
            <a:avLst/>
          </a:prstGeom>
          <a:solidFill>
            <a:schemeClr val="accent2"/>
          </a:solidFill>
        </p:spPr>
        <p:txBody>
          <a:bodyPr wrap="square" rtlCol="0">
            <a:spAutoFit/>
          </a:bodyPr>
          <a:lstStyle/>
          <a:p>
            <a:pPr algn="ctr"/>
            <a:r>
              <a:rPr lang="x-none" sz="2400" b="1" dirty="0">
                <a:solidFill>
                  <a:schemeClr val="bg1"/>
                </a:solidFill>
              </a:rPr>
              <a:t>Creencias religiosas o filosóficas</a:t>
            </a:r>
          </a:p>
        </p:txBody>
      </p:sp>
      <p:sp>
        <p:nvSpPr>
          <p:cNvPr id="8" name="CuadroTexto 7">
            <a:extLst>
              <a:ext uri="{FF2B5EF4-FFF2-40B4-BE49-F238E27FC236}">
                <a16:creationId xmlns:a16="http://schemas.microsoft.com/office/drawing/2014/main" xmlns="" id="{4D24DD3A-05EF-438B-A78F-2C464E9A7EA2}"/>
              </a:ext>
            </a:extLst>
          </p:cNvPr>
          <p:cNvSpPr txBox="1"/>
          <p:nvPr/>
        </p:nvSpPr>
        <p:spPr>
          <a:xfrm>
            <a:off x="5588117" y="3423383"/>
            <a:ext cx="2787804" cy="461665"/>
          </a:xfrm>
          <a:prstGeom prst="rect">
            <a:avLst/>
          </a:prstGeom>
          <a:solidFill>
            <a:schemeClr val="accent2"/>
          </a:solidFill>
        </p:spPr>
        <p:txBody>
          <a:bodyPr wrap="square" rtlCol="0">
            <a:spAutoFit/>
          </a:bodyPr>
          <a:lstStyle/>
          <a:p>
            <a:pPr algn="ctr"/>
            <a:r>
              <a:rPr lang="x-none" sz="2400" b="1" dirty="0">
                <a:solidFill>
                  <a:schemeClr val="bg1"/>
                </a:solidFill>
              </a:rPr>
              <a:t>Apoyos sociales</a:t>
            </a:r>
          </a:p>
        </p:txBody>
      </p:sp>
      <p:sp>
        <p:nvSpPr>
          <p:cNvPr id="9" name="CuadroTexto 8">
            <a:extLst>
              <a:ext uri="{FF2B5EF4-FFF2-40B4-BE49-F238E27FC236}">
                <a16:creationId xmlns:a16="http://schemas.microsoft.com/office/drawing/2014/main" xmlns="" id="{E7E38413-13A1-4411-B1F7-A5E68EB854E9}"/>
              </a:ext>
            </a:extLst>
          </p:cNvPr>
          <p:cNvSpPr txBox="1"/>
          <p:nvPr/>
        </p:nvSpPr>
        <p:spPr>
          <a:xfrm>
            <a:off x="3496851" y="4530157"/>
            <a:ext cx="3419203" cy="461665"/>
          </a:xfrm>
          <a:prstGeom prst="rect">
            <a:avLst/>
          </a:prstGeom>
          <a:solidFill>
            <a:schemeClr val="accent2"/>
          </a:solidFill>
        </p:spPr>
        <p:txBody>
          <a:bodyPr wrap="square" rtlCol="0">
            <a:spAutoFit/>
          </a:bodyPr>
          <a:lstStyle/>
          <a:p>
            <a:pPr algn="ctr"/>
            <a:r>
              <a:rPr lang="x-none" sz="2400" b="1" dirty="0">
                <a:solidFill>
                  <a:schemeClr val="bg1"/>
                </a:solidFill>
              </a:rPr>
              <a:t>Recursos emocionales</a:t>
            </a:r>
          </a:p>
        </p:txBody>
      </p:sp>
      <p:sp>
        <p:nvSpPr>
          <p:cNvPr id="10" name="CuadroTexto 9">
            <a:extLst>
              <a:ext uri="{FF2B5EF4-FFF2-40B4-BE49-F238E27FC236}">
                <a16:creationId xmlns:a16="http://schemas.microsoft.com/office/drawing/2014/main" xmlns="" id="{EEE71860-5AE7-410B-B1F9-8E5523593CBB}"/>
              </a:ext>
            </a:extLst>
          </p:cNvPr>
          <p:cNvSpPr txBox="1"/>
          <p:nvPr/>
        </p:nvSpPr>
        <p:spPr>
          <a:xfrm>
            <a:off x="790581" y="5413401"/>
            <a:ext cx="9376317" cy="523220"/>
          </a:xfrm>
          <a:prstGeom prst="rect">
            <a:avLst/>
          </a:prstGeom>
          <a:noFill/>
        </p:spPr>
        <p:txBody>
          <a:bodyPr wrap="square" rtlCol="0">
            <a:spAutoFit/>
          </a:bodyPr>
          <a:lstStyle/>
          <a:p>
            <a:r>
              <a:rPr lang="x-none" sz="2800" b="1" dirty="0"/>
              <a:t>Una mala noticia no solo se refiere al riesgo de muerte...</a:t>
            </a:r>
          </a:p>
        </p:txBody>
      </p:sp>
      <p:cxnSp>
        <p:nvCxnSpPr>
          <p:cNvPr id="11" name="Conector recto 10">
            <a:extLst>
              <a:ext uri="{FF2B5EF4-FFF2-40B4-BE49-F238E27FC236}">
                <a16:creationId xmlns:a16="http://schemas.microsoft.com/office/drawing/2014/main" xmlns="" id="{BE80A63A-C52D-46C6-BEDE-ACB2AAEE558C}"/>
              </a:ext>
            </a:extLst>
          </p:cNvPr>
          <p:cNvCxnSpPr>
            <a:cxnSpLocks/>
          </p:cNvCxnSpPr>
          <p:nvPr/>
        </p:nvCxnSpPr>
        <p:spPr>
          <a:xfrm>
            <a:off x="1000897" y="1445741"/>
            <a:ext cx="103529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72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80">
                                          <p:stCondLst>
                                            <p:cond delay="0"/>
                                          </p:stCondLst>
                                        </p:cTn>
                                        <p:tgtEl>
                                          <p:spTgt spid="10"/>
                                        </p:tgtEl>
                                      </p:cBhvr>
                                    </p:animEffect>
                                    <p:anim calcmode="lin" valueType="num">
                                      <p:cBhvr>
                                        <p:cTn id="4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8" dur="26">
                                          <p:stCondLst>
                                            <p:cond delay="650"/>
                                          </p:stCondLst>
                                        </p:cTn>
                                        <p:tgtEl>
                                          <p:spTgt spid="10"/>
                                        </p:tgtEl>
                                      </p:cBhvr>
                                      <p:to x="100000" y="60000"/>
                                    </p:animScale>
                                    <p:animScale>
                                      <p:cBhvr>
                                        <p:cTn id="49" dur="166" decel="50000">
                                          <p:stCondLst>
                                            <p:cond delay="676"/>
                                          </p:stCondLst>
                                        </p:cTn>
                                        <p:tgtEl>
                                          <p:spTgt spid="10"/>
                                        </p:tgtEl>
                                      </p:cBhvr>
                                      <p:to x="100000" y="100000"/>
                                    </p:animScale>
                                    <p:animScale>
                                      <p:cBhvr>
                                        <p:cTn id="50" dur="26">
                                          <p:stCondLst>
                                            <p:cond delay="1312"/>
                                          </p:stCondLst>
                                        </p:cTn>
                                        <p:tgtEl>
                                          <p:spTgt spid="10"/>
                                        </p:tgtEl>
                                      </p:cBhvr>
                                      <p:to x="100000" y="80000"/>
                                    </p:animScale>
                                    <p:animScale>
                                      <p:cBhvr>
                                        <p:cTn id="51" dur="166" decel="50000">
                                          <p:stCondLst>
                                            <p:cond delay="1338"/>
                                          </p:stCondLst>
                                        </p:cTn>
                                        <p:tgtEl>
                                          <p:spTgt spid="10"/>
                                        </p:tgtEl>
                                      </p:cBhvr>
                                      <p:to x="100000" y="100000"/>
                                    </p:animScale>
                                    <p:animScale>
                                      <p:cBhvr>
                                        <p:cTn id="52" dur="26">
                                          <p:stCondLst>
                                            <p:cond delay="1642"/>
                                          </p:stCondLst>
                                        </p:cTn>
                                        <p:tgtEl>
                                          <p:spTgt spid="10"/>
                                        </p:tgtEl>
                                      </p:cBhvr>
                                      <p:to x="100000" y="90000"/>
                                    </p:animScale>
                                    <p:animScale>
                                      <p:cBhvr>
                                        <p:cTn id="53" dur="166" decel="50000">
                                          <p:stCondLst>
                                            <p:cond delay="1668"/>
                                          </p:stCondLst>
                                        </p:cTn>
                                        <p:tgtEl>
                                          <p:spTgt spid="10"/>
                                        </p:tgtEl>
                                      </p:cBhvr>
                                      <p:to x="100000" y="100000"/>
                                    </p:animScale>
                                    <p:animScale>
                                      <p:cBhvr>
                                        <p:cTn id="54" dur="26">
                                          <p:stCondLst>
                                            <p:cond delay="1808"/>
                                          </p:stCondLst>
                                        </p:cTn>
                                        <p:tgtEl>
                                          <p:spTgt spid="10"/>
                                        </p:tgtEl>
                                      </p:cBhvr>
                                      <p:to x="100000" y="95000"/>
                                    </p:animScale>
                                    <p:animScale>
                                      <p:cBhvr>
                                        <p:cTn id="5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1BC086-0C7E-4F3E-9FF1-85AC8FE0BA88}"/>
              </a:ext>
            </a:extLst>
          </p:cNvPr>
          <p:cNvSpPr>
            <a:spLocks noGrp="1"/>
          </p:cNvSpPr>
          <p:nvPr>
            <p:ph type="title"/>
          </p:nvPr>
        </p:nvSpPr>
        <p:spPr>
          <a:xfrm>
            <a:off x="368969" y="463614"/>
            <a:ext cx="11325727" cy="1325563"/>
          </a:xfrm>
        </p:spPr>
        <p:txBody>
          <a:bodyPr>
            <a:normAutofit fontScale="90000"/>
          </a:bodyPr>
          <a:lstStyle/>
          <a:p>
            <a:r>
              <a:rPr lang="x-none" dirty="0"/>
              <a:t>¿Por qué es importante comunicar malas noticias?</a:t>
            </a:r>
          </a:p>
        </p:txBody>
      </p:sp>
      <p:sp>
        <p:nvSpPr>
          <p:cNvPr id="5" name="CuadroTexto 4">
            <a:extLst>
              <a:ext uri="{FF2B5EF4-FFF2-40B4-BE49-F238E27FC236}">
                <a16:creationId xmlns:a16="http://schemas.microsoft.com/office/drawing/2014/main" xmlns="" id="{FB196D84-1C38-4057-85D2-6AC61562434B}"/>
              </a:ext>
            </a:extLst>
          </p:cNvPr>
          <p:cNvSpPr txBox="1"/>
          <p:nvPr/>
        </p:nvSpPr>
        <p:spPr>
          <a:xfrm>
            <a:off x="1210962" y="3269698"/>
            <a:ext cx="3472550" cy="1384995"/>
          </a:xfrm>
          <a:prstGeom prst="rect">
            <a:avLst/>
          </a:prstGeom>
          <a:solidFill>
            <a:schemeClr val="accent2"/>
          </a:solidFill>
          <a:ln>
            <a:solidFill>
              <a:schemeClr val="accent2">
                <a:lumMod val="50000"/>
              </a:schemeClr>
            </a:solidFill>
          </a:ln>
        </p:spPr>
        <p:txBody>
          <a:bodyPr wrap="square" rtlCol="0">
            <a:spAutoFit/>
          </a:bodyPr>
          <a:lstStyle/>
          <a:p>
            <a:pPr algn="ctr"/>
            <a:r>
              <a:rPr lang="x-none" sz="2800" b="1" dirty="0">
                <a:solidFill>
                  <a:schemeClr val="bg1"/>
                </a:solidFill>
              </a:rPr>
              <a:t>Permite al paciente prepararse emocionalmente</a:t>
            </a:r>
          </a:p>
        </p:txBody>
      </p:sp>
      <p:cxnSp>
        <p:nvCxnSpPr>
          <p:cNvPr id="7" name="Conector recto de flecha 6">
            <a:extLst>
              <a:ext uri="{FF2B5EF4-FFF2-40B4-BE49-F238E27FC236}">
                <a16:creationId xmlns:a16="http://schemas.microsoft.com/office/drawing/2014/main" xmlns="" id="{D5A4020C-D219-460F-9CE9-750FBD2E5FB2}"/>
              </a:ext>
            </a:extLst>
          </p:cNvPr>
          <p:cNvCxnSpPr>
            <a:cxnSpLocks/>
          </p:cNvCxnSpPr>
          <p:nvPr/>
        </p:nvCxnSpPr>
        <p:spPr>
          <a:xfrm flipV="1">
            <a:off x="4683512" y="3074767"/>
            <a:ext cx="1412488" cy="461666"/>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xmlns="" id="{6425F6C5-B952-4529-943C-9C045D3204F1}"/>
              </a:ext>
            </a:extLst>
          </p:cNvPr>
          <p:cNvSpPr txBox="1"/>
          <p:nvPr/>
        </p:nvSpPr>
        <p:spPr>
          <a:xfrm>
            <a:off x="6096000" y="2828898"/>
            <a:ext cx="3845312" cy="461665"/>
          </a:xfrm>
          <a:prstGeom prst="rect">
            <a:avLst/>
          </a:prstGeom>
          <a:noFill/>
        </p:spPr>
        <p:txBody>
          <a:bodyPr wrap="square" rtlCol="0">
            <a:spAutoFit/>
          </a:bodyPr>
          <a:lstStyle/>
          <a:p>
            <a:pPr algn="ctr"/>
            <a:r>
              <a:rPr lang="x-none" sz="2400" dirty="0"/>
              <a:t>Aceptación de la enfermedad</a:t>
            </a:r>
          </a:p>
        </p:txBody>
      </p:sp>
      <p:sp>
        <p:nvSpPr>
          <p:cNvPr id="11" name="CuadroTexto 10">
            <a:extLst>
              <a:ext uri="{FF2B5EF4-FFF2-40B4-BE49-F238E27FC236}">
                <a16:creationId xmlns:a16="http://schemas.microsoft.com/office/drawing/2014/main" xmlns="" id="{71F2D492-7193-4F11-AE12-EFB99AF19EF0}"/>
              </a:ext>
            </a:extLst>
          </p:cNvPr>
          <p:cNvSpPr txBox="1"/>
          <p:nvPr/>
        </p:nvSpPr>
        <p:spPr>
          <a:xfrm>
            <a:off x="5952403" y="3962196"/>
            <a:ext cx="3092605" cy="461665"/>
          </a:xfrm>
          <a:prstGeom prst="rect">
            <a:avLst/>
          </a:prstGeom>
          <a:noFill/>
        </p:spPr>
        <p:txBody>
          <a:bodyPr wrap="square" rtlCol="0">
            <a:spAutoFit/>
          </a:bodyPr>
          <a:lstStyle/>
          <a:p>
            <a:pPr algn="ctr"/>
            <a:r>
              <a:rPr lang="x-none" sz="2400" dirty="0"/>
              <a:t>Adaptarse a cambios</a:t>
            </a:r>
          </a:p>
        </p:txBody>
      </p:sp>
      <p:cxnSp>
        <p:nvCxnSpPr>
          <p:cNvPr id="12" name="Conector recto de flecha 11">
            <a:extLst>
              <a:ext uri="{FF2B5EF4-FFF2-40B4-BE49-F238E27FC236}">
                <a16:creationId xmlns:a16="http://schemas.microsoft.com/office/drawing/2014/main" xmlns="" id="{13C8FE4E-0D88-48AF-A7B6-D01EE8EE9C0F}"/>
              </a:ext>
            </a:extLst>
          </p:cNvPr>
          <p:cNvCxnSpPr>
            <a:cxnSpLocks/>
          </p:cNvCxnSpPr>
          <p:nvPr/>
        </p:nvCxnSpPr>
        <p:spPr>
          <a:xfrm>
            <a:off x="4698079" y="3890666"/>
            <a:ext cx="1412488" cy="30236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xmlns="" id="{B9630552-F3BF-423D-812F-4D5094E4306E}"/>
              </a:ext>
            </a:extLst>
          </p:cNvPr>
          <p:cNvCxnSpPr>
            <a:cxnSpLocks/>
          </p:cNvCxnSpPr>
          <p:nvPr/>
        </p:nvCxnSpPr>
        <p:spPr>
          <a:xfrm>
            <a:off x="4698079" y="4317954"/>
            <a:ext cx="1222452" cy="967215"/>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xmlns="" id="{CA3B6491-CD08-439B-8A03-89EABE2FAEF2}"/>
              </a:ext>
            </a:extLst>
          </p:cNvPr>
          <p:cNvSpPr txBox="1"/>
          <p:nvPr/>
        </p:nvSpPr>
        <p:spPr>
          <a:xfrm>
            <a:off x="5920531" y="5048362"/>
            <a:ext cx="3179958" cy="473614"/>
          </a:xfrm>
          <a:prstGeom prst="rect">
            <a:avLst/>
          </a:prstGeom>
          <a:noFill/>
        </p:spPr>
        <p:txBody>
          <a:bodyPr wrap="square" rtlCol="0">
            <a:spAutoFit/>
          </a:bodyPr>
          <a:lstStyle/>
          <a:p>
            <a:pPr algn="ctr"/>
            <a:r>
              <a:rPr lang="x-none" sz="2400" dirty="0"/>
              <a:t>Posibilidad de pérdida</a:t>
            </a:r>
          </a:p>
        </p:txBody>
      </p:sp>
      <p:cxnSp>
        <p:nvCxnSpPr>
          <p:cNvPr id="22" name="Conector recto 21">
            <a:extLst>
              <a:ext uri="{FF2B5EF4-FFF2-40B4-BE49-F238E27FC236}">
                <a16:creationId xmlns:a16="http://schemas.microsoft.com/office/drawing/2014/main" xmlns="" id="{0E72CF64-283C-4A2D-9F96-D1F9FC095734}"/>
              </a:ext>
            </a:extLst>
          </p:cNvPr>
          <p:cNvCxnSpPr>
            <a:cxnSpLocks/>
          </p:cNvCxnSpPr>
          <p:nvPr/>
        </p:nvCxnSpPr>
        <p:spPr>
          <a:xfrm>
            <a:off x="837863" y="1558953"/>
            <a:ext cx="103529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6836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3146</TotalTime>
  <Words>2087</Words>
  <Application>Microsoft Office PowerPoint</Application>
  <PresentationFormat>Panorámica</PresentationFormat>
  <Paragraphs>292</Paragraphs>
  <Slides>41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41</vt:i4>
      </vt:variant>
    </vt:vector>
  </HeadingPairs>
  <TitlesOfParts>
    <vt:vector size="46" baseType="lpstr">
      <vt:lpstr>Arial</vt:lpstr>
      <vt:lpstr>Calibri</vt:lpstr>
      <vt:lpstr>Cambria</vt:lpstr>
      <vt:lpstr>Script MT Bold</vt:lpstr>
      <vt:lpstr>Tema de Office</vt:lpstr>
      <vt:lpstr>“Comunicación de malas noticias”</vt:lpstr>
      <vt:lpstr>Objetivos</vt:lpstr>
      <vt:lpstr>Materiales de lectura</vt:lpstr>
      <vt:lpstr>Comunicación en salud</vt:lpstr>
      <vt:lpstr>Comunicación en salud</vt:lpstr>
      <vt:lpstr>¿Que es una mala Noticia?</vt:lpstr>
      <vt:lpstr>¿Porque es tan difícil dar malas noticias?</vt:lpstr>
      <vt:lpstr>El impacto depende de...</vt:lpstr>
      <vt:lpstr>¿Por qué es importante comunicar malas noticias?</vt:lpstr>
      <vt:lpstr>¿Por qué es importante comunicar malas noticias?</vt:lpstr>
      <vt:lpstr>Presentación de PowerPoint</vt:lpstr>
      <vt:lpstr>¿Cómo dar una mala noticia?</vt:lpstr>
      <vt:lpstr>¿Cómo dar una mala noticia?</vt:lpstr>
      <vt:lpstr>APIDER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Conspiración del silencio</vt:lpstr>
      <vt:lpstr>Conspiración del silencio</vt:lpstr>
      <vt:lpstr>Presentación de PowerPoint</vt:lpstr>
      <vt:lpstr>Bibliografía</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Respuestas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Fátima Liz González Ayala</dc:creator>
  <cp:lastModifiedBy>griselda</cp:lastModifiedBy>
  <cp:revision>74</cp:revision>
  <dcterms:created xsi:type="dcterms:W3CDTF">2017-08-16T22:58:35Z</dcterms:created>
  <dcterms:modified xsi:type="dcterms:W3CDTF">2019-09-06T10:47:14Z</dcterms:modified>
</cp:coreProperties>
</file>