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4"/>
  </p:notesMasterIdLst>
  <p:sldIdLst>
    <p:sldId id="256" r:id="rId2"/>
    <p:sldId id="282" r:id="rId3"/>
    <p:sldId id="283"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9" r:id="rId26"/>
    <p:sldId id="280" r:id="rId27"/>
    <p:sldId id="289" r:id="rId28"/>
    <p:sldId id="284" r:id="rId29"/>
    <p:sldId id="285" r:id="rId30"/>
    <p:sldId id="286" r:id="rId31"/>
    <p:sldId id="287" r:id="rId32"/>
    <p:sldId id="281" r:id="rId33"/>
  </p:sldIdLst>
  <p:sldSz cx="9144000" cy="6858000" type="screen4x3"/>
  <p:notesSz cx="6858000" cy="9144000"/>
  <p:embeddedFontLst>
    <p:embeddedFont>
      <p:font typeface="Arial Black" panose="020B0A04020102020204" pitchFamily="34" charset="0"/>
      <p:bold r:id="rId35"/>
    </p:embeddedFont>
    <p:embeddedFont>
      <p:font typeface="Nunito" panose="020B0604020202020204" charset="0"/>
      <p:bold r:id="rId36"/>
      <p:boldItalic r:id="rId37"/>
    </p:embeddedFont>
    <p:embeddedFont>
      <p:font typeface="Abril Fatface" panose="020B0604020202020204" charset="0"/>
      <p:regular r:id="rId38"/>
    </p:embeddedFont>
    <p:embeddedFont>
      <p:font typeface="Calibri" panose="020F0502020204030204" pitchFamily="34" charset="0"/>
      <p:regular r:id="rId39"/>
      <p:bold r:id="rId40"/>
      <p:italic r:id="rId41"/>
      <p:boldItalic r:id="rId42"/>
    </p:embeddedFont>
    <p:embeddedFont>
      <p:font typeface="Arial Narrow" panose="020B0606020202030204" pitchFamily="34" charset="0"/>
      <p:regular r:id="rId43"/>
      <p:bold r:id="rId44"/>
      <p:italic r:id="rId45"/>
      <p:boldItalic r:id="rId4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57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42" Type="http://schemas.openxmlformats.org/officeDocument/2006/relationships/font" Target="fonts/font8.fntdata"/><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4.fntdata"/><Relationship Id="rId46" Type="http://schemas.openxmlformats.org/officeDocument/2006/relationships/font" Target="fonts/font12.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3.fntdata"/><Relationship Id="rId40" Type="http://schemas.openxmlformats.org/officeDocument/2006/relationships/font" Target="fonts/font6.fntdata"/><Relationship Id="rId45" Type="http://schemas.openxmlformats.org/officeDocument/2006/relationships/font" Target="fonts/font1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2.fntdata"/><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1.fntdata"/><Relationship Id="rId43" Type="http://schemas.openxmlformats.org/officeDocument/2006/relationships/font" Target="fonts/font9.fntdata"/><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s-ES" sz="1200" b="0" i="0" u="none" strike="noStrike" cap="none">
                <a:solidFill>
                  <a:schemeClr val="dk1"/>
                </a:solidFill>
                <a:latin typeface="Calibri"/>
                <a:ea typeface="Calibri"/>
                <a:cs typeface="Calibri"/>
                <a:sym typeface="Calibri"/>
              </a:rPr>
              <a:pPr marL="0" marR="0" lvl="0" indent="0" algn="r" rtl="0">
                <a:spcBef>
                  <a:spcPts val="0"/>
                </a:spcBef>
                <a:buSzPct val="25000"/>
                <a:buNone/>
              </a:pPr>
              <a:t>‹Nº›</a:t>
            </a:fld>
            <a:endParaRPr lang="es-E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8587903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2" name="Shape 9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93" name="Shape 9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s-ES" sz="1200" b="0" i="0" u="none" strike="noStrike" cap="none">
                <a:solidFill>
                  <a:schemeClr val="dk1"/>
                </a:solidFill>
                <a:latin typeface="Calibri"/>
                <a:ea typeface="Calibri"/>
                <a:cs typeface="Calibri"/>
                <a:sym typeface="Calibri"/>
              </a:rPr>
              <a:pPr marL="0" marR="0" lvl="0" indent="0" algn="r" rtl="0">
                <a:spcBef>
                  <a:spcPts val="0"/>
                </a:spcBef>
                <a:buSzPct val="25000"/>
                <a:buNone/>
              </a:pPr>
              <a:t>1</a:t>
            </a:fld>
            <a:endParaRPr lang="es-E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515603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59" name="Shape 2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66942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69" name="Shape 2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71833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Shape 2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82" name="Shape 2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736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Shape 2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91" name="Shape 2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162198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Shape 3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02" name="Shape 3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13625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Shape 3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18" name="Shape 3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198164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Shape 3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31" name="Shape 3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761191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Shape 3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45" name="Shape 3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988159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Shape 3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59" name="Shape 3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328315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Shape 3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
        <p:nvSpPr>
          <p:cNvPr id="374" name="Shape 3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51642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327943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Shape 3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85" name="Shape 3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790403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Shape 3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98" name="Shape 39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399" name="Shape 39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s-ES" sz="1200" b="0" i="0" u="none" strike="noStrike" cap="none">
                <a:solidFill>
                  <a:schemeClr val="dk1"/>
                </a:solidFill>
                <a:latin typeface="Calibri"/>
                <a:ea typeface="Calibri"/>
                <a:cs typeface="Calibri"/>
                <a:sym typeface="Calibri"/>
              </a:rPr>
              <a:pPr marL="0" marR="0" lvl="0" indent="0" algn="r" rtl="0">
                <a:spcBef>
                  <a:spcPts val="0"/>
                </a:spcBef>
                <a:buSzPct val="25000"/>
                <a:buNone/>
              </a:pPr>
              <a:t>23</a:t>
            </a:fld>
            <a:endParaRPr lang="es-E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336078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Shape 4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13" name="Shape 4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276345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1"/>
        <p:cNvGrpSpPr/>
        <p:nvPr/>
      </p:nvGrpSpPr>
      <p:grpSpPr>
        <a:xfrm>
          <a:off x="0" y="0"/>
          <a:ext cx="0" cy="0"/>
          <a:chOff x="0" y="0"/>
          <a:chExt cx="0" cy="0"/>
        </a:xfrm>
      </p:grpSpPr>
      <p:sp>
        <p:nvSpPr>
          <p:cNvPr id="432" name="Shape 4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433" name="Shape 43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434" name="Shape 43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s-ES" sz="1200" b="0" i="0" u="none" strike="noStrike" cap="none">
                <a:solidFill>
                  <a:schemeClr val="dk1"/>
                </a:solidFill>
                <a:latin typeface="Calibri"/>
                <a:ea typeface="Calibri"/>
                <a:cs typeface="Calibri"/>
                <a:sym typeface="Calibri"/>
              </a:rPr>
              <a:pPr marL="0" marR="0" lvl="0" indent="0" algn="r" rtl="0">
                <a:spcBef>
                  <a:spcPts val="0"/>
                </a:spcBef>
                <a:buSzPct val="25000"/>
                <a:buNone/>
              </a:pPr>
              <a:t>25</a:t>
            </a:fld>
            <a:endParaRPr lang="es-E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715057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Shape 4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462" name="Shape 46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463" name="Shape 46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s-ES" sz="1200" b="0" i="0" u="none" strike="noStrike" cap="none">
                <a:solidFill>
                  <a:schemeClr val="dk1"/>
                </a:solidFill>
                <a:latin typeface="Calibri"/>
                <a:ea typeface="Calibri"/>
                <a:cs typeface="Calibri"/>
                <a:sym typeface="Calibri"/>
              </a:rPr>
              <a:pPr marL="0" marR="0" lvl="0" indent="0" algn="r" rtl="0">
                <a:spcBef>
                  <a:spcPts val="0"/>
                </a:spcBef>
                <a:buSzPct val="25000"/>
                <a:buNone/>
              </a:pPr>
              <a:t>26</a:t>
            </a:fld>
            <a:endParaRPr lang="es-E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428157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6"/>
        <p:cNvGrpSpPr/>
        <p:nvPr/>
      </p:nvGrpSpPr>
      <p:grpSpPr>
        <a:xfrm>
          <a:off x="0" y="0"/>
          <a:ext cx="0" cy="0"/>
          <a:chOff x="0" y="0"/>
          <a:chExt cx="0" cy="0"/>
        </a:xfrm>
      </p:grpSpPr>
      <p:sp>
        <p:nvSpPr>
          <p:cNvPr id="487" name="Shape 4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88" name="Shape 4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14724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23" name="Shape 1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1000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49" name="Shape 1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05200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71" name="Shape 1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14318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9" name="Shape 1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2998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04" name="Shape 2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627655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69439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34" name="Shape 2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49292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Shape 17"/>
        <p:cNvGrpSpPr/>
        <p:nvPr/>
      </p:nvGrpSpPr>
      <p:grpSpPr>
        <a:xfrm>
          <a:off x="0" y="0"/>
          <a:ext cx="0" cy="0"/>
          <a:chOff x="0" y="0"/>
          <a:chExt cx="0" cy="0"/>
        </a:xfrm>
      </p:grpSpPr>
      <p:sp>
        <p:nvSpPr>
          <p:cNvPr id="18" name="Shape 18"/>
          <p:cNvSpPr txBox="1">
            <a:spLocks noGrp="1"/>
          </p:cNvSpPr>
          <p:nvPr>
            <p:ph type="ctrTitle"/>
          </p:nvPr>
        </p:nvSpPr>
        <p:spPr>
          <a:xfrm>
            <a:off x="457200" y="228600"/>
            <a:ext cx="7772400" cy="4571999"/>
          </a:xfrm>
          <a:prstGeom prst="rect">
            <a:avLst/>
          </a:prstGeom>
          <a:noFill/>
          <a:ln>
            <a:noFill/>
          </a:ln>
        </p:spPr>
        <p:txBody>
          <a:bodyPr lIns="91425" tIns="91425" rIns="91425" bIns="91425" anchor="ctr" anchorCtr="0"/>
          <a:lstStyle>
            <a:lvl1pPr marL="0" marR="0" lvl="0" indent="0" algn="l" rtl="0">
              <a:lnSpc>
                <a:spcPct val="100000"/>
              </a:lnSpc>
              <a:spcBef>
                <a:spcPts val="0"/>
              </a:spcBef>
              <a:buClr>
                <a:schemeClr val="dk1"/>
              </a:buClr>
              <a:buFont typeface="Arial Black"/>
              <a:buNone/>
              <a:defRPr sz="8800" b="0" i="0" u="none" strike="noStrike" cap="none">
                <a:solidFill>
                  <a:schemeClr val="dk1"/>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9" name="Shape 19"/>
          <p:cNvSpPr txBox="1">
            <a:spLocks noGrp="1"/>
          </p:cNvSpPr>
          <p:nvPr>
            <p:ph type="subTitle" idx="1"/>
          </p:nvPr>
        </p:nvSpPr>
        <p:spPr>
          <a:xfrm>
            <a:off x="457200" y="4800600"/>
            <a:ext cx="6858000" cy="914400"/>
          </a:xfrm>
          <a:prstGeom prst="rect">
            <a:avLst/>
          </a:prstGeom>
          <a:noFill/>
          <a:ln>
            <a:noFill/>
          </a:ln>
        </p:spPr>
        <p:txBody>
          <a:bodyPr lIns="91425" tIns="91425" rIns="91425" bIns="91425" anchor="t" anchorCtr="0"/>
          <a:lstStyle>
            <a:lvl1pPr marL="0" marR="0" lvl="0" indent="0" algn="l" rtl="0">
              <a:spcBef>
                <a:spcPts val="400"/>
              </a:spcBef>
              <a:spcAft>
                <a:spcPts val="600"/>
              </a:spcAft>
              <a:buClr>
                <a:schemeClr val="dk2"/>
              </a:buClr>
              <a:buFont typeface="Arial"/>
              <a:buNone/>
              <a:defRPr sz="2000" b="0" i="0" u="none" strike="noStrike" cap="none">
                <a:solidFill>
                  <a:schemeClr val="dk2"/>
                </a:solidFill>
                <a:latin typeface="Arial Black"/>
                <a:ea typeface="Arial Black"/>
                <a:cs typeface="Arial Black"/>
                <a:sym typeface="Arial Black"/>
              </a:defRPr>
            </a:lvl1pPr>
            <a:lvl2pPr marL="457200" marR="0" lvl="1" indent="0" algn="ctr" rtl="0">
              <a:spcBef>
                <a:spcPts val="400"/>
              </a:spcBef>
              <a:buClr>
                <a:schemeClr val="dk2"/>
              </a:buClr>
              <a:buFont typeface="Arial"/>
              <a:buNone/>
              <a:defRPr sz="2000" b="0" i="0" u="none" strike="noStrike" cap="none">
                <a:solidFill>
                  <a:srgbClr val="888888"/>
                </a:solidFill>
                <a:latin typeface="Arial"/>
                <a:ea typeface="Arial"/>
                <a:cs typeface="Arial"/>
                <a:sym typeface="Arial"/>
              </a:defRPr>
            </a:lvl2pPr>
            <a:lvl3pPr marL="914400" marR="0" lvl="2" indent="0" algn="ctr" rtl="0">
              <a:spcBef>
                <a:spcPts val="360"/>
              </a:spcBef>
              <a:buClr>
                <a:schemeClr val="dk2"/>
              </a:buClr>
              <a:buFont typeface="Arial"/>
              <a:buNone/>
              <a:defRPr sz="1800" b="0" i="0" u="none" strike="noStrike" cap="none">
                <a:solidFill>
                  <a:srgbClr val="888888"/>
                </a:solidFill>
                <a:latin typeface="Arial"/>
                <a:ea typeface="Arial"/>
                <a:cs typeface="Arial"/>
                <a:sym typeface="Arial"/>
              </a:defRPr>
            </a:lvl3pPr>
            <a:lvl4pPr marL="1371600" marR="0" lvl="3" indent="0" algn="ctr" rtl="0">
              <a:spcBef>
                <a:spcPts val="360"/>
              </a:spcBef>
              <a:buClr>
                <a:schemeClr val="dk2"/>
              </a:buClr>
              <a:buFont typeface="Arial"/>
              <a:buNone/>
              <a:defRPr sz="1800" b="0" i="0" u="none" strike="noStrike" cap="none">
                <a:solidFill>
                  <a:srgbClr val="888888"/>
                </a:solidFill>
                <a:latin typeface="Arial"/>
                <a:ea typeface="Arial"/>
                <a:cs typeface="Arial"/>
                <a:sym typeface="Arial"/>
              </a:defRPr>
            </a:lvl4pPr>
            <a:lvl5pPr marL="1828800" marR="0" lvl="4" indent="0" algn="ctr" rtl="0">
              <a:spcBef>
                <a:spcPts val="360"/>
              </a:spcBef>
              <a:buClr>
                <a:schemeClr val="dk2"/>
              </a:buClr>
              <a:buFont typeface="Arial"/>
              <a:buNone/>
              <a:defRPr sz="1800" b="0" i="0" u="none" strike="noStrike" cap="none">
                <a:solidFill>
                  <a:srgbClr val="888888"/>
                </a:solidFill>
                <a:latin typeface="Arial"/>
                <a:ea typeface="Arial"/>
                <a:cs typeface="Arial"/>
                <a:sym typeface="Arial"/>
              </a:defRPr>
            </a:lvl5pPr>
            <a:lvl6pPr marL="2286000" marR="0" lvl="5" indent="0" algn="ctr" rtl="0">
              <a:spcBef>
                <a:spcPts val="320"/>
              </a:spcBef>
              <a:buClr>
                <a:schemeClr val="dk2"/>
              </a:buClr>
              <a:buFont typeface="Arial"/>
              <a:buNone/>
              <a:defRPr sz="1600" b="0" i="0" u="none" strike="noStrike" cap="none">
                <a:solidFill>
                  <a:srgbClr val="888888"/>
                </a:solidFill>
                <a:latin typeface="Arial"/>
                <a:ea typeface="Arial"/>
                <a:cs typeface="Arial"/>
                <a:sym typeface="Arial"/>
              </a:defRPr>
            </a:lvl6pPr>
            <a:lvl7pPr marL="2743200" marR="0" lvl="6" indent="0" algn="ctr" rtl="0">
              <a:spcBef>
                <a:spcPts val="320"/>
              </a:spcBef>
              <a:buClr>
                <a:schemeClr val="dk2"/>
              </a:buClr>
              <a:buFont typeface="Arial"/>
              <a:buNone/>
              <a:defRPr sz="1600" b="0" i="0" u="none" strike="noStrike" cap="none">
                <a:solidFill>
                  <a:srgbClr val="888888"/>
                </a:solidFill>
                <a:latin typeface="Arial"/>
                <a:ea typeface="Arial"/>
                <a:cs typeface="Arial"/>
                <a:sym typeface="Arial"/>
              </a:defRPr>
            </a:lvl7pPr>
            <a:lvl8pPr marL="3200400" marR="0" lvl="7" indent="0" algn="ctr" rtl="0">
              <a:spcBef>
                <a:spcPts val="320"/>
              </a:spcBef>
              <a:buClr>
                <a:schemeClr val="dk2"/>
              </a:buClr>
              <a:buFont typeface="Arial"/>
              <a:buNone/>
              <a:defRPr sz="1600" b="0" i="0" u="none" strike="noStrike" cap="none">
                <a:solidFill>
                  <a:srgbClr val="888888"/>
                </a:solidFill>
                <a:latin typeface="Arial"/>
                <a:ea typeface="Arial"/>
                <a:cs typeface="Arial"/>
                <a:sym typeface="Arial"/>
              </a:defRPr>
            </a:lvl8pPr>
            <a:lvl9pPr marL="3657600" marR="0" lvl="8" indent="0" algn="ctr" rtl="0">
              <a:spcBef>
                <a:spcPts val="320"/>
              </a:spcBef>
              <a:buClr>
                <a:schemeClr val="dk2"/>
              </a:buClr>
              <a:buFont typeface="Arial"/>
              <a:buNone/>
              <a:defRPr sz="1600" b="0" i="0" u="none" strike="noStrike" cap="none">
                <a:solidFill>
                  <a:srgbClr val="888888"/>
                </a:solidFill>
                <a:latin typeface="Arial"/>
                <a:ea typeface="Arial"/>
                <a:cs typeface="Arial"/>
                <a:sym typeface="Arial"/>
              </a:defRPr>
            </a:lvl9pPr>
          </a:lstStyle>
          <a:p>
            <a:endParaRPr/>
          </a:p>
        </p:txBody>
      </p:sp>
      <p:sp>
        <p:nvSpPr>
          <p:cNvPr id="20" name="Shape 20"/>
          <p:cNvSpPr txBox="1">
            <a:spLocks noGrp="1"/>
          </p:cNvSpPr>
          <p:nvPr>
            <p:ph type="dt" idx="10"/>
          </p:nvPr>
        </p:nvSpPr>
        <p:spPr>
          <a:xfrm>
            <a:off x="457200" y="6172201"/>
            <a:ext cx="3429000" cy="304799"/>
          </a:xfrm>
          <a:prstGeom prst="rect">
            <a:avLst/>
          </a:prstGeom>
          <a:noFill/>
          <a:ln>
            <a:noFill/>
          </a:ln>
        </p:spPr>
        <p:txBody>
          <a:bodyPr lIns="91425" tIns="91425" rIns="91425" bIns="91425" anchor="b"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1" name="Shape 21"/>
          <p:cNvSpPr txBox="1">
            <a:spLocks noGrp="1"/>
          </p:cNvSpPr>
          <p:nvPr>
            <p:ph type="ftr" idx="11"/>
          </p:nvPr>
        </p:nvSpPr>
        <p:spPr>
          <a:xfrm>
            <a:off x="457200" y="6492875"/>
            <a:ext cx="3429000" cy="283844"/>
          </a:xfrm>
          <a:prstGeom prst="rect">
            <a:avLst/>
          </a:prstGeom>
          <a:noFill/>
          <a:ln>
            <a:noFill/>
          </a:ln>
        </p:spPr>
        <p:txBody>
          <a:bodyPr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2" name="Shape 22"/>
          <p:cNvSpPr/>
          <p:nvPr/>
        </p:nvSpPr>
        <p:spPr>
          <a:xfrm>
            <a:off x="9001124" y="4846319"/>
            <a:ext cx="142875" cy="2011680"/>
          </a:xfrm>
          <a:prstGeom prst="rect">
            <a:avLst/>
          </a:prstGeom>
          <a:solidFill>
            <a:schemeClr val="dk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23" name="Shape 23"/>
          <p:cNvSpPr/>
          <p:nvPr/>
        </p:nvSpPr>
        <p:spPr>
          <a:xfrm>
            <a:off x="9001124" y="0"/>
            <a:ext cx="142875" cy="4846320"/>
          </a:xfrm>
          <a:prstGeom prst="rect">
            <a:avLst/>
          </a:prstGeom>
          <a:solidFill>
            <a:schemeClr val="dk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24" name="Shape 24"/>
          <p:cNvSpPr txBox="1">
            <a:spLocks noGrp="1"/>
          </p:cNvSpPr>
          <p:nvPr>
            <p:ph type="sldNum" idx="12"/>
          </p:nvPr>
        </p:nvSpPr>
        <p:spPr>
          <a:xfrm rot="-5400000">
            <a:off x="8227377" y="5885497"/>
            <a:ext cx="1315720"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s-ES" sz="2400" b="1" i="0" u="none" strike="noStrike" cap="none">
                <a:solidFill>
                  <a:schemeClr val="dk1"/>
                </a:solidFill>
                <a:latin typeface="Arial"/>
                <a:ea typeface="Arial"/>
                <a:cs typeface="Arial"/>
                <a:sym typeface="Arial"/>
              </a:rPr>
              <a:pPr marL="0" marR="0" lvl="0" indent="0" algn="l" rtl="0">
                <a:spcBef>
                  <a:spcPts val="0"/>
                </a:spcBef>
                <a:buSzPct val="25000"/>
                <a:buNone/>
              </a:pPr>
              <a:t>‹Nº›</a:t>
            </a:fld>
            <a:endParaRPr lang="es-ES" sz="2400" b="1"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Título vertical y texto">
    <p:spTree>
      <p:nvGrpSpPr>
        <p:cNvPr id="1" name="Shape 84"/>
        <p:cNvGrpSpPr/>
        <p:nvPr/>
      </p:nvGrpSpPr>
      <p:grpSpPr>
        <a:xfrm>
          <a:off x="0" y="0"/>
          <a:ext cx="0" cy="0"/>
          <a:chOff x="0" y="0"/>
          <a:chExt cx="0" cy="0"/>
        </a:xfrm>
      </p:grpSpPr>
      <p:sp>
        <p:nvSpPr>
          <p:cNvPr id="85" name="Shape 85"/>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Arial Black"/>
              <a:buNone/>
              <a:defRPr sz="3600" b="0" i="0" u="none" strike="noStrike" cap="none">
                <a:solidFill>
                  <a:schemeClr val="dk2"/>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6" name="Shape 86"/>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0" marR="0" lvl="0" indent="0" algn="l" rtl="0">
              <a:spcBef>
                <a:spcPts val="400"/>
              </a:spcBef>
              <a:spcAft>
                <a:spcPts val="600"/>
              </a:spcAft>
              <a:buClr>
                <a:schemeClr val="dk1"/>
              </a:buClr>
              <a:buFont typeface="Arial"/>
              <a:buNone/>
              <a:defRPr sz="2000" b="1" i="0" u="none" strike="noStrike" cap="none">
                <a:solidFill>
                  <a:schemeClr val="dk1"/>
                </a:solidFill>
                <a:latin typeface="Arial"/>
                <a:ea typeface="Arial"/>
                <a:cs typeface="Arial"/>
                <a:sym typeface="Arial"/>
              </a:defRPr>
            </a:lvl1pPr>
            <a:lvl2pPr marL="457200" marR="0" lvl="1" indent="-635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buClr>
                <a:schemeClr val="dk2"/>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14300" algn="l" rtl="0">
              <a:spcBef>
                <a:spcPts val="360"/>
              </a:spcBef>
              <a:buClr>
                <a:schemeClr val="dk2"/>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buClr>
                <a:schemeClr val="dk2"/>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87" name="Shape 87"/>
          <p:cNvSpPr txBox="1">
            <a:spLocks noGrp="1"/>
          </p:cNvSpPr>
          <p:nvPr>
            <p:ph type="dt" idx="10"/>
          </p:nvPr>
        </p:nvSpPr>
        <p:spPr>
          <a:xfrm>
            <a:off x="457200" y="6172201"/>
            <a:ext cx="3429000" cy="304799"/>
          </a:xfrm>
          <a:prstGeom prst="rect">
            <a:avLst/>
          </a:prstGeom>
          <a:noFill/>
          <a:ln>
            <a:noFill/>
          </a:ln>
        </p:spPr>
        <p:txBody>
          <a:bodyPr lIns="91425" tIns="91425" rIns="91425" bIns="91425" anchor="b"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8" name="Shape 88"/>
          <p:cNvSpPr txBox="1">
            <a:spLocks noGrp="1"/>
          </p:cNvSpPr>
          <p:nvPr>
            <p:ph type="ftr" idx="11"/>
          </p:nvPr>
        </p:nvSpPr>
        <p:spPr>
          <a:xfrm>
            <a:off x="457200" y="6492875"/>
            <a:ext cx="3429000" cy="283844"/>
          </a:xfrm>
          <a:prstGeom prst="rect">
            <a:avLst/>
          </a:prstGeom>
          <a:noFill/>
          <a:ln>
            <a:noFill/>
          </a:ln>
        </p:spPr>
        <p:txBody>
          <a:bodyPr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9" name="Shape 89"/>
          <p:cNvSpPr txBox="1">
            <a:spLocks noGrp="1"/>
          </p:cNvSpPr>
          <p:nvPr>
            <p:ph type="sldNum" idx="12"/>
          </p:nvPr>
        </p:nvSpPr>
        <p:spPr>
          <a:xfrm rot="-5400000">
            <a:off x="8227377" y="5885497"/>
            <a:ext cx="1315720"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s-ES" sz="2400" b="1" i="0" u="none" strike="noStrike" cap="none">
                <a:solidFill>
                  <a:schemeClr val="dk2"/>
                </a:solidFill>
                <a:latin typeface="Arial"/>
                <a:ea typeface="Arial"/>
                <a:cs typeface="Arial"/>
                <a:sym typeface="Arial"/>
              </a:rPr>
              <a:pPr marL="0" marR="0" lvl="0" indent="0" algn="l" rtl="0">
                <a:spcBef>
                  <a:spcPts val="0"/>
                </a:spcBef>
                <a:buSzPct val="25000"/>
                <a:buNone/>
              </a:pPr>
              <a:t>‹Nº›</a:t>
            </a:fld>
            <a:endParaRPr lang="es-ES" sz="2400" b="1"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457200" y="152718"/>
            <a:ext cx="5791200" cy="1371599"/>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Arial Black"/>
              <a:buNone/>
              <a:defRPr sz="3600" b="0" i="0" u="none" strike="noStrike" cap="none">
                <a:solidFill>
                  <a:schemeClr val="dk2"/>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7" name="Shape 27"/>
          <p:cNvSpPr txBox="1">
            <a:spLocks noGrp="1"/>
          </p:cNvSpPr>
          <p:nvPr>
            <p:ph type="body" idx="1"/>
          </p:nvPr>
        </p:nvSpPr>
        <p:spPr>
          <a:xfrm>
            <a:off x="457200" y="1752600"/>
            <a:ext cx="7619999" cy="4373563"/>
          </a:xfrm>
          <a:prstGeom prst="rect">
            <a:avLst/>
          </a:prstGeom>
          <a:noFill/>
          <a:ln>
            <a:noFill/>
          </a:ln>
        </p:spPr>
        <p:txBody>
          <a:bodyPr lIns="91425" tIns="91425" rIns="91425" bIns="91425" anchor="t" anchorCtr="0"/>
          <a:lstStyle>
            <a:lvl1pPr marL="0" marR="0" lvl="0" indent="0" algn="l" rtl="0">
              <a:spcBef>
                <a:spcPts val="400"/>
              </a:spcBef>
              <a:spcAft>
                <a:spcPts val="600"/>
              </a:spcAft>
              <a:buClr>
                <a:schemeClr val="dk1"/>
              </a:buClr>
              <a:buFont typeface="Arial"/>
              <a:buNone/>
              <a:defRPr sz="2000" b="1" i="0" u="none" strike="noStrike" cap="none">
                <a:solidFill>
                  <a:schemeClr val="dk1"/>
                </a:solidFill>
                <a:latin typeface="Arial"/>
                <a:ea typeface="Arial"/>
                <a:cs typeface="Arial"/>
                <a:sym typeface="Arial"/>
              </a:defRPr>
            </a:lvl1pPr>
            <a:lvl2pPr marL="457200" marR="0" lvl="1" indent="-635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buClr>
                <a:schemeClr val="dk2"/>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14300" algn="l" rtl="0">
              <a:spcBef>
                <a:spcPts val="360"/>
              </a:spcBef>
              <a:buClr>
                <a:schemeClr val="dk2"/>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buClr>
                <a:schemeClr val="dk2"/>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8" name="Shape 28"/>
          <p:cNvSpPr txBox="1">
            <a:spLocks noGrp="1"/>
          </p:cNvSpPr>
          <p:nvPr>
            <p:ph type="dt" idx="10"/>
          </p:nvPr>
        </p:nvSpPr>
        <p:spPr>
          <a:xfrm>
            <a:off x="457200" y="6172201"/>
            <a:ext cx="3429000" cy="304799"/>
          </a:xfrm>
          <a:prstGeom prst="rect">
            <a:avLst/>
          </a:prstGeom>
          <a:noFill/>
          <a:ln>
            <a:noFill/>
          </a:ln>
        </p:spPr>
        <p:txBody>
          <a:bodyPr lIns="91425" tIns="91425" rIns="91425" bIns="91425" anchor="b"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ftr" idx="11"/>
          </p:nvPr>
        </p:nvSpPr>
        <p:spPr>
          <a:xfrm>
            <a:off x="457200" y="6492875"/>
            <a:ext cx="3429000" cy="283844"/>
          </a:xfrm>
          <a:prstGeom prst="rect">
            <a:avLst/>
          </a:prstGeom>
          <a:noFill/>
          <a:ln>
            <a:noFill/>
          </a:ln>
        </p:spPr>
        <p:txBody>
          <a:bodyPr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sldNum" idx="12"/>
          </p:nvPr>
        </p:nvSpPr>
        <p:spPr>
          <a:xfrm rot="-5400000">
            <a:off x="8227377" y="5885497"/>
            <a:ext cx="1315720"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s-ES" sz="2400" b="1" i="0" u="none" strike="noStrike" cap="none">
                <a:solidFill>
                  <a:schemeClr val="dk2"/>
                </a:solidFill>
                <a:latin typeface="Arial"/>
                <a:ea typeface="Arial"/>
                <a:cs typeface="Arial"/>
                <a:sym typeface="Arial"/>
              </a:rPr>
              <a:pPr marL="0" marR="0" lvl="0" indent="0" algn="l" rtl="0">
                <a:spcBef>
                  <a:spcPts val="0"/>
                </a:spcBef>
                <a:buSzPct val="25000"/>
                <a:buNone/>
              </a:pPr>
              <a:t>‹Nº›</a:t>
            </a:fld>
            <a:endParaRPr lang="es-ES" sz="2400" b="1"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Encabezado de sección">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57200" y="1447800"/>
            <a:ext cx="7772400" cy="4321174"/>
          </a:xfrm>
          <a:prstGeom prst="rect">
            <a:avLst/>
          </a:prstGeom>
          <a:noFill/>
          <a:ln>
            <a:noFill/>
          </a:ln>
        </p:spPr>
        <p:txBody>
          <a:bodyPr lIns="91425" tIns="91425" rIns="91425" bIns="91425" anchor="ctr" anchorCtr="0"/>
          <a:lstStyle>
            <a:lvl1pPr marL="0" marR="0" lvl="0" indent="0" algn="l" rtl="0">
              <a:lnSpc>
                <a:spcPct val="100000"/>
              </a:lnSpc>
              <a:spcBef>
                <a:spcPts val="0"/>
              </a:spcBef>
              <a:buClr>
                <a:schemeClr val="dk1"/>
              </a:buClr>
              <a:buFont typeface="Arial Black"/>
              <a:buNone/>
              <a:defRPr sz="8800" b="0" i="0" u="none" strike="noStrike" cap="none">
                <a:solidFill>
                  <a:schemeClr val="dk1"/>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3" name="Shape 33"/>
          <p:cNvSpPr txBox="1">
            <a:spLocks noGrp="1"/>
          </p:cNvSpPr>
          <p:nvPr>
            <p:ph type="body" idx="1"/>
          </p:nvPr>
        </p:nvSpPr>
        <p:spPr>
          <a:xfrm>
            <a:off x="457200" y="228601"/>
            <a:ext cx="7772400" cy="1066799"/>
          </a:xfrm>
          <a:prstGeom prst="rect">
            <a:avLst/>
          </a:prstGeom>
          <a:noFill/>
          <a:ln>
            <a:noFill/>
          </a:ln>
        </p:spPr>
        <p:txBody>
          <a:bodyPr lIns="91425" tIns="91425" rIns="91425" bIns="91425" anchor="b" anchorCtr="0"/>
          <a:lstStyle>
            <a:lvl1pPr marL="0" marR="0" lvl="0" indent="0" algn="l" rtl="0">
              <a:spcBef>
                <a:spcPts val="400"/>
              </a:spcBef>
              <a:spcAft>
                <a:spcPts val="600"/>
              </a:spcAft>
              <a:buClr>
                <a:schemeClr val="dk2"/>
              </a:buClr>
              <a:buFont typeface="Arial"/>
              <a:buNone/>
              <a:defRPr sz="2000" b="0" i="0" u="none" strike="noStrike" cap="none">
                <a:solidFill>
                  <a:schemeClr val="dk2"/>
                </a:solidFill>
                <a:latin typeface="Arial Black"/>
                <a:ea typeface="Arial Black"/>
                <a:cs typeface="Arial Black"/>
                <a:sym typeface="Arial Black"/>
              </a:defRPr>
            </a:lvl1pPr>
            <a:lvl2pPr marL="457200" marR="0" lvl="1" indent="0" algn="l" rtl="0">
              <a:spcBef>
                <a:spcPts val="360"/>
              </a:spcBef>
              <a:buClr>
                <a:schemeClr val="dk2"/>
              </a:buClr>
              <a:buFont typeface="Arial"/>
              <a:buNone/>
              <a:defRPr sz="1800" b="0" i="0" u="none" strike="noStrike" cap="none">
                <a:solidFill>
                  <a:srgbClr val="888888"/>
                </a:solidFill>
                <a:latin typeface="Arial"/>
                <a:ea typeface="Arial"/>
                <a:cs typeface="Arial"/>
                <a:sym typeface="Arial"/>
              </a:defRPr>
            </a:lvl2pPr>
            <a:lvl3pPr marL="914400" marR="0" lvl="2" indent="0" algn="l" rtl="0">
              <a:spcBef>
                <a:spcPts val="320"/>
              </a:spcBef>
              <a:buClr>
                <a:schemeClr val="dk2"/>
              </a:buClr>
              <a:buFont typeface="Arial"/>
              <a:buNone/>
              <a:defRPr sz="1600" b="0" i="0" u="none" strike="noStrike" cap="none">
                <a:solidFill>
                  <a:srgbClr val="888888"/>
                </a:solidFill>
                <a:latin typeface="Arial"/>
                <a:ea typeface="Arial"/>
                <a:cs typeface="Arial"/>
                <a:sym typeface="Arial"/>
              </a:defRPr>
            </a:lvl3pPr>
            <a:lvl4pPr marL="1371600" marR="0" lvl="3" indent="0" algn="l" rtl="0">
              <a:spcBef>
                <a:spcPts val="280"/>
              </a:spcBef>
              <a:buClr>
                <a:schemeClr val="dk2"/>
              </a:buClr>
              <a:buFont typeface="Arial"/>
              <a:buNone/>
              <a:defRPr sz="1400" b="0" i="0" u="none" strike="noStrike" cap="none">
                <a:solidFill>
                  <a:srgbClr val="888888"/>
                </a:solidFill>
                <a:latin typeface="Arial"/>
                <a:ea typeface="Arial"/>
                <a:cs typeface="Arial"/>
                <a:sym typeface="Arial"/>
              </a:defRPr>
            </a:lvl4pPr>
            <a:lvl5pPr marL="1828800" marR="0" lvl="4" indent="0" algn="l" rtl="0">
              <a:spcBef>
                <a:spcPts val="280"/>
              </a:spcBef>
              <a:buClr>
                <a:schemeClr val="dk2"/>
              </a:buClr>
              <a:buFont typeface="Arial"/>
              <a:buNone/>
              <a:defRPr sz="1400" b="0" i="0" u="none" strike="noStrike" cap="none">
                <a:solidFill>
                  <a:srgbClr val="888888"/>
                </a:solidFill>
                <a:latin typeface="Arial"/>
                <a:ea typeface="Arial"/>
                <a:cs typeface="Arial"/>
                <a:sym typeface="Arial"/>
              </a:defRPr>
            </a:lvl5pPr>
            <a:lvl6pPr marL="2286000" marR="0" lvl="5" indent="0" algn="l" rtl="0">
              <a:spcBef>
                <a:spcPts val="280"/>
              </a:spcBef>
              <a:buClr>
                <a:schemeClr val="dk2"/>
              </a:buClr>
              <a:buFont typeface="Arial"/>
              <a:buNone/>
              <a:defRPr sz="1400" b="0" i="0" u="none" strike="noStrike" cap="none">
                <a:solidFill>
                  <a:srgbClr val="888888"/>
                </a:solidFill>
                <a:latin typeface="Arial"/>
                <a:ea typeface="Arial"/>
                <a:cs typeface="Arial"/>
                <a:sym typeface="Arial"/>
              </a:defRPr>
            </a:lvl6pPr>
            <a:lvl7pPr marL="2743200" marR="0" lvl="6" indent="0" algn="l" rtl="0">
              <a:spcBef>
                <a:spcPts val="280"/>
              </a:spcBef>
              <a:buClr>
                <a:schemeClr val="dk2"/>
              </a:buClr>
              <a:buFont typeface="Arial"/>
              <a:buNone/>
              <a:defRPr sz="1400" b="0" i="0" u="none" strike="noStrike" cap="none">
                <a:solidFill>
                  <a:srgbClr val="888888"/>
                </a:solidFill>
                <a:latin typeface="Arial"/>
                <a:ea typeface="Arial"/>
                <a:cs typeface="Arial"/>
                <a:sym typeface="Arial"/>
              </a:defRPr>
            </a:lvl7pPr>
            <a:lvl8pPr marL="3200400" marR="0" lvl="7" indent="0" algn="l" rtl="0">
              <a:spcBef>
                <a:spcPts val="280"/>
              </a:spcBef>
              <a:buClr>
                <a:schemeClr val="dk2"/>
              </a:buClr>
              <a:buFont typeface="Arial"/>
              <a:buNone/>
              <a:defRPr sz="1400" b="0" i="0" u="none" strike="noStrike" cap="none">
                <a:solidFill>
                  <a:srgbClr val="888888"/>
                </a:solidFill>
                <a:latin typeface="Arial"/>
                <a:ea typeface="Arial"/>
                <a:cs typeface="Arial"/>
                <a:sym typeface="Arial"/>
              </a:defRPr>
            </a:lvl8pPr>
            <a:lvl9pPr marL="3657600" marR="0" lvl="8" indent="0" algn="l" rtl="0">
              <a:spcBef>
                <a:spcPts val="280"/>
              </a:spcBef>
              <a:buClr>
                <a:schemeClr val="dk2"/>
              </a:buClr>
              <a:buFont typeface="Arial"/>
              <a:buNone/>
              <a:defRPr sz="1400" b="0" i="0" u="none" strike="noStrike" cap="none">
                <a:solidFill>
                  <a:srgbClr val="888888"/>
                </a:solidFill>
                <a:latin typeface="Arial"/>
                <a:ea typeface="Arial"/>
                <a:cs typeface="Arial"/>
                <a:sym typeface="Arial"/>
              </a:defRPr>
            </a:lvl9pPr>
          </a:lstStyle>
          <a:p>
            <a:endParaRPr/>
          </a:p>
        </p:txBody>
      </p:sp>
      <p:sp>
        <p:nvSpPr>
          <p:cNvPr id="34" name="Shape 34"/>
          <p:cNvSpPr txBox="1">
            <a:spLocks noGrp="1"/>
          </p:cNvSpPr>
          <p:nvPr>
            <p:ph type="dt" idx="10"/>
          </p:nvPr>
        </p:nvSpPr>
        <p:spPr>
          <a:xfrm>
            <a:off x="457200" y="6172201"/>
            <a:ext cx="3429000" cy="304799"/>
          </a:xfrm>
          <a:prstGeom prst="rect">
            <a:avLst/>
          </a:prstGeom>
          <a:noFill/>
          <a:ln>
            <a:noFill/>
          </a:ln>
        </p:spPr>
        <p:txBody>
          <a:bodyPr lIns="91425" tIns="91425" rIns="91425" bIns="91425" anchor="b"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sldNum" idx="12"/>
          </p:nvPr>
        </p:nvSpPr>
        <p:spPr>
          <a:xfrm rot="-5400000">
            <a:off x="8227377" y="5885497"/>
            <a:ext cx="1315720"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s-ES" sz="2400" b="1" i="0" u="none" strike="noStrike" cap="none">
                <a:solidFill>
                  <a:schemeClr val="dk2"/>
                </a:solidFill>
                <a:latin typeface="Arial"/>
                <a:ea typeface="Arial"/>
                <a:cs typeface="Arial"/>
                <a:sym typeface="Arial"/>
              </a:rPr>
              <a:pPr marL="0" marR="0" lvl="0" indent="0" algn="l" rtl="0">
                <a:spcBef>
                  <a:spcPts val="0"/>
                </a:spcBef>
                <a:buSzPct val="25000"/>
                <a:buNone/>
              </a:pPr>
              <a:t>‹Nº›</a:t>
            </a:fld>
            <a:endParaRPr lang="es-ES" sz="2400" b="1" i="0" u="none" strike="noStrike" cap="none">
              <a:solidFill>
                <a:schemeClr val="dk2"/>
              </a:solidFill>
              <a:latin typeface="Arial"/>
              <a:ea typeface="Arial"/>
              <a:cs typeface="Arial"/>
              <a:sym typeface="Arial"/>
            </a:endParaRPr>
          </a:p>
        </p:txBody>
      </p:sp>
      <p:sp>
        <p:nvSpPr>
          <p:cNvPr id="36" name="Shape 36"/>
          <p:cNvSpPr txBox="1">
            <a:spLocks noGrp="1"/>
          </p:cNvSpPr>
          <p:nvPr>
            <p:ph type="ftr" idx="11"/>
          </p:nvPr>
        </p:nvSpPr>
        <p:spPr>
          <a:xfrm>
            <a:off x="457200" y="6492875"/>
            <a:ext cx="3429000" cy="283844"/>
          </a:xfrm>
          <a:prstGeom prst="rect">
            <a:avLst/>
          </a:prstGeom>
          <a:noFill/>
          <a:ln>
            <a:noFill/>
          </a:ln>
        </p:spPr>
        <p:txBody>
          <a:bodyPr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Dos objetos">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152718"/>
            <a:ext cx="5791200" cy="1371599"/>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Arial Black"/>
              <a:buNone/>
              <a:defRPr sz="3600" b="0" i="0" u="none" strike="noStrike" cap="none">
                <a:solidFill>
                  <a:schemeClr val="dk2"/>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9" name="Shape 39"/>
          <p:cNvSpPr txBox="1">
            <a:spLocks noGrp="1"/>
          </p:cNvSpPr>
          <p:nvPr>
            <p:ph type="body" idx="1"/>
          </p:nvPr>
        </p:nvSpPr>
        <p:spPr>
          <a:xfrm>
            <a:off x="1630679" y="1574800"/>
            <a:ext cx="3291840" cy="4525963"/>
          </a:xfrm>
          <a:prstGeom prst="rect">
            <a:avLst/>
          </a:prstGeom>
          <a:noFill/>
          <a:ln>
            <a:noFill/>
          </a:ln>
        </p:spPr>
        <p:txBody>
          <a:bodyPr lIns="91425" tIns="91425" rIns="91425" bIns="91425" anchor="t" anchorCtr="0"/>
          <a:lstStyle>
            <a:lvl1pPr marL="0" marR="0" lvl="0" indent="0" algn="l" rtl="0">
              <a:spcBef>
                <a:spcPts val="560"/>
              </a:spcBef>
              <a:spcAft>
                <a:spcPts val="600"/>
              </a:spcAft>
              <a:buClr>
                <a:schemeClr val="dk1"/>
              </a:buClr>
              <a:buFont typeface="Arial"/>
              <a:buNone/>
              <a:defRPr sz="2800" b="1" i="0" u="none" strike="noStrike" cap="none">
                <a:solidFill>
                  <a:schemeClr val="dk1"/>
                </a:solidFill>
                <a:latin typeface="Arial"/>
                <a:ea typeface="Arial"/>
                <a:cs typeface="Arial"/>
                <a:sym typeface="Arial"/>
              </a:defRPr>
            </a:lvl1pPr>
            <a:lvl2pPr marL="457200" marR="0" lvl="1" indent="-38100" algn="l" rtl="0">
              <a:spcBef>
                <a:spcPts val="480"/>
              </a:spcBef>
              <a:buClr>
                <a:schemeClr val="dk2"/>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spcBef>
                <a:spcPts val="360"/>
              </a:spcBef>
              <a:buClr>
                <a:schemeClr val="dk2"/>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buClr>
                <a:schemeClr val="dk2"/>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spcBef>
                <a:spcPts val="360"/>
              </a:spcBef>
              <a:buClr>
                <a:schemeClr val="dk2"/>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spcBef>
                <a:spcPts val="360"/>
              </a:spcBef>
              <a:buClr>
                <a:schemeClr val="dk2"/>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spcBef>
                <a:spcPts val="360"/>
              </a:spcBef>
              <a:buClr>
                <a:schemeClr val="dk2"/>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spcBef>
                <a:spcPts val="360"/>
              </a:spcBef>
              <a:buClr>
                <a:schemeClr val="dk2"/>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5090160" y="1574800"/>
            <a:ext cx="3291840" cy="4525963"/>
          </a:xfrm>
          <a:prstGeom prst="rect">
            <a:avLst/>
          </a:prstGeom>
          <a:noFill/>
          <a:ln>
            <a:noFill/>
          </a:ln>
        </p:spPr>
        <p:txBody>
          <a:bodyPr lIns="91425" tIns="91425" rIns="91425" bIns="91425" anchor="t" anchorCtr="0"/>
          <a:lstStyle>
            <a:lvl1pPr marL="0" marR="0" lvl="0" indent="0" algn="l" rtl="0">
              <a:spcBef>
                <a:spcPts val="560"/>
              </a:spcBef>
              <a:spcAft>
                <a:spcPts val="600"/>
              </a:spcAft>
              <a:buClr>
                <a:schemeClr val="dk1"/>
              </a:buClr>
              <a:buFont typeface="Arial"/>
              <a:buNone/>
              <a:defRPr sz="2800" b="1" i="0" u="none" strike="noStrike" cap="none">
                <a:solidFill>
                  <a:schemeClr val="dk1"/>
                </a:solidFill>
                <a:latin typeface="Arial"/>
                <a:ea typeface="Arial"/>
                <a:cs typeface="Arial"/>
                <a:sym typeface="Arial"/>
              </a:defRPr>
            </a:lvl1pPr>
            <a:lvl2pPr marL="457200" marR="0" lvl="1" indent="-38100" algn="l" rtl="0">
              <a:spcBef>
                <a:spcPts val="480"/>
              </a:spcBef>
              <a:buClr>
                <a:schemeClr val="dk2"/>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spcBef>
                <a:spcPts val="360"/>
              </a:spcBef>
              <a:buClr>
                <a:schemeClr val="dk2"/>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buClr>
                <a:schemeClr val="dk2"/>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spcBef>
                <a:spcPts val="360"/>
              </a:spcBef>
              <a:buClr>
                <a:schemeClr val="dk2"/>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spcBef>
                <a:spcPts val="360"/>
              </a:spcBef>
              <a:buClr>
                <a:schemeClr val="dk2"/>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spcBef>
                <a:spcPts val="360"/>
              </a:spcBef>
              <a:buClr>
                <a:schemeClr val="dk2"/>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spcBef>
                <a:spcPts val="360"/>
              </a:spcBef>
              <a:buClr>
                <a:schemeClr val="dk2"/>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dt" idx="10"/>
          </p:nvPr>
        </p:nvSpPr>
        <p:spPr>
          <a:xfrm>
            <a:off x="457200" y="6172201"/>
            <a:ext cx="3429000" cy="304799"/>
          </a:xfrm>
          <a:prstGeom prst="rect">
            <a:avLst/>
          </a:prstGeom>
          <a:noFill/>
          <a:ln>
            <a:noFill/>
          </a:ln>
        </p:spPr>
        <p:txBody>
          <a:bodyPr lIns="91425" tIns="91425" rIns="91425" bIns="91425" anchor="b"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ftr" idx="11"/>
          </p:nvPr>
        </p:nvSpPr>
        <p:spPr>
          <a:xfrm>
            <a:off x="457200" y="6492875"/>
            <a:ext cx="3429000" cy="283844"/>
          </a:xfrm>
          <a:prstGeom prst="rect">
            <a:avLst/>
          </a:prstGeom>
          <a:noFill/>
          <a:ln>
            <a:noFill/>
          </a:ln>
        </p:spPr>
        <p:txBody>
          <a:bodyPr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sldNum" idx="12"/>
          </p:nvPr>
        </p:nvSpPr>
        <p:spPr>
          <a:xfrm rot="-5400000">
            <a:off x="8227377" y="5885497"/>
            <a:ext cx="1315720"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s-ES" sz="2400" b="1" i="0" u="none" strike="noStrike" cap="none">
                <a:solidFill>
                  <a:schemeClr val="dk2"/>
                </a:solidFill>
                <a:latin typeface="Arial"/>
                <a:ea typeface="Arial"/>
                <a:cs typeface="Arial"/>
                <a:sym typeface="Arial"/>
              </a:rPr>
              <a:pPr marL="0" marR="0" lvl="0" indent="0" algn="l" rtl="0">
                <a:spcBef>
                  <a:spcPts val="0"/>
                </a:spcBef>
                <a:buSzPct val="25000"/>
                <a:buNone/>
              </a:pPr>
              <a:t>‹Nº›</a:t>
            </a:fld>
            <a:endParaRPr lang="es-ES" sz="2400" b="1"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ación">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152718"/>
            <a:ext cx="5791200" cy="1371599"/>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Arial Black"/>
              <a:buNone/>
              <a:defRPr sz="3600" b="0" i="0" u="none" strike="noStrike" cap="none">
                <a:solidFill>
                  <a:schemeClr val="dk2"/>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6" name="Shape 46"/>
          <p:cNvSpPr txBox="1">
            <a:spLocks noGrp="1"/>
          </p:cNvSpPr>
          <p:nvPr>
            <p:ph type="body" idx="1"/>
          </p:nvPr>
        </p:nvSpPr>
        <p:spPr>
          <a:xfrm>
            <a:off x="1627632" y="1572767"/>
            <a:ext cx="3291840" cy="639762"/>
          </a:xfrm>
          <a:prstGeom prst="rect">
            <a:avLst/>
          </a:prstGeom>
          <a:noFill/>
          <a:ln>
            <a:noFill/>
          </a:ln>
        </p:spPr>
        <p:txBody>
          <a:bodyPr lIns="91425" tIns="91425" rIns="91425" bIns="91425" anchor="b" anchorCtr="0"/>
          <a:lstStyle>
            <a:lvl1pPr marL="0" marR="0" lvl="0" indent="0" algn="l" rtl="0">
              <a:spcBef>
                <a:spcPts val="360"/>
              </a:spcBef>
              <a:spcAft>
                <a:spcPts val="600"/>
              </a:spcAft>
              <a:buClr>
                <a:schemeClr val="dk1"/>
              </a:buClr>
              <a:buFont typeface="Arial"/>
              <a:buNone/>
              <a:defRPr sz="1800" b="0" i="0" u="none" strike="noStrike" cap="none">
                <a:solidFill>
                  <a:schemeClr val="dk1"/>
                </a:solidFill>
                <a:latin typeface="Arial Black"/>
                <a:ea typeface="Arial Black"/>
                <a:cs typeface="Arial Black"/>
                <a:sym typeface="Arial Black"/>
              </a:defRPr>
            </a:lvl1pPr>
            <a:lvl2pPr marL="457200" marR="0" lvl="1" indent="0" algn="l" rtl="0">
              <a:spcBef>
                <a:spcPts val="400"/>
              </a:spcBef>
              <a:buClr>
                <a:schemeClr val="dk2"/>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buClr>
                <a:schemeClr val="dk2"/>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buClr>
                <a:schemeClr val="dk2"/>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buClr>
                <a:schemeClr val="dk2"/>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buClr>
                <a:schemeClr val="dk2"/>
              </a:buClr>
              <a:buFont typeface="Arial"/>
              <a:buNone/>
              <a:defRPr sz="1600" b="1" i="0" u="none" strike="noStrike" cap="none">
                <a:solidFill>
                  <a:schemeClr val="dk1"/>
                </a:solidFill>
                <a:latin typeface="Arial"/>
                <a:ea typeface="Arial"/>
                <a:cs typeface="Arial"/>
                <a:sym typeface="Arial"/>
              </a:defRPr>
            </a:lvl6pPr>
            <a:lvl7pPr marL="2743200" marR="0" lvl="6" indent="0" algn="l" rtl="0">
              <a:spcBef>
                <a:spcPts val="320"/>
              </a:spcBef>
              <a:buClr>
                <a:schemeClr val="dk2"/>
              </a:buClr>
              <a:buFont typeface="Arial"/>
              <a:buNone/>
              <a:defRPr sz="1600" b="1" i="0" u="none" strike="noStrike" cap="none">
                <a:solidFill>
                  <a:schemeClr val="dk1"/>
                </a:solidFill>
                <a:latin typeface="Arial"/>
                <a:ea typeface="Arial"/>
                <a:cs typeface="Arial"/>
                <a:sym typeface="Arial"/>
              </a:defRPr>
            </a:lvl7pPr>
            <a:lvl8pPr marL="3200400" marR="0" lvl="7" indent="0" algn="l" rtl="0">
              <a:spcBef>
                <a:spcPts val="320"/>
              </a:spcBef>
              <a:buClr>
                <a:schemeClr val="dk2"/>
              </a:buClr>
              <a:buFont typeface="Arial"/>
              <a:buNone/>
              <a:defRPr sz="1600" b="1" i="0" u="none" strike="noStrike" cap="none">
                <a:solidFill>
                  <a:schemeClr val="dk1"/>
                </a:solidFill>
                <a:latin typeface="Arial"/>
                <a:ea typeface="Arial"/>
                <a:cs typeface="Arial"/>
                <a:sym typeface="Arial"/>
              </a:defRPr>
            </a:lvl8pPr>
            <a:lvl9pPr marL="3657600" marR="0" lvl="8" indent="0" algn="l" rtl="0">
              <a:spcBef>
                <a:spcPts val="320"/>
              </a:spcBef>
              <a:buClr>
                <a:schemeClr val="dk2"/>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47" name="Shape 47"/>
          <p:cNvSpPr txBox="1">
            <a:spLocks noGrp="1"/>
          </p:cNvSpPr>
          <p:nvPr>
            <p:ph type="body" idx="2"/>
          </p:nvPr>
        </p:nvSpPr>
        <p:spPr>
          <a:xfrm>
            <a:off x="1627632" y="2259366"/>
            <a:ext cx="3291840" cy="3840479"/>
          </a:xfrm>
          <a:prstGeom prst="rect">
            <a:avLst/>
          </a:prstGeom>
          <a:noFill/>
          <a:ln>
            <a:noFill/>
          </a:ln>
        </p:spPr>
        <p:txBody>
          <a:bodyPr lIns="91425" tIns="91425" rIns="91425" bIns="91425" anchor="t" anchorCtr="0"/>
          <a:lstStyle>
            <a:lvl1pPr marL="0" marR="0" lvl="0" indent="0" algn="l" rtl="0">
              <a:spcBef>
                <a:spcPts val="480"/>
              </a:spcBef>
              <a:spcAft>
                <a:spcPts val="60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635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buClr>
                <a:schemeClr val="dk2"/>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8" name="Shape 48"/>
          <p:cNvSpPr txBox="1">
            <a:spLocks noGrp="1"/>
          </p:cNvSpPr>
          <p:nvPr>
            <p:ph type="body" idx="3"/>
          </p:nvPr>
        </p:nvSpPr>
        <p:spPr>
          <a:xfrm>
            <a:off x="5093207" y="1572767"/>
            <a:ext cx="3291840" cy="639762"/>
          </a:xfrm>
          <a:prstGeom prst="rect">
            <a:avLst/>
          </a:prstGeom>
          <a:noFill/>
          <a:ln>
            <a:noFill/>
          </a:ln>
        </p:spPr>
        <p:txBody>
          <a:bodyPr lIns="91425" tIns="91425" rIns="91425" bIns="91425" anchor="b" anchorCtr="0"/>
          <a:lstStyle>
            <a:lvl1pPr marL="0" marR="0" lvl="0" indent="0" algn="l" rtl="0">
              <a:spcBef>
                <a:spcPts val="360"/>
              </a:spcBef>
              <a:spcAft>
                <a:spcPts val="600"/>
              </a:spcAft>
              <a:buClr>
                <a:schemeClr val="dk1"/>
              </a:buClr>
              <a:buFont typeface="Arial"/>
              <a:buNone/>
              <a:defRPr sz="1800" b="0" i="0" u="none" strike="noStrike" cap="none">
                <a:solidFill>
                  <a:schemeClr val="dk1"/>
                </a:solidFill>
                <a:latin typeface="Arial Black"/>
                <a:ea typeface="Arial Black"/>
                <a:cs typeface="Arial Black"/>
                <a:sym typeface="Arial Black"/>
              </a:defRPr>
            </a:lvl1pPr>
            <a:lvl2pPr marL="457200" marR="0" lvl="1" indent="0" algn="l" rtl="0">
              <a:spcBef>
                <a:spcPts val="400"/>
              </a:spcBef>
              <a:buClr>
                <a:schemeClr val="dk2"/>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buClr>
                <a:schemeClr val="dk2"/>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buClr>
                <a:schemeClr val="dk2"/>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buClr>
                <a:schemeClr val="dk2"/>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buClr>
                <a:schemeClr val="dk2"/>
              </a:buClr>
              <a:buFont typeface="Arial"/>
              <a:buNone/>
              <a:defRPr sz="1600" b="1" i="0" u="none" strike="noStrike" cap="none">
                <a:solidFill>
                  <a:schemeClr val="dk1"/>
                </a:solidFill>
                <a:latin typeface="Arial"/>
                <a:ea typeface="Arial"/>
                <a:cs typeface="Arial"/>
                <a:sym typeface="Arial"/>
              </a:defRPr>
            </a:lvl6pPr>
            <a:lvl7pPr marL="2743200" marR="0" lvl="6" indent="0" algn="l" rtl="0">
              <a:spcBef>
                <a:spcPts val="320"/>
              </a:spcBef>
              <a:buClr>
                <a:schemeClr val="dk2"/>
              </a:buClr>
              <a:buFont typeface="Arial"/>
              <a:buNone/>
              <a:defRPr sz="1600" b="1" i="0" u="none" strike="noStrike" cap="none">
                <a:solidFill>
                  <a:schemeClr val="dk1"/>
                </a:solidFill>
                <a:latin typeface="Arial"/>
                <a:ea typeface="Arial"/>
                <a:cs typeface="Arial"/>
                <a:sym typeface="Arial"/>
              </a:defRPr>
            </a:lvl7pPr>
            <a:lvl8pPr marL="3200400" marR="0" lvl="7" indent="0" algn="l" rtl="0">
              <a:spcBef>
                <a:spcPts val="320"/>
              </a:spcBef>
              <a:buClr>
                <a:schemeClr val="dk2"/>
              </a:buClr>
              <a:buFont typeface="Arial"/>
              <a:buNone/>
              <a:defRPr sz="1600" b="1" i="0" u="none" strike="noStrike" cap="none">
                <a:solidFill>
                  <a:schemeClr val="dk1"/>
                </a:solidFill>
                <a:latin typeface="Arial"/>
                <a:ea typeface="Arial"/>
                <a:cs typeface="Arial"/>
                <a:sym typeface="Arial"/>
              </a:defRPr>
            </a:lvl8pPr>
            <a:lvl9pPr marL="3657600" marR="0" lvl="8" indent="0" algn="l" rtl="0">
              <a:spcBef>
                <a:spcPts val="320"/>
              </a:spcBef>
              <a:buClr>
                <a:schemeClr val="dk2"/>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49" name="Shape 49"/>
          <p:cNvSpPr txBox="1">
            <a:spLocks noGrp="1"/>
          </p:cNvSpPr>
          <p:nvPr>
            <p:ph type="body" idx="4"/>
          </p:nvPr>
        </p:nvSpPr>
        <p:spPr>
          <a:xfrm>
            <a:off x="5093207" y="2259366"/>
            <a:ext cx="3291840" cy="3840479"/>
          </a:xfrm>
          <a:prstGeom prst="rect">
            <a:avLst/>
          </a:prstGeom>
          <a:noFill/>
          <a:ln>
            <a:noFill/>
          </a:ln>
        </p:spPr>
        <p:txBody>
          <a:bodyPr lIns="91425" tIns="91425" rIns="91425" bIns="91425" anchor="t" anchorCtr="0"/>
          <a:lstStyle>
            <a:lvl1pPr marL="0" marR="0" lvl="0" indent="0" algn="l" rtl="0">
              <a:spcBef>
                <a:spcPts val="480"/>
              </a:spcBef>
              <a:spcAft>
                <a:spcPts val="60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635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buClr>
                <a:schemeClr val="dk2"/>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dt" idx="10"/>
          </p:nvPr>
        </p:nvSpPr>
        <p:spPr>
          <a:xfrm>
            <a:off x="457200" y="6172201"/>
            <a:ext cx="3429000" cy="304799"/>
          </a:xfrm>
          <a:prstGeom prst="rect">
            <a:avLst/>
          </a:prstGeom>
          <a:noFill/>
          <a:ln>
            <a:noFill/>
          </a:ln>
        </p:spPr>
        <p:txBody>
          <a:bodyPr lIns="91425" tIns="91425" rIns="91425" bIns="91425" anchor="b"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1" name="Shape 51"/>
          <p:cNvSpPr txBox="1">
            <a:spLocks noGrp="1"/>
          </p:cNvSpPr>
          <p:nvPr>
            <p:ph type="ftr" idx="11"/>
          </p:nvPr>
        </p:nvSpPr>
        <p:spPr>
          <a:xfrm>
            <a:off x="457200" y="6492875"/>
            <a:ext cx="3429000" cy="283844"/>
          </a:xfrm>
          <a:prstGeom prst="rect">
            <a:avLst/>
          </a:prstGeom>
          <a:noFill/>
          <a:ln>
            <a:noFill/>
          </a:ln>
        </p:spPr>
        <p:txBody>
          <a:bodyPr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2" name="Shape 52"/>
          <p:cNvSpPr txBox="1">
            <a:spLocks noGrp="1"/>
          </p:cNvSpPr>
          <p:nvPr>
            <p:ph type="sldNum" idx="12"/>
          </p:nvPr>
        </p:nvSpPr>
        <p:spPr>
          <a:xfrm rot="-5400000">
            <a:off x="8227377" y="5885497"/>
            <a:ext cx="1315720"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s-ES" sz="2400" b="1" i="0" u="none" strike="noStrike" cap="none">
                <a:solidFill>
                  <a:schemeClr val="dk2"/>
                </a:solidFill>
                <a:latin typeface="Arial"/>
                <a:ea typeface="Arial"/>
                <a:cs typeface="Arial"/>
                <a:sym typeface="Arial"/>
              </a:rPr>
              <a:pPr marL="0" marR="0" lvl="0" indent="0" algn="l" rtl="0">
                <a:spcBef>
                  <a:spcPts val="0"/>
                </a:spcBef>
                <a:buSzPct val="25000"/>
                <a:buNone/>
              </a:pPr>
              <a:t>‹Nº›</a:t>
            </a:fld>
            <a:endParaRPr lang="es-ES" sz="2400" b="1"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Shape 58"/>
        <p:cNvGrpSpPr/>
        <p:nvPr/>
      </p:nvGrpSpPr>
      <p:grpSpPr>
        <a:xfrm>
          <a:off x="0" y="0"/>
          <a:ext cx="0" cy="0"/>
          <a:chOff x="0" y="0"/>
          <a:chExt cx="0" cy="0"/>
        </a:xfrm>
      </p:grpSpPr>
      <p:sp>
        <p:nvSpPr>
          <p:cNvPr id="59" name="Shape 59"/>
          <p:cNvSpPr txBox="1">
            <a:spLocks noGrp="1"/>
          </p:cNvSpPr>
          <p:nvPr>
            <p:ph type="dt" idx="10"/>
          </p:nvPr>
        </p:nvSpPr>
        <p:spPr>
          <a:xfrm>
            <a:off x="457200" y="6172201"/>
            <a:ext cx="3429000" cy="304799"/>
          </a:xfrm>
          <a:prstGeom prst="rect">
            <a:avLst/>
          </a:prstGeom>
          <a:noFill/>
          <a:ln>
            <a:noFill/>
          </a:ln>
        </p:spPr>
        <p:txBody>
          <a:bodyPr lIns="91425" tIns="91425" rIns="91425" bIns="91425" anchor="b"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60" name="Shape 60"/>
          <p:cNvSpPr txBox="1">
            <a:spLocks noGrp="1"/>
          </p:cNvSpPr>
          <p:nvPr>
            <p:ph type="ftr" idx="11"/>
          </p:nvPr>
        </p:nvSpPr>
        <p:spPr>
          <a:xfrm>
            <a:off x="457200" y="6492875"/>
            <a:ext cx="3429000" cy="283844"/>
          </a:xfrm>
          <a:prstGeom prst="rect">
            <a:avLst/>
          </a:prstGeom>
          <a:noFill/>
          <a:ln>
            <a:noFill/>
          </a:ln>
        </p:spPr>
        <p:txBody>
          <a:bodyPr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sldNum" idx="12"/>
          </p:nvPr>
        </p:nvSpPr>
        <p:spPr>
          <a:xfrm rot="-5400000">
            <a:off x="8227377" y="5885497"/>
            <a:ext cx="1315720"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s-ES" sz="2400" b="1" i="0" u="none" strike="noStrike" cap="none">
                <a:solidFill>
                  <a:schemeClr val="dk2"/>
                </a:solidFill>
                <a:latin typeface="Arial"/>
                <a:ea typeface="Arial"/>
                <a:cs typeface="Arial"/>
                <a:sym typeface="Arial"/>
              </a:rPr>
              <a:pPr marL="0" marR="0" lvl="0" indent="0" algn="l" rtl="0">
                <a:spcBef>
                  <a:spcPts val="0"/>
                </a:spcBef>
                <a:buSzPct val="25000"/>
                <a:buNone/>
              </a:pPr>
              <a:t>‹Nº›</a:t>
            </a:fld>
            <a:endParaRPr lang="es-ES" sz="2400" b="1"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ido con título">
    <p:spTree>
      <p:nvGrpSpPr>
        <p:cNvPr id="1" name="Shape 62"/>
        <p:cNvGrpSpPr/>
        <p:nvPr/>
      </p:nvGrpSpPr>
      <p:grpSpPr>
        <a:xfrm>
          <a:off x="0" y="0"/>
          <a:ext cx="0" cy="0"/>
          <a:chOff x="0" y="0"/>
          <a:chExt cx="0" cy="0"/>
        </a:xfrm>
      </p:grpSpPr>
      <p:sp>
        <p:nvSpPr>
          <p:cNvPr id="63" name="Shape 63"/>
          <p:cNvSpPr txBox="1">
            <a:spLocks noGrp="1"/>
          </p:cNvSpPr>
          <p:nvPr>
            <p:ph type="body" idx="1"/>
          </p:nvPr>
        </p:nvSpPr>
        <p:spPr>
          <a:xfrm>
            <a:off x="3575050" y="1600200"/>
            <a:ext cx="5111750" cy="4480560"/>
          </a:xfrm>
          <a:prstGeom prst="rect">
            <a:avLst/>
          </a:prstGeom>
          <a:noFill/>
          <a:ln>
            <a:noFill/>
          </a:ln>
        </p:spPr>
        <p:txBody>
          <a:bodyPr lIns="91425" tIns="91425" rIns="91425" bIns="91425" anchor="t" anchorCtr="0"/>
          <a:lstStyle>
            <a:lvl1pPr marL="0" marR="0" lvl="0" indent="0" algn="l" rtl="0">
              <a:spcBef>
                <a:spcPts val="640"/>
              </a:spcBef>
              <a:spcAft>
                <a:spcPts val="600"/>
              </a:spcAft>
              <a:buClr>
                <a:schemeClr val="dk1"/>
              </a:buClr>
              <a:buFont typeface="Arial"/>
              <a:buNone/>
              <a:defRPr sz="3200" b="1" i="0" u="none" strike="noStrike" cap="none">
                <a:solidFill>
                  <a:schemeClr val="dk1"/>
                </a:solidFill>
                <a:latin typeface="Arial"/>
                <a:ea typeface="Arial"/>
                <a:cs typeface="Arial"/>
                <a:sym typeface="Arial"/>
              </a:defRPr>
            </a:lvl1pPr>
            <a:lvl2pPr marL="457200" marR="0" lvl="1" indent="-12700" algn="l" rtl="0">
              <a:spcBef>
                <a:spcPts val="560"/>
              </a:spcBef>
              <a:buClr>
                <a:schemeClr val="dk2"/>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2"/>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body" idx="2"/>
          </p:nvPr>
        </p:nvSpPr>
        <p:spPr>
          <a:xfrm>
            <a:off x="457200" y="1600200"/>
            <a:ext cx="3008313" cy="4480560"/>
          </a:xfrm>
          <a:prstGeom prst="rect">
            <a:avLst/>
          </a:prstGeom>
          <a:noFill/>
          <a:ln>
            <a:noFill/>
          </a:ln>
        </p:spPr>
        <p:txBody>
          <a:bodyPr lIns="91425" tIns="91425" rIns="91425" bIns="91425" anchor="t" anchorCtr="0"/>
          <a:lstStyle>
            <a:lvl1pPr marL="0" marR="0" lvl="0" indent="0" algn="l" rtl="0">
              <a:spcBef>
                <a:spcPts val="320"/>
              </a:spcBef>
              <a:spcAft>
                <a:spcPts val="600"/>
              </a:spcAft>
              <a:buClr>
                <a:schemeClr val="dk1"/>
              </a:buClr>
              <a:buFont typeface="Arial"/>
              <a:buNone/>
              <a:defRPr sz="1600" b="1" i="0" u="none" strike="noStrike" cap="none">
                <a:solidFill>
                  <a:schemeClr val="dk1"/>
                </a:solidFill>
                <a:latin typeface="Arial"/>
                <a:ea typeface="Arial"/>
                <a:cs typeface="Arial"/>
                <a:sym typeface="Arial"/>
              </a:defRPr>
            </a:lvl1pPr>
            <a:lvl2pPr marL="457200" marR="0" lvl="1" indent="0" algn="l" rtl="0">
              <a:spcBef>
                <a:spcPts val="240"/>
              </a:spcBef>
              <a:buClr>
                <a:schemeClr val="dk2"/>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buClr>
                <a:schemeClr val="dk2"/>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dt" idx="10"/>
          </p:nvPr>
        </p:nvSpPr>
        <p:spPr>
          <a:xfrm>
            <a:off x="457200" y="6172201"/>
            <a:ext cx="3429000" cy="304799"/>
          </a:xfrm>
          <a:prstGeom prst="rect">
            <a:avLst/>
          </a:prstGeom>
          <a:noFill/>
          <a:ln>
            <a:noFill/>
          </a:ln>
        </p:spPr>
        <p:txBody>
          <a:bodyPr lIns="91425" tIns="91425" rIns="91425" bIns="91425" anchor="b"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ftr" idx="11"/>
          </p:nvPr>
        </p:nvSpPr>
        <p:spPr>
          <a:xfrm>
            <a:off x="457200" y="6492875"/>
            <a:ext cx="3429000" cy="283844"/>
          </a:xfrm>
          <a:prstGeom prst="rect">
            <a:avLst/>
          </a:prstGeom>
          <a:noFill/>
          <a:ln>
            <a:noFill/>
          </a:ln>
        </p:spPr>
        <p:txBody>
          <a:bodyPr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sldNum" idx="12"/>
          </p:nvPr>
        </p:nvSpPr>
        <p:spPr>
          <a:xfrm rot="-5400000">
            <a:off x="8227377" y="5885497"/>
            <a:ext cx="1315720"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s-ES" sz="2400" b="1" i="0" u="none" strike="noStrike" cap="none">
                <a:solidFill>
                  <a:schemeClr val="dk2"/>
                </a:solidFill>
                <a:latin typeface="Arial"/>
                <a:ea typeface="Arial"/>
                <a:cs typeface="Arial"/>
                <a:sym typeface="Arial"/>
              </a:rPr>
              <a:pPr marL="0" marR="0" lvl="0" indent="0" algn="l" rtl="0">
                <a:spcBef>
                  <a:spcPts val="0"/>
                </a:spcBef>
                <a:buSzPct val="25000"/>
                <a:buNone/>
              </a:pPr>
              <a:t>‹Nº›</a:t>
            </a:fld>
            <a:endParaRPr lang="es-ES" sz="2400" b="1" i="0" u="none" strike="noStrike" cap="none">
              <a:solidFill>
                <a:schemeClr val="dk2"/>
              </a:solidFill>
              <a:latin typeface="Arial"/>
              <a:ea typeface="Arial"/>
              <a:cs typeface="Arial"/>
              <a:sym typeface="Arial"/>
            </a:endParaRPr>
          </a:p>
        </p:txBody>
      </p:sp>
      <p:sp>
        <p:nvSpPr>
          <p:cNvPr id="68" name="Shape 68"/>
          <p:cNvSpPr txBox="1">
            <a:spLocks noGrp="1"/>
          </p:cNvSpPr>
          <p:nvPr>
            <p:ph type="title"/>
          </p:nvPr>
        </p:nvSpPr>
        <p:spPr>
          <a:xfrm>
            <a:off x="457200" y="152718"/>
            <a:ext cx="5791200" cy="1371599"/>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Arial Black"/>
              <a:buNone/>
              <a:defRPr sz="3600" b="0" i="0" u="none" strike="noStrike" cap="none">
                <a:solidFill>
                  <a:schemeClr val="dk2"/>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Imagen con título">
    <p:spTree>
      <p:nvGrpSpPr>
        <p:cNvPr id="1" name="Shape 69"/>
        <p:cNvGrpSpPr/>
        <p:nvPr/>
      </p:nvGrpSpPr>
      <p:grpSpPr>
        <a:xfrm>
          <a:off x="0" y="0"/>
          <a:ext cx="0" cy="0"/>
          <a:chOff x="0" y="0"/>
          <a:chExt cx="0" cy="0"/>
        </a:xfrm>
      </p:grpSpPr>
      <p:sp>
        <p:nvSpPr>
          <p:cNvPr id="70" name="Shape 70"/>
          <p:cNvSpPr/>
          <p:nvPr/>
        </p:nvSpPr>
        <p:spPr>
          <a:xfrm>
            <a:off x="9001124" y="4846319"/>
            <a:ext cx="142875" cy="2011680"/>
          </a:xfrm>
          <a:prstGeom prst="rect">
            <a:avLst/>
          </a:prstGeom>
          <a:solidFill>
            <a:schemeClr val="dk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71" name="Shape 71"/>
          <p:cNvSpPr>
            <a:spLocks noGrp="1"/>
          </p:cNvSpPr>
          <p:nvPr>
            <p:ph type="pic" idx="2"/>
          </p:nvPr>
        </p:nvSpPr>
        <p:spPr>
          <a:xfrm>
            <a:off x="0" y="0"/>
            <a:ext cx="9000876" cy="4846320"/>
          </a:xfrm>
          <a:prstGeom prst="rect">
            <a:avLst/>
          </a:prstGeom>
          <a:solidFill>
            <a:srgbClr val="BFBFBF"/>
          </a:solidFill>
          <a:ln>
            <a:noFill/>
          </a:ln>
        </p:spPr>
        <p:txBody>
          <a:bodyPr lIns="91425" tIns="91425" rIns="91425" bIns="91425" anchor="t" anchorCtr="0"/>
          <a:lstStyle>
            <a:lvl1pPr marL="0" marR="0" lvl="0" indent="0" algn="l" rtl="0">
              <a:spcBef>
                <a:spcPts val="640"/>
              </a:spcBef>
              <a:spcAft>
                <a:spcPts val="600"/>
              </a:spcAft>
              <a:buClr>
                <a:schemeClr val="dk1"/>
              </a:buClr>
              <a:buFont typeface="Arial"/>
              <a:buNone/>
              <a:defRPr sz="3200" b="1" i="0" u="none" strike="noStrike" cap="none">
                <a:solidFill>
                  <a:schemeClr val="dk1"/>
                </a:solidFill>
                <a:latin typeface="Arial"/>
                <a:ea typeface="Arial"/>
                <a:cs typeface="Arial"/>
                <a:sym typeface="Arial"/>
              </a:defRPr>
            </a:lvl1pPr>
            <a:lvl2pPr marL="457200" marR="0" lvl="1" indent="0" algn="l" rtl="0">
              <a:spcBef>
                <a:spcPts val="560"/>
              </a:spcBef>
              <a:buClr>
                <a:schemeClr val="dk2"/>
              </a:buClr>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buClr>
                <a:schemeClr val="dk2"/>
              </a:buClr>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buClr>
                <a:schemeClr val="dk2"/>
              </a:buClr>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buClr>
                <a:schemeClr val="dk2"/>
              </a:buClr>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buClr>
                <a:schemeClr val="dk2"/>
              </a:buClr>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buClr>
                <a:schemeClr val="dk2"/>
              </a:buClr>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buClr>
                <a:schemeClr val="dk2"/>
              </a:buClr>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buClr>
                <a:schemeClr val="dk2"/>
              </a:buClr>
              <a:buFont typeface="Arial"/>
              <a:buNone/>
              <a:defRPr sz="2000" b="0" i="0" u="none" strike="noStrike" cap="none">
                <a:solidFill>
                  <a:schemeClr val="dk1"/>
                </a:solidFill>
                <a:latin typeface="Arial"/>
                <a:ea typeface="Arial"/>
                <a:cs typeface="Arial"/>
                <a:sym typeface="Arial"/>
              </a:defRPr>
            </a:lvl9pPr>
          </a:lstStyle>
          <a:p>
            <a:endParaRPr/>
          </a:p>
        </p:txBody>
      </p:sp>
      <p:sp>
        <p:nvSpPr>
          <p:cNvPr id="72" name="Shape 72"/>
          <p:cNvSpPr txBox="1">
            <a:spLocks noGrp="1"/>
          </p:cNvSpPr>
          <p:nvPr>
            <p:ph type="body" idx="1"/>
          </p:nvPr>
        </p:nvSpPr>
        <p:spPr>
          <a:xfrm>
            <a:off x="457200" y="5715000"/>
            <a:ext cx="8153399" cy="457200"/>
          </a:xfrm>
          <a:prstGeom prst="rect">
            <a:avLst/>
          </a:prstGeom>
          <a:noFill/>
          <a:ln>
            <a:noFill/>
          </a:ln>
        </p:spPr>
        <p:txBody>
          <a:bodyPr lIns="91425" tIns="91425" rIns="91425" bIns="91425" anchor="t" anchorCtr="0"/>
          <a:lstStyle>
            <a:lvl1pPr marL="0" marR="0" lvl="0" indent="0" algn="l" rtl="0">
              <a:spcBef>
                <a:spcPts val="320"/>
              </a:spcBef>
              <a:spcAft>
                <a:spcPts val="600"/>
              </a:spcAft>
              <a:buClr>
                <a:schemeClr val="dk1"/>
              </a:buClr>
              <a:buFont typeface="Arial"/>
              <a:buNone/>
              <a:defRPr sz="1600" b="1" i="0" u="none" strike="noStrike" cap="none">
                <a:solidFill>
                  <a:schemeClr val="dk1"/>
                </a:solidFill>
                <a:latin typeface="Arial"/>
                <a:ea typeface="Arial"/>
                <a:cs typeface="Arial"/>
                <a:sym typeface="Arial"/>
              </a:defRPr>
            </a:lvl1pPr>
            <a:lvl2pPr marL="457200" marR="0" lvl="1" indent="0" algn="l" rtl="0">
              <a:spcBef>
                <a:spcPts val="240"/>
              </a:spcBef>
              <a:buClr>
                <a:schemeClr val="dk2"/>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buClr>
                <a:schemeClr val="dk2"/>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73" name="Shape 73"/>
          <p:cNvSpPr txBox="1">
            <a:spLocks noGrp="1"/>
          </p:cNvSpPr>
          <p:nvPr>
            <p:ph type="dt" idx="10"/>
          </p:nvPr>
        </p:nvSpPr>
        <p:spPr>
          <a:xfrm>
            <a:off x="457200" y="6172201"/>
            <a:ext cx="3429000" cy="304799"/>
          </a:xfrm>
          <a:prstGeom prst="rect">
            <a:avLst/>
          </a:prstGeom>
          <a:noFill/>
          <a:ln>
            <a:noFill/>
          </a:ln>
        </p:spPr>
        <p:txBody>
          <a:bodyPr lIns="91425" tIns="91425" rIns="91425" bIns="91425" anchor="b"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4" name="Shape 74"/>
          <p:cNvSpPr txBox="1">
            <a:spLocks noGrp="1"/>
          </p:cNvSpPr>
          <p:nvPr>
            <p:ph type="ftr" idx="11"/>
          </p:nvPr>
        </p:nvSpPr>
        <p:spPr>
          <a:xfrm>
            <a:off x="457200" y="6492875"/>
            <a:ext cx="3429000" cy="283844"/>
          </a:xfrm>
          <a:prstGeom prst="rect">
            <a:avLst/>
          </a:prstGeom>
          <a:noFill/>
          <a:ln>
            <a:noFill/>
          </a:ln>
        </p:spPr>
        <p:txBody>
          <a:bodyPr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5" name="Shape 75"/>
          <p:cNvSpPr txBox="1">
            <a:spLocks noGrp="1"/>
          </p:cNvSpPr>
          <p:nvPr>
            <p:ph type="sldNum" idx="12"/>
          </p:nvPr>
        </p:nvSpPr>
        <p:spPr>
          <a:xfrm rot="-5400000">
            <a:off x="8227377" y="5885497"/>
            <a:ext cx="1315720"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s-ES" sz="2400" b="1" i="0" u="none" strike="noStrike" cap="none">
                <a:solidFill>
                  <a:schemeClr val="dk1"/>
                </a:solidFill>
                <a:latin typeface="Arial"/>
                <a:ea typeface="Arial"/>
                <a:cs typeface="Arial"/>
                <a:sym typeface="Arial"/>
              </a:rPr>
              <a:pPr marL="0" marR="0" lvl="0" indent="0" algn="l" rtl="0">
                <a:spcBef>
                  <a:spcPts val="0"/>
                </a:spcBef>
                <a:buSzPct val="25000"/>
                <a:buNone/>
              </a:pPr>
              <a:t>‹Nº›</a:t>
            </a:fld>
            <a:endParaRPr lang="es-ES" sz="2400" b="1" i="0" u="none" strike="noStrike" cap="none">
              <a:solidFill>
                <a:schemeClr val="dk1"/>
              </a:solidFill>
              <a:latin typeface="Arial"/>
              <a:ea typeface="Arial"/>
              <a:cs typeface="Arial"/>
              <a:sym typeface="Arial"/>
            </a:endParaRPr>
          </a:p>
        </p:txBody>
      </p:sp>
      <p:sp>
        <p:nvSpPr>
          <p:cNvPr id="76" name="Shape 76"/>
          <p:cNvSpPr txBox="1">
            <a:spLocks noGrp="1"/>
          </p:cNvSpPr>
          <p:nvPr>
            <p:ph type="title"/>
          </p:nvPr>
        </p:nvSpPr>
        <p:spPr>
          <a:xfrm>
            <a:off x="457200" y="4953000"/>
            <a:ext cx="8153399" cy="762000"/>
          </a:xfrm>
          <a:prstGeom prst="rect">
            <a:avLst/>
          </a:prstGeom>
          <a:noFill/>
          <a:ln>
            <a:noFill/>
          </a:ln>
        </p:spPr>
        <p:txBody>
          <a:bodyPr lIns="91425" tIns="91425" rIns="91425" bIns="91425" anchor="t" anchorCtr="0"/>
          <a:lstStyle>
            <a:lvl1pPr marL="0" marR="0" lvl="0" indent="0" algn="l" rtl="0">
              <a:spcBef>
                <a:spcPts val="0"/>
              </a:spcBef>
              <a:buClr>
                <a:schemeClr val="dk2"/>
              </a:buClr>
              <a:buFont typeface="Arial Black"/>
              <a:buNone/>
              <a:defRPr sz="3200" b="0" i="0" u="none" strike="noStrike" cap="none">
                <a:solidFill>
                  <a:schemeClr val="dk2"/>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7" name="Shape 77"/>
          <p:cNvSpPr/>
          <p:nvPr/>
        </p:nvSpPr>
        <p:spPr>
          <a:xfrm>
            <a:off x="9001124" y="0"/>
            <a:ext cx="142875" cy="4846320"/>
          </a:xfrm>
          <a:prstGeom prst="rect">
            <a:avLst/>
          </a:prstGeom>
          <a:solidFill>
            <a:schemeClr val="dk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cSld name="Título y texto vertical">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457200" y="152718"/>
            <a:ext cx="5791200" cy="1371599"/>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Arial Black"/>
              <a:buNone/>
              <a:defRPr sz="3600" b="0" i="0" u="none" strike="noStrike" cap="none">
                <a:solidFill>
                  <a:schemeClr val="dk2"/>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0" name="Shape 80"/>
          <p:cNvSpPr txBox="1">
            <a:spLocks noGrp="1"/>
          </p:cNvSpPr>
          <p:nvPr>
            <p:ph type="body" idx="1"/>
          </p:nvPr>
        </p:nvSpPr>
        <p:spPr>
          <a:xfrm rot="5400000">
            <a:off x="2080418" y="129381"/>
            <a:ext cx="4373563" cy="7619999"/>
          </a:xfrm>
          <a:prstGeom prst="rect">
            <a:avLst/>
          </a:prstGeom>
          <a:noFill/>
          <a:ln>
            <a:noFill/>
          </a:ln>
        </p:spPr>
        <p:txBody>
          <a:bodyPr lIns="91425" tIns="91425" rIns="91425" bIns="91425" anchor="t" anchorCtr="0"/>
          <a:lstStyle>
            <a:lvl1pPr marL="0" marR="0" lvl="0" indent="0" algn="l" rtl="0">
              <a:spcBef>
                <a:spcPts val="400"/>
              </a:spcBef>
              <a:spcAft>
                <a:spcPts val="600"/>
              </a:spcAft>
              <a:buClr>
                <a:schemeClr val="dk1"/>
              </a:buClr>
              <a:buFont typeface="Arial"/>
              <a:buNone/>
              <a:defRPr sz="2000" b="1" i="0" u="none" strike="noStrike" cap="none">
                <a:solidFill>
                  <a:schemeClr val="dk1"/>
                </a:solidFill>
                <a:latin typeface="Arial"/>
                <a:ea typeface="Arial"/>
                <a:cs typeface="Arial"/>
                <a:sym typeface="Arial"/>
              </a:defRPr>
            </a:lvl1pPr>
            <a:lvl2pPr marL="457200" marR="0" lvl="1" indent="-635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buClr>
                <a:schemeClr val="dk2"/>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14300" algn="l" rtl="0">
              <a:spcBef>
                <a:spcPts val="360"/>
              </a:spcBef>
              <a:buClr>
                <a:schemeClr val="dk2"/>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buClr>
                <a:schemeClr val="dk2"/>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81" name="Shape 81"/>
          <p:cNvSpPr txBox="1">
            <a:spLocks noGrp="1"/>
          </p:cNvSpPr>
          <p:nvPr>
            <p:ph type="dt" idx="10"/>
          </p:nvPr>
        </p:nvSpPr>
        <p:spPr>
          <a:xfrm>
            <a:off x="457200" y="6172201"/>
            <a:ext cx="3429000" cy="304799"/>
          </a:xfrm>
          <a:prstGeom prst="rect">
            <a:avLst/>
          </a:prstGeom>
          <a:noFill/>
          <a:ln>
            <a:noFill/>
          </a:ln>
        </p:spPr>
        <p:txBody>
          <a:bodyPr lIns="91425" tIns="91425" rIns="91425" bIns="91425" anchor="b"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ftr" idx="11"/>
          </p:nvPr>
        </p:nvSpPr>
        <p:spPr>
          <a:xfrm>
            <a:off x="457200" y="6492875"/>
            <a:ext cx="3429000" cy="283844"/>
          </a:xfrm>
          <a:prstGeom prst="rect">
            <a:avLst/>
          </a:prstGeom>
          <a:noFill/>
          <a:ln>
            <a:noFill/>
          </a:ln>
        </p:spPr>
        <p:txBody>
          <a:bodyPr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3" name="Shape 83"/>
          <p:cNvSpPr txBox="1">
            <a:spLocks noGrp="1"/>
          </p:cNvSpPr>
          <p:nvPr>
            <p:ph type="sldNum" idx="12"/>
          </p:nvPr>
        </p:nvSpPr>
        <p:spPr>
          <a:xfrm rot="-5400000">
            <a:off x="8227377" y="5885497"/>
            <a:ext cx="1315720"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s-ES" sz="2400" b="1" i="0" u="none" strike="noStrike" cap="none">
                <a:solidFill>
                  <a:schemeClr val="dk2"/>
                </a:solidFill>
                <a:latin typeface="Arial"/>
                <a:ea typeface="Arial"/>
                <a:cs typeface="Arial"/>
                <a:sym typeface="Arial"/>
              </a:rPr>
              <a:pPr marL="0" marR="0" lvl="0" indent="0" algn="l" rtl="0">
                <a:spcBef>
                  <a:spcPts val="0"/>
                </a:spcBef>
                <a:buSzPct val="25000"/>
                <a:buNone/>
              </a:pPr>
              <a:t>‹Nº›</a:t>
            </a:fld>
            <a:endParaRPr lang="es-ES" sz="2400" b="1" i="0" u="none" strike="noStrike" cap="none">
              <a:solidFill>
                <a:schemeClr val="dk2"/>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152718"/>
            <a:ext cx="5791200" cy="1371599"/>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Arial Black"/>
              <a:buNone/>
              <a:defRPr sz="3600" b="0" i="0" u="none" strike="noStrike" cap="none">
                <a:solidFill>
                  <a:schemeClr val="dk2"/>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457200" y="1752600"/>
            <a:ext cx="7619999" cy="4373563"/>
          </a:xfrm>
          <a:prstGeom prst="rect">
            <a:avLst/>
          </a:prstGeom>
          <a:noFill/>
          <a:ln>
            <a:noFill/>
          </a:ln>
        </p:spPr>
        <p:txBody>
          <a:bodyPr lIns="91425" tIns="91425" rIns="91425" bIns="91425" anchor="t" anchorCtr="0"/>
          <a:lstStyle>
            <a:lvl1pPr marL="0" marR="0" lvl="0" indent="0" algn="l" rtl="0">
              <a:spcBef>
                <a:spcPts val="400"/>
              </a:spcBef>
              <a:spcAft>
                <a:spcPts val="600"/>
              </a:spcAft>
              <a:buClr>
                <a:schemeClr val="dk1"/>
              </a:buClr>
              <a:buFont typeface="Arial"/>
              <a:buNone/>
              <a:defRPr sz="2000" b="1" i="0" u="none" strike="noStrike" cap="none">
                <a:solidFill>
                  <a:schemeClr val="dk1"/>
                </a:solidFill>
                <a:latin typeface="Arial"/>
                <a:ea typeface="Arial"/>
                <a:cs typeface="Arial"/>
                <a:sym typeface="Arial"/>
              </a:defRPr>
            </a:lvl1pPr>
            <a:lvl2pPr marL="457200" marR="0" lvl="1" indent="-635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buClr>
                <a:schemeClr val="dk2"/>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14300" algn="l" rtl="0">
              <a:spcBef>
                <a:spcPts val="360"/>
              </a:spcBef>
              <a:buClr>
                <a:schemeClr val="dk2"/>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buClr>
                <a:schemeClr val="dk2"/>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2" name="Shape 12"/>
          <p:cNvSpPr txBox="1">
            <a:spLocks noGrp="1"/>
          </p:cNvSpPr>
          <p:nvPr>
            <p:ph type="dt" idx="10"/>
          </p:nvPr>
        </p:nvSpPr>
        <p:spPr>
          <a:xfrm>
            <a:off x="457200" y="6172201"/>
            <a:ext cx="3429000" cy="304799"/>
          </a:xfrm>
          <a:prstGeom prst="rect">
            <a:avLst/>
          </a:prstGeom>
          <a:noFill/>
          <a:ln>
            <a:noFill/>
          </a:ln>
        </p:spPr>
        <p:txBody>
          <a:bodyPr lIns="91425" tIns="91425" rIns="91425" bIns="91425" anchor="b"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457200" y="6492875"/>
            <a:ext cx="3429000" cy="283844"/>
          </a:xfrm>
          <a:prstGeom prst="rect">
            <a:avLst/>
          </a:prstGeom>
          <a:noFill/>
          <a:ln>
            <a:noFill/>
          </a:ln>
        </p:spPr>
        <p:txBody>
          <a:bodyPr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rot="-5400000">
            <a:off x="8227377" y="5885497"/>
            <a:ext cx="1315720"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s-ES" sz="2400" b="1" i="0" u="none" strike="noStrike" cap="none">
                <a:solidFill>
                  <a:schemeClr val="dk2"/>
                </a:solidFill>
                <a:latin typeface="Arial"/>
                <a:ea typeface="Arial"/>
                <a:cs typeface="Arial"/>
                <a:sym typeface="Arial"/>
              </a:rPr>
              <a:pPr marL="0" marR="0" lvl="0" indent="0" algn="l" rtl="0">
                <a:spcBef>
                  <a:spcPts val="0"/>
                </a:spcBef>
                <a:buSzPct val="25000"/>
                <a:buNone/>
              </a:pPr>
              <a:t>‹Nº›</a:t>
            </a:fld>
            <a:endParaRPr lang="es-ES" sz="2400" b="1" i="0" u="none" strike="noStrike" cap="none">
              <a:solidFill>
                <a:schemeClr val="dk2"/>
              </a:solidFill>
              <a:latin typeface="Arial"/>
              <a:ea typeface="Arial"/>
              <a:cs typeface="Arial"/>
              <a:sym typeface="Arial"/>
            </a:endParaRPr>
          </a:p>
        </p:txBody>
      </p:sp>
      <p:sp>
        <p:nvSpPr>
          <p:cNvPr id="15" name="Shape 15"/>
          <p:cNvSpPr/>
          <p:nvPr/>
        </p:nvSpPr>
        <p:spPr>
          <a:xfrm>
            <a:off x="9001124" y="0"/>
            <a:ext cx="142875" cy="1371599"/>
          </a:xfrm>
          <a:prstGeom prst="rect">
            <a:avLst/>
          </a:prstGeom>
          <a:solidFill>
            <a:schemeClr val="dk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16" name="Shape 16"/>
          <p:cNvSpPr/>
          <p:nvPr/>
        </p:nvSpPr>
        <p:spPr>
          <a:xfrm>
            <a:off x="9001124" y="1371600"/>
            <a:ext cx="142875" cy="5486399"/>
          </a:xfrm>
          <a:prstGeom prst="rect">
            <a:avLst/>
          </a:prstGeom>
          <a:solidFill>
            <a:schemeClr val="dk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grpSp>
        <p:nvGrpSpPr>
          <p:cNvPr id="95" name="Shape 95"/>
          <p:cNvGrpSpPr/>
          <p:nvPr/>
        </p:nvGrpSpPr>
        <p:grpSpPr>
          <a:xfrm>
            <a:off x="2094283" y="1486716"/>
            <a:ext cx="5927637" cy="3164484"/>
            <a:chOff x="1720171" y="1932"/>
            <a:chExt cx="5927637" cy="3164484"/>
          </a:xfrm>
        </p:grpSpPr>
        <p:sp>
          <p:nvSpPr>
            <p:cNvPr id="96" name="Shape 96"/>
            <p:cNvSpPr/>
            <p:nvPr/>
          </p:nvSpPr>
          <p:spPr>
            <a:xfrm rot="10800000">
              <a:off x="1720171" y="1932"/>
              <a:ext cx="5927637" cy="3164484"/>
            </a:xfrm>
            <a:prstGeom prst="homePlate">
              <a:avLst>
                <a:gd name="adj" fmla="val 50000"/>
              </a:avLst>
            </a:prstGeom>
            <a:solidFill>
              <a:schemeClr val="accent1"/>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7" name="Shape 97"/>
            <p:cNvSpPr txBox="1"/>
            <p:nvPr/>
          </p:nvSpPr>
          <p:spPr>
            <a:xfrm>
              <a:off x="2511291" y="1932"/>
              <a:ext cx="5136517" cy="3164484"/>
            </a:xfrm>
            <a:prstGeom prst="rect">
              <a:avLst/>
            </a:prstGeom>
            <a:noFill/>
            <a:ln>
              <a:noFill/>
            </a:ln>
          </p:spPr>
          <p:txBody>
            <a:bodyPr lIns="952025" tIns="167625" rIns="312925" bIns="167625" anchor="ctr" anchorCtr="0">
              <a:noAutofit/>
            </a:bodyPr>
            <a:lstStyle/>
            <a:p>
              <a:pPr marL="0" marR="0" lvl="0" indent="0" algn="ctr" rtl="0">
                <a:lnSpc>
                  <a:spcPct val="90000"/>
                </a:lnSpc>
                <a:spcBef>
                  <a:spcPts val="0"/>
                </a:spcBef>
                <a:spcAft>
                  <a:spcPts val="0"/>
                </a:spcAft>
                <a:buSzPct val="25000"/>
                <a:buNone/>
              </a:pPr>
              <a:r>
                <a:rPr lang="es-ES" sz="3600" b="0" i="0" u="none" strike="noStrike" cap="none" dirty="0">
                  <a:solidFill>
                    <a:schemeClr val="lt1"/>
                  </a:solidFill>
                  <a:latin typeface="Anton"/>
                  <a:ea typeface="Anton"/>
                  <a:cs typeface="Anton"/>
                  <a:sym typeface="Anton"/>
                </a:rPr>
                <a:t>Procedimientos generales para el manejo integrado en la consulta</a:t>
              </a:r>
            </a:p>
          </p:txBody>
        </p:sp>
      </p:grpSp>
      <p:grpSp>
        <p:nvGrpSpPr>
          <p:cNvPr id="99" name="Shape 99"/>
          <p:cNvGrpSpPr/>
          <p:nvPr/>
        </p:nvGrpSpPr>
        <p:grpSpPr>
          <a:xfrm>
            <a:off x="467543" y="4725144"/>
            <a:ext cx="7850955" cy="1944216"/>
            <a:chOff x="0" y="-216023"/>
            <a:chExt cx="7850955" cy="1944216"/>
          </a:xfrm>
        </p:grpSpPr>
        <p:sp>
          <p:nvSpPr>
            <p:cNvPr id="100" name="Shape 100"/>
            <p:cNvSpPr/>
            <p:nvPr/>
          </p:nvSpPr>
          <p:spPr>
            <a:xfrm>
              <a:off x="0" y="921794"/>
              <a:ext cx="7850955" cy="806399"/>
            </a:xfrm>
            <a:prstGeom prst="rect">
              <a:avLst/>
            </a:prstGeom>
            <a:solidFill>
              <a:schemeClr val="lt2">
                <a:alpha val="89803"/>
              </a:schemeClr>
            </a:solidFill>
            <a:ln w="12700" cap="flat" cmpd="sng">
              <a:solidFill>
                <a:srgbClr val="D1252C"/>
              </a:solidFill>
              <a:prstDash val="solid"/>
              <a:round/>
              <a:headEnd type="none" w="med" len="med"/>
              <a:tailEnd type="none" w="med" len="med"/>
            </a:ln>
            <a:effectLst>
              <a:outerShdw blurRad="39999" dist="23000" algn="bl" rotWithShape="0">
                <a:srgbClr val="000000">
                  <a:alpha val="40000"/>
                </a:srgbClr>
              </a:outerShdw>
            </a:effectLst>
          </p:spPr>
          <p:txBody>
            <a:bodyPr lIns="91425" tIns="91425" rIns="91425" bIns="91425" anchor="ctr" anchorCtr="0">
              <a:noAutofit/>
            </a:bodyPr>
            <a:lstStyle/>
            <a:p>
              <a:pPr lvl="0">
                <a:spcBef>
                  <a:spcPts val="0"/>
                </a:spcBef>
                <a:buNone/>
              </a:pPr>
              <a:endParaRPr/>
            </a:p>
          </p:txBody>
        </p:sp>
        <p:sp>
          <p:nvSpPr>
            <p:cNvPr id="101" name="Shape 101"/>
            <p:cNvSpPr/>
            <p:nvPr/>
          </p:nvSpPr>
          <p:spPr>
            <a:xfrm>
              <a:off x="356129" y="-216023"/>
              <a:ext cx="7488248" cy="1202091"/>
            </a:xfrm>
            <a:prstGeom prst="roundRect">
              <a:avLst>
                <a:gd name="adj" fmla="val 16667"/>
              </a:avLst>
            </a:prstGeom>
            <a:solidFill>
              <a:srgbClr val="D1252C"/>
            </a:solidFill>
            <a:ln>
              <a:noFill/>
            </a:ln>
            <a:effectLst>
              <a:outerShdw blurRad="39999" dist="23000" algn="bl" rotWithShape="0">
                <a:srgbClr val="000000">
                  <a:alpha val="40000"/>
                </a:srgbClr>
              </a:outerShdw>
            </a:effectLst>
          </p:spPr>
          <p:txBody>
            <a:bodyPr lIns="91425" tIns="91425" rIns="91425" bIns="91425" anchor="ctr" anchorCtr="0">
              <a:noAutofit/>
            </a:bodyPr>
            <a:lstStyle/>
            <a:p>
              <a:pPr lvl="0">
                <a:spcBef>
                  <a:spcPts val="0"/>
                </a:spcBef>
                <a:buNone/>
              </a:pPr>
              <a:endParaRPr/>
            </a:p>
          </p:txBody>
        </p:sp>
        <p:sp>
          <p:nvSpPr>
            <p:cNvPr id="102" name="Shape 102"/>
            <p:cNvSpPr txBox="1"/>
            <p:nvPr/>
          </p:nvSpPr>
          <p:spPr>
            <a:xfrm>
              <a:off x="414810" y="-144015"/>
              <a:ext cx="7370886" cy="1084730"/>
            </a:xfrm>
            <a:prstGeom prst="rect">
              <a:avLst/>
            </a:prstGeom>
            <a:noFill/>
            <a:ln>
              <a:noFill/>
            </a:ln>
          </p:spPr>
          <p:txBody>
            <a:bodyPr lIns="207700" tIns="0" rIns="207700" bIns="0" anchor="ctr" anchorCtr="0">
              <a:noAutofit/>
            </a:bodyPr>
            <a:lstStyle/>
            <a:p>
              <a:pPr marL="0" marR="0" lvl="0" indent="0" algn="ctr" rtl="0">
                <a:lnSpc>
                  <a:spcPct val="90000"/>
                </a:lnSpc>
                <a:spcBef>
                  <a:spcPts val="0"/>
                </a:spcBef>
                <a:spcAft>
                  <a:spcPts val="0"/>
                </a:spcAft>
                <a:buSzPct val="25000"/>
                <a:buNone/>
              </a:pPr>
              <a:r>
                <a:rPr lang="es-ES" sz="2400" b="0" i="0" u="none" strike="noStrike" cap="none" dirty="0">
                  <a:solidFill>
                    <a:schemeClr val="lt1"/>
                  </a:solidFill>
                  <a:latin typeface="Abril Fatface"/>
                  <a:ea typeface="Abril Fatface"/>
                  <a:cs typeface="Abril Fatface"/>
                  <a:sym typeface="Abril Fatface"/>
                </a:rPr>
                <a:t>Curso Atención de salud Integral  de adolescencia</a:t>
              </a:r>
            </a:p>
          </p:txBody>
        </p:sp>
      </p:grpSp>
      <p:sp>
        <p:nvSpPr>
          <p:cNvPr id="2" name="CuadroTexto 1"/>
          <p:cNvSpPr txBox="1"/>
          <p:nvPr/>
        </p:nvSpPr>
        <p:spPr>
          <a:xfrm>
            <a:off x="611558" y="5877272"/>
            <a:ext cx="7641681" cy="830997"/>
          </a:xfrm>
          <a:prstGeom prst="rect">
            <a:avLst/>
          </a:prstGeom>
          <a:noFill/>
        </p:spPr>
        <p:txBody>
          <a:bodyPr wrap="square" rtlCol="0">
            <a:spAutoFit/>
          </a:bodyPr>
          <a:lstStyle/>
          <a:p>
            <a:pPr algn="ctr"/>
            <a:r>
              <a:rPr lang="es-ES" sz="1200" b="1" dirty="0" err="1" smtClean="0">
                <a:solidFill>
                  <a:schemeClr val="tx1"/>
                </a:solidFill>
              </a:rPr>
              <a:t>Mag</a:t>
            </a:r>
            <a:r>
              <a:rPr lang="es-ES" sz="1200" b="1" dirty="0" smtClean="0">
                <a:solidFill>
                  <a:schemeClr val="tx1"/>
                </a:solidFill>
              </a:rPr>
              <a:t>. Evelyn </a:t>
            </a:r>
            <a:r>
              <a:rPr lang="es-ES" sz="1200" b="1" dirty="0" err="1" smtClean="0">
                <a:solidFill>
                  <a:schemeClr val="tx1"/>
                </a:solidFill>
              </a:rPr>
              <a:t>Cattebeke</a:t>
            </a:r>
            <a:r>
              <a:rPr lang="es-ES" sz="1200" b="1" dirty="0" smtClean="0">
                <a:solidFill>
                  <a:schemeClr val="tx1"/>
                </a:solidFill>
              </a:rPr>
              <a:t> – Dra. Elizabeth Duarte</a:t>
            </a:r>
          </a:p>
          <a:p>
            <a:pPr algn="ctr"/>
            <a:r>
              <a:rPr lang="es-ES" sz="1200" b="1" dirty="0" smtClean="0">
                <a:solidFill>
                  <a:schemeClr val="tx1"/>
                </a:solidFill>
              </a:rPr>
              <a:t>Dirección de Salud Integral de la Niñez y adolescencia</a:t>
            </a:r>
          </a:p>
          <a:p>
            <a:pPr algn="ctr"/>
            <a:r>
              <a:rPr lang="es-ES" sz="1200" b="1" dirty="0" smtClean="0">
                <a:solidFill>
                  <a:schemeClr val="tx1"/>
                </a:solidFill>
              </a:rPr>
              <a:t>Ministerio de Salud Pública y Bienestar Social –  Paraguay</a:t>
            </a:r>
          </a:p>
          <a:p>
            <a:pPr algn="ctr"/>
            <a:r>
              <a:rPr lang="es-ES" sz="1200" b="1" dirty="0" smtClean="0">
                <a:solidFill>
                  <a:schemeClr val="tx1"/>
                </a:solidFill>
              </a:rPr>
              <a:t>Agosto 2018</a:t>
            </a:r>
            <a:endParaRPr lang="es-ES" sz="1200" b="1" dirty="0">
              <a:solidFill>
                <a:schemeClr val="tx1"/>
              </a:solidFill>
            </a:endParaRPr>
          </a:p>
        </p:txBody>
      </p:sp>
      <p:pic>
        <p:nvPicPr>
          <p:cNvPr id="13" name="Imagen 12" descr="C:\Users\Dell\AppData\Local\Temp\LOGO membrete (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3" y="377013"/>
            <a:ext cx="7992889" cy="1158736"/>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grpSp>
        <p:nvGrpSpPr>
          <p:cNvPr id="217" name="Shape 217"/>
          <p:cNvGrpSpPr/>
          <p:nvPr/>
        </p:nvGrpSpPr>
        <p:grpSpPr>
          <a:xfrm>
            <a:off x="457200" y="436637"/>
            <a:ext cx="8229600" cy="818999"/>
            <a:chOff x="0" y="162000"/>
            <a:chExt cx="8229600" cy="818999"/>
          </a:xfrm>
        </p:grpSpPr>
        <p:sp>
          <p:nvSpPr>
            <p:cNvPr id="218" name="Shape 218"/>
            <p:cNvSpPr/>
            <p:nvPr/>
          </p:nvSpPr>
          <p:spPr>
            <a:xfrm>
              <a:off x="0" y="162000"/>
              <a:ext cx="8229600" cy="818999"/>
            </a:xfrm>
            <a:prstGeom prst="roundRect">
              <a:avLst>
                <a:gd name="adj" fmla="val 16667"/>
              </a:avLst>
            </a:prstGeom>
            <a:solidFill>
              <a:srgbClr val="F5C100"/>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19" name="Shape 219"/>
            <p:cNvSpPr txBox="1"/>
            <p:nvPr/>
          </p:nvSpPr>
          <p:spPr>
            <a:xfrm>
              <a:off x="39979" y="201980"/>
              <a:ext cx="8149640" cy="739039"/>
            </a:xfrm>
            <a:prstGeom prst="rect">
              <a:avLst/>
            </a:prstGeom>
            <a:noFill/>
            <a:ln>
              <a:noFill/>
            </a:ln>
          </p:spPr>
          <p:txBody>
            <a:bodyPr lIns="133350" tIns="133350" rIns="133350" bIns="133350" anchor="ctr" anchorCtr="0">
              <a:noAutofit/>
            </a:bodyPr>
            <a:lstStyle/>
            <a:p>
              <a:pPr marL="0" marR="0" lvl="0" indent="0" algn="l" rtl="0">
                <a:lnSpc>
                  <a:spcPct val="90000"/>
                </a:lnSpc>
                <a:spcBef>
                  <a:spcPts val="0"/>
                </a:spcBef>
                <a:spcAft>
                  <a:spcPts val="0"/>
                </a:spcAft>
                <a:buSzPct val="25000"/>
                <a:buNone/>
              </a:pPr>
              <a:r>
                <a:rPr lang="es-ES" sz="3500" b="0" i="0" u="none" strike="noStrike" cap="none">
                  <a:solidFill>
                    <a:schemeClr val="lt1"/>
                  </a:solidFill>
                  <a:latin typeface="Arial"/>
                  <a:ea typeface="Arial"/>
                  <a:cs typeface="Arial"/>
                  <a:sym typeface="Arial"/>
                </a:rPr>
                <a:t>Para ello, todo personal de salud debe: </a:t>
              </a:r>
            </a:p>
          </p:txBody>
        </p:sp>
      </p:grpSp>
      <p:grpSp>
        <p:nvGrpSpPr>
          <p:cNvPr id="220" name="Shape 220"/>
          <p:cNvGrpSpPr/>
          <p:nvPr/>
        </p:nvGrpSpPr>
        <p:grpSpPr>
          <a:xfrm>
            <a:off x="539533" y="1528191"/>
            <a:ext cx="8147266" cy="5069158"/>
            <a:chOff x="82333" y="-72008"/>
            <a:chExt cx="8147266" cy="5069158"/>
          </a:xfrm>
        </p:grpSpPr>
        <p:sp>
          <p:nvSpPr>
            <p:cNvPr id="221" name="Shape 221"/>
            <p:cNvSpPr/>
            <p:nvPr/>
          </p:nvSpPr>
          <p:spPr>
            <a:xfrm>
              <a:off x="82333" y="-72008"/>
              <a:ext cx="6995160" cy="1477543"/>
            </a:xfrm>
            <a:prstGeom prst="roundRect">
              <a:avLst>
                <a:gd name="adj" fmla="val 10000"/>
              </a:avLst>
            </a:prstGeom>
            <a:solidFill>
              <a:schemeClr val="accent3"/>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22" name="Shape 222"/>
            <p:cNvSpPr txBox="1"/>
            <p:nvPr/>
          </p:nvSpPr>
          <p:spPr>
            <a:xfrm>
              <a:off x="125608" y="-28732"/>
              <a:ext cx="5400774" cy="1390991"/>
            </a:xfrm>
            <a:prstGeom prst="rect">
              <a:avLst/>
            </a:prstGeom>
            <a:noFill/>
            <a:ln>
              <a:noFill/>
            </a:ln>
          </p:spPr>
          <p:txBody>
            <a:bodyPr lIns="76200" tIns="76200" rIns="76200" bIns="76200" anchor="ctr" anchorCtr="0">
              <a:noAutofit/>
            </a:bodyPr>
            <a:lstStyle/>
            <a:p>
              <a:pPr marL="0" marR="0" lvl="0" indent="0" algn="l" rtl="0">
                <a:lnSpc>
                  <a:spcPct val="90000"/>
                </a:lnSpc>
                <a:spcBef>
                  <a:spcPts val="0"/>
                </a:spcBef>
                <a:spcAft>
                  <a:spcPts val="0"/>
                </a:spcAft>
                <a:buSzPct val="25000"/>
                <a:buNone/>
              </a:pPr>
              <a:r>
                <a:rPr lang="es-ES" sz="2000" b="0" i="0" u="none" strike="noStrike" cap="none">
                  <a:solidFill>
                    <a:schemeClr val="lt1"/>
                  </a:solidFill>
                  <a:latin typeface="Arial Black"/>
                  <a:ea typeface="Arial Black"/>
                  <a:cs typeface="Arial Black"/>
                  <a:sym typeface="Arial Black"/>
                </a:rPr>
                <a:t>• Identificarse en forma agradable y saludar haciendo contacto on el o la adolescente. visual c</a:t>
              </a:r>
            </a:p>
          </p:txBody>
        </p:sp>
        <p:sp>
          <p:nvSpPr>
            <p:cNvPr id="223" name="Shape 223"/>
            <p:cNvSpPr/>
            <p:nvPr/>
          </p:nvSpPr>
          <p:spPr>
            <a:xfrm>
              <a:off x="617218" y="1651791"/>
              <a:ext cx="6995160" cy="1477543"/>
            </a:xfrm>
            <a:prstGeom prst="roundRect">
              <a:avLst>
                <a:gd name="adj" fmla="val 10000"/>
              </a:avLst>
            </a:prstGeom>
            <a:solidFill>
              <a:srgbClr val="7680AB"/>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24" name="Shape 224"/>
            <p:cNvSpPr txBox="1"/>
            <p:nvPr/>
          </p:nvSpPr>
          <p:spPr>
            <a:xfrm>
              <a:off x="660495" y="1695067"/>
              <a:ext cx="5330984" cy="1390991"/>
            </a:xfrm>
            <a:prstGeom prst="rect">
              <a:avLst/>
            </a:prstGeom>
            <a:noFill/>
            <a:ln>
              <a:noFill/>
            </a:ln>
          </p:spPr>
          <p:txBody>
            <a:bodyPr lIns="91425" tIns="91425" rIns="91425" bIns="91425" anchor="ctr" anchorCtr="0">
              <a:noAutofit/>
            </a:bodyPr>
            <a:lstStyle/>
            <a:p>
              <a:pPr marL="0" marR="0" lvl="0" indent="0" algn="l" rtl="0">
                <a:lnSpc>
                  <a:spcPct val="90000"/>
                </a:lnSpc>
                <a:spcBef>
                  <a:spcPts val="0"/>
                </a:spcBef>
                <a:spcAft>
                  <a:spcPts val="0"/>
                </a:spcAft>
                <a:buSzPct val="25000"/>
                <a:buNone/>
              </a:pPr>
              <a:r>
                <a:rPr lang="es-ES" sz="2400" b="0" i="0" u="none" strike="noStrike" cap="none">
                  <a:solidFill>
                    <a:schemeClr val="lt1"/>
                  </a:solidFill>
                  <a:latin typeface="Arial Black"/>
                  <a:ea typeface="Arial Black"/>
                  <a:cs typeface="Arial Black"/>
                  <a:sym typeface="Arial Black"/>
                </a:rPr>
                <a:t>• Preguntar a la persona cómo desea ser llamada. </a:t>
              </a:r>
            </a:p>
          </p:txBody>
        </p:sp>
        <p:sp>
          <p:nvSpPr>
            <p:cNvPr id="225" name="Shape 225"/>
            <p:cNvSpPr/>
            <p:nvPr/>
          </p:nvSpPr>
          <p:spPr>
            <a:xfrm>
              <a:off x="1234438" y="3231575"/>
              <a:ext cx="6995160" cy="1765574"/>
            </a:xfrm>
            <a:prstGeom prst="roundRect">
              <a:avLst>
                <a:gd name="adj" fmla="val 10000"/>
              </a:avLst>
            </a:prstGeom>
            <a:solidFill>
              <a:srgbClr val="9799AB"/>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26" name="Shape 226"/>
            <p:cNvSpPr txBox="1"/>
            <p:nvPr/>
          </p:nvSpPr>
          <p:spPr>
            <a:xfrm>
              <a:off x="1286150" y="3283287"/>
              <a:ext cx="5314111" cy="1662150"/>
            </a:xfrm>
            <a:prstGeom prst="rect">
              <a:avLst/>
            </a:prstGeom>
            <a:noFill/>
            <a:ln>
              <a:noFill/>
            </a:ln>
          </p:spPr>
          <p:txBody>
            <a:bodyPr lIns="45700" tIns="45700" rIns="45700" bIns="45700" anchor="ctr" anchorCtr="0">
              <a:noAutofit/>
            </a:bodyPr>
            <a:lstStyle/>
            <a:p>
              <a:pPr marL="0" marR="0" lvl="0" indent="0" algn="l" rtl="0">
                <a:lnSpc>
                  <a:spcPct val="90000"/>
                </a:lnSpc>
                <a:spcBef>
                  <a:spcPts val="0"/>
                </a:spcBef>
                <a:spcAft>
                  <a:spcPts val="0"/>
                </a:spcAft>
                <a:buSzPct val="25000"/>
                <a:buNone/>
              </a:pPr>
              <a:r>
                <a:rPr lang="es-ES" sz="1200" b="0" i="0" u="none" strike="noStrike" cap="none">
                  <a:solidFill>
                    <a:schemeClr val="lt1"/>
                  </a:solidFill>
                  <a:latin typeface="Arial"/>
                  <a:ea typeface="Arial"/>
                  <a:cs typeface="Arial"/>
                  <a:sym typeface="Arial"/>
                </a:rPr>
                <a:t>• </a:t>
              </a:r>
              <a:r>
                <a:rPr lang="es-ES" sz="1800" b="0" i="0" u="none" strike="noStrike" cap="none">
                  <a:solidFill>
                    <a:schemeClr val="lt1"/>
                  </a:solidFill>
                  <a:latin typeface="Arial Black"/>
                  <a:ea typeface="Arial Black"/>
                  <a:cs typeface="Arial Black"/>
                  <a:sym typeface="Arial Black"/>
                </a:rPr>
                <a:t>Considerar un contacto inicial con el o la adolescente y su acompañante (si tuviera) que permita indagar los motivos de consulta de ambos, que pueden ser diferentes, y observar la interacción entre ellos. </a:t>
              </a:r>
            </a:p>
          </p:txBody>
        </p:sp>
        <p:sp>
          <p:nvSpPr>
            <p:cNvPr id="227" name="Shape 227"/>
            <p:cNvSpPr/>
            <p:nvPr/>
          </p:nvSpPr>
          <p:spPr>
            <a:xfrm>
              <a:off x="6034755" y="1048462"/>
              <a:ext cx="960403" cy="960403"/>
            </a:xfrm>
            <a:prstGeom prst="downArrow">
              <a:avLst>
                <a:gd name="adj1" fmla="val 55000"/>
                <a:gd name="adj2" fmla="val 45000"/>
              </a:avLst>
            </a:prstGeom>
            <a:solidFill>
              <a:srgbClr val="CED3E3">
                <a:alpha val="89803"/>
              </a:srgbClr>
            </a:solidFill>
            <a:ln w="28575" cap="flat" cmpd="sng">
              <a:solidFill>
                <a:srgbClr val="CED3E3">
                  <a:alpha val="89803"/>
                </a:srgbClr>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28" name="Shape 228"/>
            <p:cNvSpPr txBox="1"/>
            <p:nvPr/>
          </p:nvSpPr>
          <p:spPr>
            <a:xfrm>
              <a:off x="6250846" y="1048462"/>
              <a:ext cx="528221" cy="722702"/>
            </a:xfrm>
            <a:prstGeom prst="rect">
              <a:avLst/>
            </a:prstGeom>
            <a:noFill/>
            <a:ln>
              <a:noFill/>
            </a:ln>
          </p:spPr>
          <p:txBody>
            <a:bodyPr lIns="45700" tIns="45700" rIns="45700" bIns="45700" anchor="ctr" anchorCtr="0">
              <a:noAutofit/>
            </a:bodyPr>
            <a:lstStyle/>
            <a:p>
              <a:pPr marL="0" marR="0" lvl="0" indent="0" algn="ctr" rtl="0">
                <a:lnSpc>
                  <a:spcPct val="90000"/>
                </a:lnSpc>
                <a:spcBef>
                  <a:spcPts val="0"/>
                </a:spcBef>
                <a:spcAft>
                  <a:spcPts val="0"/>
                </a:spcAft>
                <a:buNone/>
              </a:pPr>
              <a:endParaRPr sz="3600" b="0" i="0" u="none" strike="noStrike" cap="none">
                <a:solidFill>
                  <a:schemeClr val="dk1"/>
                </a:solidFill>
                <a:latin typeface="Arial"/>
                <a:ea typeface="Arial"/>
                <a:cs typeface="Arial"/>
                <a:sym typeface="Arial"/>
              </a:endParaRPr>
            </a:p>
          </p:txBody>
        </p:sp>
        <p:sp>
          <p:nvSpPr>
            <p:cNvPr id="229" name="Shape 229"/>
            <p:cNvSpPr/>
            <p:nvPr/>
          </p:nvSpPr>
          <p:spPr>
            <a:xfrm>
              <a:off x="6651975" y="2762411"/>
              <a:ext cx="960403" cy="960403"/>
            </a:xfrm>
            <a:prstGeom prst="downArrow">
              <a:avLst>
                <a:gd name="adj1" fmla="val 55000"/>
                <a:gd name="adj2" fmla="val 45000"/>
              </a:avLst>
            </a:prstGeom>
            <a:solidFill>
              <a:srgbClr val="DADBE1">
                <a:alpha val="89803"/>
              </a:srgbClr>
            </a:solidFill>
            <a:ln w="28575" cap="flat" cmpd="sng">
              <a:solidFill>
                <a:srgbClr val="DADBE1">
                  <a:alpha val="89803"/>
                </a:srgbClr>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30" name="Shape 230"/>
            <p:cNvSpPr txBox="1"/>
            <p:nvPr/>
          </p:nvSpPr>
          <p:spPr>
            <a:xfrm>
              <a:off x="6868067" y="2762411"/>
              <a:ext cx="528221" cy="722702"/>
            </a:xfrm>
            <a:prstGeom prst="rect">
              <a:avLst/>
            </a:prstGeom>
            <a:noFill/>
            <a:ln>
              <a:noFill/>
            </a:ln>
          </p:spPr>
          <p:txBody>
            <a:bodyPr lIns="45700" tIns="45700" rIns="45700" bIns="45700" anchor="ctr" anchorCtr="0">
              <a:noAutofit/>
            </a:bodyPr>
            <a:lstStyle/>
            <a:p>
              <a:pPr marL="0" marR="0" lvl="0" indent="0" algn="ctr" rtl="0">
                <a:lnSpc>
                  <a:spcPct val="90000"/>
                </a:lnSpc>
                <a:spcBef>
                  <a:spcPts val="0"/>
                </a:spcBef>
                <a:spcAft>
                  <a:spcPts val="0"/>
                </a:spcAft>
                <a:buNone/>
              </a:pPr>
              <a:endParaRPr sz="3600" b="0" i="0" u="none" strike="noStrike" cap="none">
                <a:solidFill>
                  <a:schemeClr val="dk1"/>
                </a:solidFill>
                <a:latin typeface="Arial"/>
                <a:ea typeface="Arial"/>
                <a:cs typeface="Arial"/>
                <a:sym typeface="Arial"/>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grpSp>
        <p:nvGrpSpPr>
          <p:cNvPr id="236" name="Shape 236"/>
          <p:cNvGrpSpPr/>
          <p:nvPr/>
        </p:nvGrpSpPr>
        <p:grpSpPr>
          <a:xfrm>
            <a:off x="597127" y="711677"/>
            <a:ext cx="8114446" cy="5506650"/>
            <a:chOff x="57575" y="451029"/>
            <a:chExt cx="8114446" cy="5506650"/>
          </a:xfrm>
        </p:grpSpPr>
        <p:sp>
          <p:nvSpPr>
            <p:cNvPr id="237" name="Shape 237"/>
            <p:cNvSpPr/>
            <p:nvPr/>
          </p:nvSpPr>
          <p:spPr>
            <a:xfrm>
              <a:off x="864801" y="616345"/>
              <a:ext cx="2954878" cy="1478855"/>
            </a:xfrm>
            <a:prstGeom prst="rect">
              <a:avLst/>
            </a:prstGeom>
            <a:solidFill>
              <a:schemeClr val="lt1">
                <a:alpha val="40000"/>
              </a:schemeClr>
            </a:solidFill>
            <a:ln w="12700" cap="flat"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38" name="Shape 238"/>
            <p:cNvSpPr txBox="1"/>
            <p:nvPr/>
          </p:nvSpPr>
          <p:spPr>
            <a:xfrm>
              <a:off x="864801" y="616345"/>
              <a:ext cx="2954878" cy="1478855"/>
            </a:xfrm>
            <a:prstGeom prst="rect">
              <a:avLst/>
            </a:prstGeom>
            <a:noFill/>
            <a:ln>
              <a:noFill/>
            </a:ln>
          </p:spPr>
          <p:txBody>
            <a:bodyPr lIns="774050" tIns="53325" rIns="53325" bIns="53325" anchor="ctr" anchorCtr="0">
              <a:noAutofit/>
            </a:bodyPr>
            <a:lstStyle/>
            <a:p>
              <a:pPr marL="0" marR="0" lvl="0" indent="0" algn="l" rtl="0">
                <a:lnSpc>
                  <a:spcPct val="90000"/>
                </a:lnSpc>
                <a:spcBef>
                  <a:spcPts val="0"/>
                </a:spcBef>
                <a:spcAft>
                  <a:spcPts val="0"/>
                </a:spcAft>
                <a:buSzPct val="25000"/>
                <a:buNone/>
              </a:pPr>
              <a:r>
                <a:rPr lang="es-ES" sz="1400" b="0" i="0" u="none" strike="noStrike" cap="none">
                  <a:solidFill>
                    <a:schemeClr val="dk1"/>
                  </a:solidFill>
                  <a:latin typeface="Arial Black"/>
                  <a:ea typeface="Arial Black"/>
                  <a:cs typeface="Arial Black"/>
                  <a:sym typeface="Arial Black"/>
                </a:rPr>
                <a:t>• Explicar que las entrevistas por regla general son confidenciales. </a:t>
              </a:r>
            </a:p>
          </p:txBody>
        </p:sp>
        <p:sp>
          <p:nvSpPr>
            <p:cNvPr id="239" name="Shape 239"/>
            <p:cNvSpPr/>
            <p:nvPr/>
          </p:nvSpPr>
          <p:spPr>
            <a:xfrm>
              <a:off x="169077" y="619289"/>
              <a:ext cx="1184521" cy="1199962"/>
            </a:xfrm>
            <a:prstGeom prst="rect">
              <a:avLst/>
            </a:prstGeom>
            <a:blipFill rotWithShape="1">
              <a:blip r:embed="rId3">
                <a:alphaModFix/>
              </a:blip>
              <a:stretch>
                <a:fillRect l="-78992" r="-78992"/>
              </a:stretch>
            </a:blip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0" name="Shape 240"/>
            <p:cNvSpPr/>
            <p:nvPr/>
          </p:nvSpPr>
          <p:spPr>
            <a:xfrm>
              <a:off x="4403494" y="488995"/>
              <a:ext cx="3657027" cy="1771520"/>
            </a:xfrm>
            <a:prstGeom prst="rect">
              <a:avLst/>
            </a:prstGeom>
            <a:solidFill>
              <a:schemeClr val="lt1">
                <a:alpha val="40000"/>
              </a:schemeClr>
            </a:solidFill>
            <a:ln w="12700" cap="flat"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txBox="1"/>
            <p:nvPr/>
          </p:nvSpPr>
          <p:spPr>
            <a:xfrm>
              <a:off x="4403494" y="488995"/>
              <a:ext cx="3657027" cy="1771520"/>
            </a:xfrm>
            <a:prstGeom prst="rect">
              <a:avLst/>
            </a:prstGeom>
            <a:noFill/>
            <a:ln>
              <a:noFill/>
            </a:ln>
          </p:spPr>
          <p:txBody>
            <a:bodyPr lIns="774050" tIns="49525" rIns="49525" bIns="49525" anchor="ctr" anchorCtr="0">
              <a:noAutofit/>
            </a:bodyPr>
            <a:lstStyle/>
            <a:p>
              <a:pPr marL="0" marR="0" lvl="0" indent="0" algn="l" rtl="0">
                <a:lnSpc>
                  <a:spcPct val="90000"/>
                </a:lnSpc>
                <a:spcBef>
                  <a:spcPts val="0"/>
                </a:spcBef>
                <a:spcAft>
                  <a:spcPts val="0"/>
                </a:spcAft>
                <a:buSzPct val="25000"/>
                <a:buNone/>
              </a:pPr>
              <a:r>
                <a:rPr lang="es-ES" sz="1300" b="0" i="0" u="none" strike="noStrike" cap="none">
                  <a:solidFill>
                    <a:schemeClr val="dk1"/>
                  </a:solidFill>
                  <a:latin typeface="Arial"/>
                  <a:ea typeface="Arial"/>
                  <a:cs typeface="Arial"/>
                  <a:sym typeface="Arial"/>
                </a:rPr>
                <a:t>•</a:t>
              </a:r>
              <a:r>
                <a:rPr lang="es-ES" sz="1400" b="0" i="0" u="none" strike="noStrike" cap="none">
                  <a:solidFill>
                    <a:schemeClr val="dk1"/>
                  </a:solidFill>
                  <a:latin typeface="Arial Black"/>
                  <a:ea typeface="Arial Black"/>
                  <a:cs typeface="Arial Black"/>
                  <a:sym typeface="Arial Black"/>
                </a:rPr>
                <a:t>Luego, se realiza la, anamnesis de preferencia con la  persona  adolescente a solas</a:t>
              </a:r>
              <a:r>
                <a:rPr lang="es-ES" sz="1300" b="0" i="0" u="none" strike="noStrike" cap="none">
                  <a:solidFill>
                    <a:schemeClr val="dk1"/>
                  </a:solidFill>
                  <a:latin typeface="Arial Black"/>
                  <a:ea typeface="Arial Black"/>
                  <a:cs typeface="Arial Black"/>
                  <a:sym typeface="Arial Black"/>
                </a:rPr>
                <a:t>.</a:t>
              </a:r>
            </a:p>
          </p:txBody>
        </p:sp>
        <p:sp>
          <p:nvSpPr>
            <p:cNvPr id="242" name="Shape 242"/>
            <p:cNvSpPr/>
            <p:nvPr/>
          </p:nvSpPr>
          <p:spPr>
            <a:xfrm>
              <a:off x="4116333" y="451029"/>
              <a:ext cx="852219" cy="1434763"/>
            </a:xfrm>
            <a:prstGeom prst="rect">
              <a:avLst/>
            </a:prstGeom>
            <a:blipFill rotWithShape="1">
              <a:blip r:embed="rId4">
                <a:alphaModFix/>
              </a:blip>
              <a:stretch>
                <a:fillRect l="-62998" r="-62995"/>
              </a:stretch>
            </a:blip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272234" y="2415934"/>
              <a:ext cx="3657027" cy="1423715"/>
            </a:xfrm>
            <a:prstGeom prst="rect">
              <a:avLst/>
            </a:prstGeom>
            <a:solidFill>
              <a:schemeClr val="lt1">
                <a:alpha val="40000"/>
              </a:schemeClr>
            </a:solidFill>
            <a:ln w="12700" cap="flat"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4" name="Shape 244"/>
            <p:cNvSpPr txBox="1"/>
            <p:nvPr/>
          </p:nvSpPr>
          <p:spPr>
            <a:xfrm>
              <a:off x="272234" y="2415934"/>
              <a:ext cx="3657027" cy="1423715"/>
            </a:xfrm>
            <a:prstGeom prst="rect">
              <a:avLst/>
            </a:prstGeom>
            <a:noFill/>
            <a:ln>
              <a:noFill/>
            </a:ln>
          </p:spPr>
          <p:txBody>
            <a:bodyPr lIns="774050" tIns="53325" rIns="53325" bIns="53325" anchor="ctr" anchorCtr="0">
              <a:noAutofit/>
            </a:bodyPr>
            <a:lstStyle/>
            <a:p>
              <a:pPr marL="0" marR="0" lvl="0" indent="0" algn="l" rtl="0">
                <a:lnSpc>
                  <a:spcPct val="90000"/>
                </a:lnSpc>
                <a:spcBef>
                  <a:spcPts val="0"/>
                </a:spcBef>
                <a:spcAft>
                  <a:spcPts val="0"/>
                </a:spcAft>
                <a:buSzPct val="25000"/>
                <a:buNone/>
              </a:pPr>
              <a:r>
                <a:rPr lang="es-ES" sz="1400" b="0" i="0" u="none" strike="noStrike" cap="none">
                  <a:solidFill>
                    <a:schemeClr val="dk1"/>
                  </a:solidFill>
                  <a:latin typeface="Arial Black"/>
                  <a:ea typeface="Arial Black"/>
                  <a:cs typeface="Arial Black"/>
                  <a:sym typeface="Arial Black"/>
                </a:rPr>
                <a:t>• Preguntar al inicio datos generales. </a:t>
              </a:r>
            </a:p>
          </p:txBody>
        </p:sp>
        <p:sp>
          <p:nvSpPr>
            <p:cNvPr id="245" name="Shape 245"/>
            <p:cNvSpPr/>
            <p:nvPr/>
          </p:nvSpPr>
          <p:spPr>
            <a:xfrm>
              <a:off x="57575" y="2391308"/>
              <a:ext cx="924539" cy="1199962"/>
            </a:xfrm>
            <a:prstGeom prst="rect">
              <a:avLst/>
            </a:prstGeom>
            <a:blipFill rotWithShape="1">
              <a:blip r:embed="rId5">
                <a:alphaModFix/>
              </a:blip>
              <a:stretch>
                <a:fillRect l="-51998" r="-51996"/>
              </a:stretch>
            </a:blip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6" name="Shape 246"/>
            <p:cNvSpPr/>
            <p:nvPr/>
          </p:nvSpPr>
          <p:spPr>
            <a:xfrm>
              <a:off x="4514994" y="2415934"/>
              <a:ext cx="3657027" cy="1423715"/>
            </a:xfrm>
            <a:prstGeom prst="rect">
              <a:avLst/>
            </a:prstGeom>
            <a:solidFill>
              <a:schemeClr val="lt1">
                <a:alpha val="40000"/>
              </a:schemeClr>
            </a:solidFill>
            <a:ln w="12700" cap="flat"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7" name="Shape 247"/>
            <p:cNvSpPr txBox="1"/>
            <p:nvPr/>
          </p:nvSpPr>
          <p:spPr>
            <a:xfrm>
              <a:off x="4514994" y="2415934"/>
              <a:ext cx="3657027" cy="1423715"/>
            </a:xfrm>
            <a:prstGeom prst="rect">
              <a:avLst/>
            </a:prstGeom>
            <a:noFill/>
            <a:ln>
              <a:noFill/>
            </a:ln>
          </p:spPr>
          <p:txBody>
            <a:bodyPr lIns="774050" tIns="53325" rIns="53325" bIns="53325" anchor="ctr" anchorCtr="0">
              <a:noAutofit/>
            </a:bodyPr>
            <a:lstStyle/>
            <a:p>
              <a:pPr marL="0" marR="0" lvl="0" indent="0" algn="l" rtl="0">
                <a:lnSpc>
                  <a:spcPct val="90000"/>
                </a:lnSpc>
                <a:spcBef>
                  <a:spcPts val="0"/>
                </a:spcBef>
                <a:spcAft>
                  <a:spcPts val="0"/>
                </a:spcAft>
                <a:buSzPct val="25000"/>
                <a:buNone/>
              </a:pPr>
              <a:r>
                <a:rPr lang="es-ES" sz="1400" b="0" i="0" u="none" strike="noStrike" cap="none">
                  <a:solidFill>
                    <a:schemeClr val="dk1"/>
                  </a:solidFill>
                  <a:latin typeface="Arial Black"/>
                  <a:ea typeface="Arial Black"/>
                  <a:cs typeface="Arial Black"/>
                  <a:sym typeface="Arial Black"/>
                </a:rPr>
                <a:t>• Escuchar atentamente sus inquietudes, dudas y problemas. </a:t>
              </a:r>
            </a:p>
          </p:txBody>
        </p:sp>
        <p:sp>
          <p:nvSpPr>
            <p:cNvPr id="248" name="Shape 248"/>
            <p:cNvSpPr/>
            <p:nvPr/>
          </p:nvSpPr>
          <p:spPr>
            <a:xfrm>
              <a:off x="4176460" y="2592289"/>
              <a:ext cx="1073381" cy="1199962"/>
            </a:xfrm>
            <a:prstGeom prst="rect">
              <a:avLst/>
            </a:prstGeom>
            <a:blipFill rotWithShape="1">
              <a:blip r:embed="rId6">
                <a:alphaModFix/>
              </a:blip>
              <a:stretch>
                <a:fillRect l="-62998" r="-62995"/>
              </a:stretch>
            </a:blip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9" name="Shape 249"/>
            <p:cNvSpPr/>
            <p:nvPr/>
          </p:nvSpPr>
          <p:spPr>
            <a:xfrm>
              <a:off x="218766" y="4024860"/>
              <a:ext cx="3657027" cy="1878398"/>
            </a:xfrm>
            <a:prstGeom prst="rect">
              <a:avLst/>
            </a:prstGeom>
            <a:solidFill>
              <a:schemeClr val="lt1">
                <a:alpha val="40000"/>
              </a:schemeClr>
            </a:solidFill>
            <a:ln w="12700" cap="flat"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50" name="Shape 250"/>
            <p:cNvSpPr txBox="1"/>
            <p:nvPr/>
          </p:nvSpPr>
          <p:spPr>
            <a:xfrm>
              <a:off x="218766" y="4024860"/>
              <a:ext cx="3657027" cy="1878398"/>
            </a:xfrm>
            <a:prstGeom prst="rect">
              <a:avLst/>
            </a:prstGeom>
            <a:noFill/>
            <a:ln>
              <a:noFill/>
            </a:ln>
          </p:spPr>
          <p:txBody>
            <a:bodyPr lIns="774050" tIns="53325" rIns="53325" bIns="53325" anchor="ctr" anchorCtr="0">
              <a:noAutofit/>
            </a:bodyPr>
            <a:lstStyle/>
            <a:p>
              <a:pPr marL="0" marR="0" lvl="0" indent="0" algn="l" rtl="0">
                <a:lnSpc>
                  <a:spcPct val="90000"/>
                </a:lnSpc>
                <a:spcBef>
                  <a:spcPts val="0"/>
                </a:spcBef>
                <a:spcAft>
                  <a:spcPts val="0"/>
                </a:spcAft>
                <a:buSzPct val="25000"/>
                <a:buNone/>
              </a:pPr>
              <a:r>
                <a:rPr lang="es-ES" sz="1400" b="0" i="0" u="none" strike="noStrike" cap="none">
                  <a:solidFill>
                    <a:schemeClr val="dk1"/>
                  </a:solidFill>
                  <a:latin typeface="Arial Black"/>
                  <a:ea typeface="Arial Black"/>
                  <a:cs typeface="Arial Black"/>
                  <a:sym typeface="Arial Black"/>
                </a:rPr>
                <a:t>• Registrar su impresión inicial sobre el o la adolescente (nivel socioeconómico, situación familiar, gestos, estado de ánimo). </a:t>
              </a:r>
            </a:p>
          </p:txBody>
        </p:sp>
        <p:sp>
          <p:nvSpPr>
            <p:cNvPr id="252" name="Shape 252"/>
            <p:cNvSpPr/>
            <p:nvPr/>
          </p:nvSpPr>
          <p:spPr>
            <a:xfrm>
              <a:off x="4401498" y="3970439"/>
              <a:ext cx="3657027" cy="1987240"/>
            </a:xfrm>
            <a:prstGeom prst="rect">
              <a:avLst/>
            </a:prstGeom>
            <a:solidFill>
              <a:schemeClr val="lt1">
                <a:alpha val="40000"/>
              </a:schemeClr>
            </a:solidFill>
            <a:ln w="12700" cap="flat"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53" name="Shape 253"/>
            <p:cNvSpPr txBox="1"/>
            <p:nvPr/>
          </p:nvSpPr>
          <p:spPr>
            <a:xfrm>
              <a:off x="4401498" y="3970439"/>
              <a:ext cx="3657027" cy="1987240"/>
            </a:xfrm>
            <a:prstGeom prst="rect">
              <a:avLst/>
            </a:prstGeom>
            <a:noFill/>
            <a:ln>
              <a:noFill/>
            </a:ln>
          </p:spPr>
          <p:txBody>
            <a:bodyPr lIns="774050" tIns="53325" rIns="53325" bIns="53325" anchor="t" anchorCtr="0">
              <a:noAutofit/>
            </a:bodyPr>
            <a:lstStyle/>
            <a:p>
              <a:pPr marL="0" marR="0" lvl="0" indent="0" algn="l" rtl="0">
                <a:lnSpc>
                  <a:spcPct val="90000"/>
                </a:lnSpc>
                <a:spcBef>
                  <a:spcPts val="0"/>
                </a:spcBef>
                <a:spcAft>
                  <a:spcPts val="0"/>
                </a:spcAft>
                <a:buSzPct val="25000"/>
                <a:buNone/>
              </a:pPr>
              <a:r>
                <a:rPr lang="es-ES" sz="1400" b="0" i="0" u="none" strike="noStrike" cap="none">
                  <a:solidFill>
                    <a:schemeClr val="dk1"/>
                  </a:solidFill>
                  <a:latin typeface="Arial Black"/>
                  <a:ea typeface="Arial Black"/>
                  <a:cs typeface="Arial Black"/>
                  <a:sym typeface="Arial Black"/>
                </a:rPr>
                <a:t>• Tener en cuenta el lenguaje no verbal. </a:t>
              </a:r>
            </a:p>
            <a:p>
              <a:pPr marL="0" marR="0" lvl="0" indent="0" algn="l" rtl="0">
                <a:lnSpc>
                  <a:spcPct val="90000"/>
                </a:lnSpc>
                <a:spcBef>
                  <a:spcPts val="490"/>
                </a:spcBef>
                <a:spcAft>
                  <a:spcPts val="0"/>
                </a:spcAft>
                <a:buSzPct val="25000"/>
                <a:buNone/>
              </a:pPr>
              <a:r>
                <a:rPr lang="es-ES" sz="1400" b="0" i="0" u="none" strike="noStrike" cap="none">
                  <a:solidFill>
                    <a:schemeClr val="dk1"/>
                  </a:solidFill>
                  <a:latin typeface="Arial Black"/>
                  <a:ea typeface="Arial Black"/>
                  <a:cs typeface="Arial Black"/>
                  <a:sym typeface="Arial Black"/>
                </a:rPr>
                <a:t>Usar lenguaje adecuado, evitando usar apodos y motes discriminativos, evitar gestos y frases de desaprobación o de juicio. </a:t>
              </a:r>
            </a:p>
            <a:p>
              <a:pPr marL="57150" marR="0" lvl="1" indent="-57150" algn="l" rtl="0">
                <a:lnSpc>
                  <a:spcPct val="90000"/>
                </a:lnSpc>
                <a:spcBef>
                  <a:spcPts val="490"/>
                </a:spcBef>
                <a:spcAft>
                  <a:spcPts val="0"/>
                </a:spcAft>
                <a:buClr>
                  <a:schemeClr val="dk1"/>
                </a:buClr>
                <a:buFont typeface="Arial"/>
                <a:buNone/>
              </a:pPr>
              <a:endParaRPr sz="1000" b="0" i="0" u="none" strike="noStrike" cap="none">
                <a:solidFill>
                  <a:schemeClr val="dk1"/>
                </a:solidFill>
                <a:latin typeface="Arial"/>
                <a:ea typeface="Arial"/>
                <a:cs typeface="Arial"/>
                <a:sym typeface="Arial"/>
              </a:endParaRPr>
            </a:p>
          </p:txBody>
        </p:sp>
        <p:sp>
          <p:nvSpPr>
            <p:cNvPr id="254" name="Shape 254"/>
            <p:cNvSpPr/>
            <p:nvPr/>
          </p:nvSpPr>
          <p:spPr>
            <a:xfrm>
              <a:off x="4172448" y="4227575"/>
              <a:ext cx="953321" cy="1199962"/>
            </a:xfrm>
            <a:prstGeom prst="rect">
              <a:avLst/>
            </a:prstGeom>
            <a:blipFill rotWithShape="1">
              <a:blip r:embed="rId7">
                <a:alphaModFix/>
              </a:blip>
              <a:stretch>
                <a:fillRect l="-50994" r="-50996"/>
              </a:stretch>
            </a:blip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pic>
        <p:nvPicPr>
          <p:cNvPr id="255" name="Shape 255"/>
          <p:cNvPicPr preferRelativeResize="0"/>
          <p:nvPr/>
        </p:nvPicPr>
        <p:blipFill rotWithShape="1">
          <a:blip r:embed="rId8">
            <a:alphaModFix/>
          </a:blip>
          <a:srcRect/>
          <a:stretch/>
        </p:blipFill>
        <p:spPr>
          <a:xfrm>
            <a:off x="461663" y="4869160"/>
            <a:ext cx="1060004" cy="763536"/>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grpSp>
        <p:nvGrpSpPr>
          <p:cNvPr id="261" name="Shape 261"/>
          <p:cNvGrpSpPr/>
          <p:nvPr/>
        </p:nvGrpSpPr>
        <p:grpSpPr>
          <a:xfrm>
            <a:off x="457200" y="789884"/>
            <a:ext cx="8229600" cy="5167078"/>
            <a:chOff x="0" y="169196"/>
            <a:chExt cx="8229600" cy="5167078"/>
          </a:xfrm>
        </p:grpSpPr>
        <p:sp>
          <p:nvSpPr>
            <p:cNvPr id="262" name="Shape 262"/>
            <p:cNvSpPr/>
            <p:nvPr/>
          </p:nvSpPr>
          <p:spPr>
            <a:xfrm>
              <a:off x="0" y="169196"/>
              <a:ext cx="8229600" cy="2538898"/>
            </a:xfrm>
            <a:prstGeom prst="roundRect">
              <a:avLst>
                <a:gd name="adj" fmla="val 16667"/>
              </a:avLst>
            </a:prstGeom>
            <a:gradFill>
              <a:gsLst>
                <a:gs pos="0">
                  <a:srgbClr val="BDBDBD"/>
                </a:gs>
                <a:gs pos="35000">
                  <a:srgbClr val="CECECE"/>
                </a:gs>
                <a:gs pos="100000">
                  <a:srgbClr val="E6E6E6"/>
                </a:gs>
              </a:gsLst>
              <a:lin ang="16200000" scaled="0"/>
            </a:gradFill>
            <a:ln>
              <a:noFill/>
            </a:ln>
          </p:spPr>
          <p:txBody>
            <a:bodyPr lIns="91425" tIns="91425" rIns="91425" bIns="91425" anchor="ctr" anchorCtr="0">
              <a:noAutofit/>
            </a:bodyPr>
            <a:lstStyle/>
            <a:p>
              <a:pPr lvl="0">
                <a:spcBef>
                  <a:spcPts val="0"/>
                </a:spcBef>
                <a:buNone/>
              </a:pPr>
              <a:endParaRPr/>
            </a:p>
          </p:txBody>
        </p:sp>
        <p:sp>
          <p:nvSpPr>
            <p:cNvPr id="263" name="Shape 263"/>
            <p:cNvSpPr txBox="1"/>
            <p:nvPr/>
          </p:nvSpPr>
          <p:spPr>
            <a:xfrm>
              <a:off x="123939" y="293136"/>
              <a:ext cx="7981721" cy="2291020"/>
            </a:xfrm>
            <a:prstGeom prst="rect">
              <a:avLst/>
            </a:prstGeom>
            <a:noFill/>
            <a:ln>
              <a:noFill/>
            </a:ln>
          </p:spPr>
          <p:txBody>
            <a:bodyPr lIns="118100" tIns="118100" rIns="118100" bIns="118100" anchor="ctr" anchorCtr="0">
              <a:noAutofit/>
            </a:bodyPr>
            <a:lstStyle/>
            <a:p>
              <a:pPr marL="0" marR="0" lvl="0" indent="0" algn="l" rtl="0">
                <a:lnSpc>
                  <a:spcPct val="90000"/>
                </a:lnSpc>
                <a:spcBef>
                  <a:spcPts val="0"/>
                </a:spcBef>
                <a:spcAft>
                  <a:spcPts val="0"/>
                </a:spcAft>
                <a:buSzPct val="25000"/>
                <a:buNone/>
              </a:pPr>
              <a:r>
                <a:rPr lang="es-ES" sz="2800" b="0" i="0" u="none" strike="noStrike" cap="none" dirty="0">
                  <a:solidFill>
                    <a:schemeClr val="dk1"/>
                  </a:solidFill>
                  <a:latin typeface="Arial"/>
                  <a:ea typeface="Arial"/>
                  <a:cs typeface="Arial"/>
                  <a:sym typeface="Arial"/>
                </a:rPr>
                <a:t>• Al indagar el motivo de consulta preferentemente utilice las preguntas abiertas que invitan a hablar evitando juicios de valor (¿Qué quieres decir con eso? ¿Cómo te has sentido? etc</a:t>
              </a:r>
              <a:r>
                <a:rPr lang="es-ES" sz="2800" b="0" i="0" u="none" strike="noStrike" cap="none" dirty="0" smtClean="0">
                  <a:solidFill>
                    <a:schemeClr val="dk1"/>
                  </a:solidFill>
                  <a:latin typeface="Arial"/>
                  <a:ea typeface="Arial"/>
                  <a:cs typeface="Arial"/>
                  <a:sym typeface="Arial"/>
                </a:rPr>
                <a:t>.)</a:t>
              </a:r>
              <a:endParaRPr lang="es-ES" sz="2800" b="0" i="0" u="none" strike="noStrike" cap="none" dirty="0">
                <a:solidFill>
                  <a:schemeClr val="dk1"/>
                </a:solidFill>
                <a:latin typeface="Arial"/>
                <a:ea typeface="Arial"/>
                <a:cs typeface="Arial"/>
                <a:sym typeface="Arial"/>
              </a:endParaRPr>
            </a:p>
          </p:txBody>
        </p:sp>
        <p:sp>
          <p:nvSpPr>
            <p:cNvPr id="264" name="Shape 264"/>
            <p:cNvSpPr/>
            <p:nvPr/>
          </p:nvSpPr>
          <p:spPr>
            <a:xfrm>
              <a:off x="0" y="2797376"/>
              <a:ext cx="8229600" cy="2538898"/>
            </a:xfrm>
            <a:prstGeom prst="roundRect">
              <a:avLst>
                <a:gd name="adj" fmla="val 16667"/>
              </a:avLst>
            </a:prstGeom>
            <a:gradFill>
              <a:gsLst>
                <a:gs pos="0">
                  <a:srgbClr val="BDBDBD"/>
                </a:gs>
                <a:gs pos="35000">
                  <a:srgbClr val="CECECE"/>
                </a:gs>
                <a:gs pos="100000">
                  <a:srgbClr val="E6E6E6"/>
                </a:gs>
              </a:gsLst>
              <a:lin ang="16200000" scaled="0"/>
            </a:gradFill>
            <a:ln>
              <a:noFill/>
            </a:ln>
          </p:spPr>
          <p:txBody>
            <a:bodyPr lIns="91425" tIns="91425" rIns="91425" bIns="91425" anchor="ctr" anchorCtr="0">
              <a:noAutofit/>
            </a:bodyPr>
            <a:lstStyle/>
            <a:p>
              <a:pPr lvl="0">
                <a:spcBef>
                  <a:spcPts val="0"/>
                </a:spcBef>
                <a:buNone/>
              </a:pPr>
              <a:endParaRPr/>
            </a:p>
          </p:txBody>
        </p:sp>
        <p:sp>
          <p:nvSpPr>
            <p:cNvPr id="265" name="Shape 265"/>
            <p:cNvSpPr txBox="1"/>
            <p:nvPr/>
          </p:nvSpPr>
          <p:spPr>
            <a:xfrm>
              <a:off x="123939" y="2921316"/>
              <a:ext cx="7981721" cy="2291020"/>
            </a:xfrm>
            <a:prstGeom prst="rect">
              <a:avLst/>
            </a:prstGeom>
            <a:noFill/>
            <a:ln>
              <a:noFill/>
            </a:ln>
          </p:spPr>
          <p:txBody>
            <a:bodyPr lIns="118100" tIns="118100" rIns="118100" bIns="118100" anchor="ctr" anchorCtr="0">
              <a:noAutofit/>
            </a:bodyPr>
            <a:lstStyle/>
            <a:p>
              <a:pPr marL="0" marR="0" lvl="0" indent="0" algn="l" rtl="0">
                <a:lnSpc>
                  <a:spcPct val="90000"/>
                </a:lnSpc>
                <a:spcBef>
                  <a:spcPts val="0"/>
                </a:spcBef>
                <a:spcAft>
                  <a:spcPts val="0"/>
                </a:spcAft>
                <a:buSzPct val="25000"/>
                <a:buNone/>
              </a:pPr>
              <a:r>
                <a:rPr lang="es-ES" sz="2800" b="0" i="0" u="none" strike="noStrike" cap="none" dirty="0">
                  <a:solidFill>
                    <a:schemeClr val="dk1"/>
                  </a:solidFill>
                  <a:latin typeface="Arial"/>
                  <a:ea typeface="Arial"/>
                  <a:cs typeface="Arial"/>
                  <a:sym typeface="Arial"/>
                </a:rPr>
                <a:t>• Observar y registrar comunicación no verbal del o de la adolescente en función a detectar indicadores de violencia, depresión (gestos de preocupación, incoherencias entre el lenguaje verbal y no verbal). </a:t>
              </a: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grpSp>
        <p:nvGrpSpPr>
          <p:cNvPr id="271" name="Shape 271"/>
          <p:cNvGrpSpPr/>
          <p:nvPr/>
        </p:nvGrpSpPr>
        <p:grpSpPr>
          <a:xfrm>
            <a:off x="457200" y="404663"/>
            <a:ext cx="8229600" cy="6192687"/>
            <a:chOff x="0" y="0"/>
            <a:chExt cx="8229600" cy="6192687"/>
          </a:xfrm>
        </p:grpSpPr>
        <p:sp>
          <p:nvSpPr>
            <p:cNvPr id="272" name="Shape 272"/>
            <p:cNvSpPr/>
            <p:nvPr/>
          </p:nvSpPr>
          <p:spPr>
            <a:xfrm>
              <a:off x="0" y="0"/>
              <a:ext cx="8229600" cy="2786708"/>
            </a:xfrm>
            <a:prstGeom prst="roundRect">
              <a:avLst>
                <a:gd name="adj" fmla="val 10000"/>
              </a:avLst>
            </a:prstGeom>
            <a:solidFill>
              <a:srgbClr val="D6D6D6">
                <a:alpha val="89803"/>
              </a:srgbClr>
            </a:solidFill>
            <a:ln w="12700" cap="flat" cmpd="sng">
              <a:solidFill>
                <a:srgbClr val="D6D6D6">
                  <a:alpha val="89803"/>
                </a:srgbClr>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73" name="Shape 273"/>
            <p:cNvSpPr/>
            <p:nvPr/>
          </p:nvSpPr>
          <p:spPr>
            <a:xfrm>
              <a:off x="247832" y="371561"/>
              <a:ext cx="3682826" cy="2043587"/>
            </a:xfrm>
            <a:prstGeom prst="roundRect">
              <a:avLst>
                <a:gd name="adj" fmla="val 10000"/>
              </a:avLst>
            </a:prstGeom>
            <a:blipFill rotWithShape="1">
              <a:blip r:embed="rId3">
                <a:alphaModFix/>
              </a:blip>
              <a:stretch>
                <a:fillRect t="-9999" b="-9999"/>
              </a:stretch>
            </a:blipFill>
            <a:ln w="12700"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74" name="Shape 274"/>
            <p:cNvSpPr/>
            <p:nvPr/>
          </p:nvSpPr>
          <p:spPr>
            <a:xfrm rot="10800000">
              <a:off x="247831" y="2786709"/>
              <a:ext cx="3682826" cy="3405978"/>
            </a:xfrm>
            <a:prstGeom prst="round2SameRect">
              <a:avLst>
                <a:gd name="adj1" fmla="val 10500"/>
                <a:gd name="adj2" fmla="val 0"/>
              </a:avLst>
            </a:prstGeom>
            <a:gradFill>
              <a:gsLst>
                <a:gs pos="0">
                  <a:srgbClr val="BDBDBD"/>
                </a:gs>
                <a:gs pos="35000">
                  <a:srgbClr val="CECECE"/>
                </a:gs>
                <a:gs pos="100000">
                  <a:srgbClr val="E6E6E6"/>
                </a:gs>
              </a:gsLst>
              <a:lin ang="16200000" scaled="0"/>
            </a:gradFill>
            <a:ln>
              <a:noFill/>
            </a:ln>
          </p:spPr>
          <p:txBody>
            <a:bodyPr lIns="91425" tIns="91425" rIns="91425" bIns="91425" anchor="ctr" anchorCtr="0">
              <a:noAutofit/>
            </a:bodyPr>
            <a:lstStyle/>
            <a:p>
              <a:pPr lvl="0">
                <a:spcBef>
                  <a:spcPts val="0"/>
                </a:spcBef>
                <a:buNone/>
              </a:pPr>
              <a:endParaRPr/>
            </a:p>
          </p:txBody>
        </p:sp>
        <p:sp>
          <p:nvSpPr>
            <p:cNvPr id="275" name="Shape 275"/>
            <p:cNvSpPr txBox="1"/>
            <p:nvPr/>
          </p:nvSpPr>
          <p:spPr>
            <a:xfrm>
              <a:off x="352578" y="2786708"/>
              <a:ext cx="3473334" cy="3301232"/>
            </a:xfrm>
            <a:prstGeom prst="rect">
              <a:avLst/>
            </a:prstGeom>
            <a:noFill/>
            <a:ln>
              <a:noFill/>
            </a:ln>
          </p:spPr>
          <p:txBody>
            <a:bodyPr lIns="135125" tIns="135125" rIns="135125" bIns="135125" anchor="t" anchorCtr="0">
              <a:noAutofit/>
            </a:bodyPr>
            <a:lstStyle/>
            <a:p>
              <a:pPr marL="0" marR="0" lvl="0" indent="0" algn="ctr" rtl="0">
                <a:lnSpc>
                  <a:spcPct val="90000"/>
                </a:lnSpc>
                <a:spcBef>
                  <a:spcPts val="0"/>
                </a:spcBef>
                <a:spcAft>
                  <a:spcPts val="0"/>
                </a:spcAft>
                <a:buSzPct val="25000"/>
                <a:buNone/>
              </a:pPr>
              <a:r>
                <a:rPr lang="es-ES" sz="1900" b="0" i="0" u="none" strike="noStrike" cap="none">
                  <a:solidFill>
                    <a:schemeClr val="dk1"/>
                  </a:solidFill>
                  <a:latin typeface="Arial"/>
                  <a:ea typeface="Arial"/>
                  <a:cs typeface="Arial"/>
                  <a:sym typeface="Arial"/>
                </a:rPr>
                <a:t>Para el examen físico completo, preguntar a  la persona adolescente si quiere que la persona acompañante ingrese nuevamente, en caso de que no quiera, se recomienda al profesional de salud realizar la inspección de la persona adolescente conjuntamente con otro profesional de salud. </a:t>
              </a:r>
            </a:p>
          </p:txBody>
        </p:sp>
        <p:sp>
          <p:nvSpPr>
            <p:cNvPr id="276" name="Shape 276"/>
            <p:cNvSpPr/>
            <p:nvPr/>
          </p:nvSpPr>
          <p:spPr>
            <a:xfrm>
              <a:off x="4298941" y="371561"/>
              <a:ext cx="3682826" cy="2043587"/>
            </a:xfrm>
            <a:prstGeom prst="roundRect">
              <a:avLst>
                <a:gd name="adj" fmla="val 10000"/>
              </a:avLst>
            </a:prstGeom>
            <a:blipFill rotWithShape="1">
              <a:blip r:embed="rId4">
                <a:alphaModFix/>
              </a:blip>
              <a:stretch>
                <a:fillRect t="-999" b="-999"/>
              </a:stretch>
            </a:blipFill>
            <a:ln w="12700"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77" name="Shape 277"/>
            <p:cNvSpPr/>
            <p:nvPr/>
          </p:nvSpPr>
          <p:spPr>
            <a:xfrm rot="10800000">
              <a:off x="4298941" y="2786709"/>
              <a:ext cx="3682826" cy="3405978"/>
            </a:xfrm>
            <a:prstGeom prst="round2SameRect">
              <a:avLst>
                <a:gd name="adj1" fmla="val 10500"/>
                <a:gd name="adj2" fmla="val 0"/>
              </a:avLst>
            </a:prstGeom>
            <a:gradFill>
              <a:gsLst>
                <a:gs pos="0">
                  <a:srgbClr val="BDBDBD"/>
                </a:gs>
                <a:gs pos="35000">
                  <a:srgbClr val="CECECE"/>
                </a:gs>
                <a:gs pos="100000">
                  <a:srgbClr val="E6E6E6"/>
                </a:gs>
              </a:gsLst>
              <a:lin ang="16200000" scaled="0"/>
            </a:gradFill>
            <a:ln>
              <a:noFill/>
            </a:ln>
          </p:spPr>
          <p:txBody>
            <a:bodyPr lIns="91425" tIns="91425" rIns="91425" bIns="91425" anchor="ctr" anchorCtr="0">
              <a:noAutofit/>
            </a:bodyPr>
            <a:lstStyle/>
            <a:p>
              <a:pPr lvl="0">
                <a:spcBef>
                  <a:spcPts val="0"/>
                </a:spcBef>
                <a:buNone/>
              </a:pPr>
              <a:endParaRPr/>
            </a:p>
          </p:txBody>
        </p:sp>
        <p:sp>
          <p:nvSpPr>
            <p:cNvPr id="278" name="Shape 278"/>
            <p:cNvSpPr txBox="1"/>
            <p:nvPr/>
          </p:nvSpPr>
          <p:spPr>
            <a:xfrm>
              <a:off x="4403687" y="2786708"/>
              <a:ext cx="3473334" cy="3301232"/>
            </a:xfrm>
            <a:prstGeom prst="rect">
              <a:avLst/>
            </a:prstGeom>
            <a:noFill/>
            <a:ln>
              <a:noFill/>
            </a:ln>
          </p:spPr>
          <p:txBody>
            <a:bodyPr lIns="135125" tIns="135125" rIns="135125" bIns="135125" anchor="t" anchorCtr="0">
              <a:noAutofit/>
            </a:bodyPr>
            <a:lstStyle/>
            <a:p>
              <a:pPr marL="0" marR="0" lvl="0" indent="0" algn="ctr" rtl="0">
                <a:lnSpc>
                  <a:spcPct val="90000"/>
                </a:lnSpc>
                <a:spcBef>
                  <a:spcPts val="0"/>
                </a:spcBef>
                <a:spcAft>
                  <a:spcPts val="0"/>
                </a:spcAft>
                <a:buSzPct val="25000"/>
                <a:buNone/>
              </a:pPr>
              <a:r>
                <a:rPr lang="es-ES" sz="1900" b="0" i="0" u="none" strike="noStrike" cap="none">
                  <a:solidFill>
                    <a:schemeClr val="dk1"/>
                  </a:solidFill>
                  <a:latin typeface="Arial"/>
                  <a:ea typeface="Arial"/>
                  <a:cs typeface="Arial"/>
                  <a:sym typeface="Arial"/>
                </a:rPr>
                <a:t>•Para la devolución de los hallazgos y propuestas de tratamiento explicar en lenguaje sencillo el diagnóstico, las opciones de seguimiento o tratamiento a la persona adolescente, respetando la confidencialidad al momento de conversar con la persona acompañante. </a:t>
              </a: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grpSp>
        <p:nvGrpSpPr>
          <p:cNvPr id="284" name="Shape 284"/>
          <p:cNvGrpSpPr/>
          <p:nvPr/>
        </p:nvGrpSpPr>
        <p:grpSpPr>
          <a:xfrm>
            <a:off x="1259635" y="836716"/>
            <a:ext cx="6470365" cy="5445215"/>
            <a:chOff x="802435" y="576068"/>
            <a:chExt cx="6470365" cy="5445215"/>
          </a:xfrm>
        </p:grpSpPr>
        <p:sp>
          <p:nvSpPr>
            <p:cNvPr id="285" name="Shape 285"/>
            <p:cNvSpPr/>
            <p:nvPr/>
          </p:nvSpPr>
          <p:spPr>
            <a:xfrm>
              <a:off x="802435" y="576068"/>
              <a:ext cx="6470365" cy="5445215"/>
            </a:xfrm>
            <a:prstGeom prst="ellipse">
              <a:avLst/>
            </a:prstGeom>
            <a:blipFill rotWithShape="1">
              <a:blip r:embed="rId3">
                <a:alphaModFix/>
                <a:duotone>
                  <a:schemeClr val="accent6">
                    <a:shade val="45000"/>
                    <a:satMod val="135000"/>
                  </a:schemeClr>
                  <a:prstClr val="white"/>
                </a:duotone>
              </a:blip>
              <a:stretch>
                <a:fillRect l="-24998" r="-24998"/>
              </a:stretch>
            </a:blipFill>
            <a:ln>
              <a:noFill/>
            </a:ln>
            <a:effectLst>
              <a:outerShdw blurRad="39999" dist="23000" algn="bl" rotWithShape="0">
                <a:srgbClr val="000000">
                  <a:alpha val="40000"/>
                </a:srgbClr>
              </a:outerShdw>
            </a:effectLst>
          </p:spPr>
          <p:txBody>
            <a:bodyPr lIns="91425" tIns="91425" rIns="91425" bIns="91425" anchor="ctr" anchorCtr="0">
              <a:noAutofit/>
            </a:bodyPr>
            <a:lstStyle/>
            <a:p>
              <a:pPr lvl="0">
                <a:spcBef>
                  <a:spcPts val="0"/>
                </a:spcBef>
                <a:buNone/>
              </a:pPr>
              <a:endParaRPr/>
            </a:p>
          </p:txBody>
        </p:sp>
        <p:sp>
          <p:nvSpPr>
            <p:cNvPr id="286" name="Shape 286"/>
            <p:cNvSpPr/>
            <p:nvPr/>
          </p:nvSpPr>
          <p:spPr>
            <a:xfrm>
              <a:off x="2818658" y="4378796"/>
              <a:ext cx="2584075" cy="1332413"/>
            </a:xfrm>
            <a:prstGeom prst="rect">
              <a:avLst/>
            </a:prstGeom>
            <a:noFill/>
            <a:ln>
              <a:noFill/>
            </a:ln>
            <a:effectLst>
              <a:outerShdw blurRad="39999" dist="23000" algn="bl" rotWithShape="0">
                <a:srgbClr val="000000">
                  <a:alpha val="40000"/>
                </a:srgbClr>
              </a:outerShdw>
            </a:effectLst>
          </p:spPr>
          <p:txBody>
            <a:bodyPr lIns="91425" tIns="91425" rIns="91425" bIns="91425" anchor="ctr" anchorCtr="0">
              <a:noAutofit/>
            </a:bodyPr>
            <a:lstStyle/>
            <a:p>
              <a:pPr lvl="0">
                <a:spcBef>
                  <a:spcPts val="0"/>
                </a:spcBef>
                <a:buNone/>
              </a:pPr>
              <a:endParaRPr/>
            </a:p>
          </p:txBody>
        </p:sp>
        <p:sp>
          <p:nvSpPr>
            <p:cNvPr id="287" name="Shape 287"/>
            <p:cNvSpPr txBox="1"/>
            <p:nvPr/>
          </p:nvSpPr>
          <p:spPr>
            <a:xfrm>
              <a:off x="2314600" y="3456384"/>
              <a:ext cx="3600400" cy="1332413"/>
            </a:xfrm>
            <a:prstGeom prst="rect">
              <a:avLst/>
            </a:prstGeom>
            <a:noFill/>
            <a:ln>
              <a:noFill/>
            </a:ln>
          </p:spPr>
          <p:txBody>
            <a:bodyPr lIns="0" tIns="0" rIns="0" bIns="0" anchor="b" anchorCtr="0">
              <a:noAutofit/>
            </a:bodyPr>
            <a:lstStyle/>
            <a:p>
              <a:pPr marL="0" marR="0" lvl="0" indent="0" algn="ctr" rtl="0">
                <a:lnSpc>
                  <a:spcPct val="90000"/>
                </a:lnSpc>
                <a:spcBef>
                  <a:spcPts val="0"/>
                </a:spcBef>
                <a:spcAft>
                  <a:spcPts val="0"/>
                </a:spcAft>
                <a:buSzPct val="25000"/>
                <a:buNone/>
              </a:pPr>
              <a:r>
                <a:rPr lang="es-ES" sz="2000" b="1" i="0" u="none" strike="noStrike" cap="none" dirty="0">
                  <a:solidFill>
                    <a:schemeClr val="accent3">
                      <a:lumMod val="50000"/>
                    </a:schemeClr>
                  </a:solidFill>
                  <a:latin typeface="Arial Narrow"/>
                  <a:ea typeface="Arial Narrow"/>
                  <a:cs typeface="Arial Narrow"/>
                  <a:sym typeface="Arial Narrow"/>
                </a:rPr>
                <a:t>Además, ante la presencia de eventos de salud, o de situaciones de riesgo, el personal de salud debe estar preparado para realizar la contención. Contener no se limita a la simple recepción de la persona, sino implica admitir, aceptar y no juzgar, brindándole lo que necesita para sobrellevar su situación y recuperar su bienestar, tanto en lo emocional como en lo físico</a:t>
              </a:r>
              <a:r>
                <a:rPr lang="es-ES" sz="2000" b="0" i="0" u="none" strike="noStrike" cap="none" dirty="0">
                  <a:solidFill>
                    <a:srgbClr val="FFFFFF"/>
                  </a:solidFill>
                  <a:latin typeface="Arial Narrow"/>
                  <a:ea typeface="Arial Narrow"/>
                  <a:cs typeface="Arial Narrow"/>
                  <a:sym typeface="Arial Narrow"/>
                </a:rPr>
                <a:t>.</a:t>
              </a: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Shape 293"/>
          <p:cNvSpPr txBox="1">
            <a:spLocks noGrp="1"/>
          </p:cNvSpPr>
          <p:nvPr>
            <p:ph type="title"/>
          </p:nvPr>
        </p:nvSpPr>
        <p:spPr>
          <a:xfrm>
            <a:off x="457200" y="152718"/>
            <a:ext cx="5791200" cy="1371599"/>
          </a:xfrm>
          <a:prstGeom prst="rect">
            <a:avLst/>
          </a:prstGeom>
          <a:noFill/>
          <a:ln>
            <a:noFill/>
          </a:ln>
        </p:spPr>
        <p:txBody>
          <a:bodyPr lIns="91425" tIns="45700" rIns="91425" bIns="45700" anchor="b" anchorCtr="0">
            <a:noAutofit/>
          </a:bodyPr>
          <a:lstStyle/>
          <a:p>
            <a:pPr marL="0" marR="0" lvl="0" indent="0" algn="l" rtl="0">
              <a:spcBef>
                <a:spcPts val="0"/>
              </a:spcBef>
              <a:buClr>
                <a:schemeClr val="dk2"/>
              </a:buClr>
              <a:buSzPct val="25000"/>
              <a:buFont typeface="Arial Black"/>
              <a:buNone/>
            </a:pPr>
            <a:r>
              <a:rPr lang="es-ES" sz="3600" b="0" i="0" u="none" strike="noStrike" cap="none">
                <a:solidFill>
                  <a:schemeClr val="dk2"/>
                </a:solidFill>
                <a:latin typeface="Arial Black"/>
                <a:ea typeface="Arial Black"/>
                <a:cs typeface="Arial Black"/>
                <a:sym typeface="Arial Black"/>
              </a:rPr>
              <a:t>Anamnesis </a:t>
            </a:r>
          </a:p>
        </p:txBody>
      </p:sp>
      <p:grpSp>
        <p:nvGrpSpPr>
          <p:cNvPr id="294" name="Shape 294"/>
          <p:cNvGrpSpPr/>
          <p:nvPr/>
        </p:nvGrpSpPr>
        <p:grpSpPr>
          <a:xfrm>
            <a:off x="628648" y="1824830"/>
            <a:ext cx="7277100" cy="4229099"/>
            <a:chOff x="171448" y="72230"/>
            <a:chExt cx="7277100" cy="4229099"/>
          </a:xfrm>
        </p:grpSpPr>
        <p:sp>
          <p:nvSpPr>
            <p:cNvPr id="295" name="Shape 295"/>
            <p:cNvSpPr/>
            <p:nvPr/>
          </p:nvSpPr>
          <p:spPr>
            <a:xfrm>
              <a:off x="171448" y="72230"/>
              <a:ext cx="4229100" cy="4229099"/>
            </a:xfrm>
            <a:prstGeom prst="ellipse">
              <a:avLst/>
            </a:prstGeom>
            <a:solidFill>
              <a:schemeClr val="accent1">
                <a:alpha val="49803"/>
              </a:schemeClr>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96" name="Shape 296"/>
            <p:cNvSpPr txBox="1"/>
            <p:nvPr/>
          </p:nvSpPr>
          <p:spPr>
            <a:xfrm>
              <a:off x="761999" y="570933"/>
              <a:ext cx="2438399" cy="3231696"/>
            </a:xfrm>
            <a:prstGeom prst="rect">
              <a:avLst/>
            </a:prstGeom>
            <a:noFill/>
            <a:ln>
              <a:noFill/>
            </a:ln>
          </p:spPr>
          <p:txBody>
            <a:bodyPr lIns="0" tIns="0" rIns="0" bIns="0" anchor="ctr" anchorCtr="0">
              <a:noAutofit/>
            </a:bodyPr>
            <a:lstStyle/>
            <a:p>
              <a:pPr marL="0" marR="0" lvl="0" indent="0" algn="ctr" rtl="0">
                <a:lnSpc>
                  <a:spcPct val="90000"/>
                </a:lnSpc>
                <a:spcBef>
                  <a:spcPts val="0"/>
                </a:spcBef>
                <a:spcAft>
                  <a:spcPts val="0"/>
                </a:spcAft>
                <a:buSzPct val="25000"/>
                <a:buNone/>
              </a:pPr>
              <a:r>
                <a:rPr lang="es-ES" sz="1900" b="0" i="0" u="none" strike="noStrike" cap="none">
                  <a:solidFill>
                    <a:schemeClr val="dk1"/>
                  </a:solidFill>
                  <a:latin typeface="Arial"/>
                  <a:ea typeface="Arial"/>
                  <a:cs typeface="Arial"/>
                  <a:sym typeface="Arial"/>
                </a:rPr>
                <a:t>Es el conjunto de datos que suministra la propia persona adolescente o sus acompañantes sobre su salud o sobre el evento que la trae a consultar. </a:t>
              </a:r>
            </a:p>
          </p:txBody>
        </p:sp>
        <p:sp>
          <p:nvSpPr>
            <p:cNvPr id="297" name="Shape 297"/>
            <p:cNvSpPr/>
            <p:nvPr/>
          </p:nvSpPr>
          <p:spPr>
            <a:xfrm>
              <a:off x="3219449" y="72230"/>
              <a:ext cx="4229100" cy="4229099"/>
            </a:xfrm>
            <a:prstGeom prst="ellipse">
              <a:avLst/>
            </a:prstGeom>
            <a:solidFill>
              <a:schemeClr val="accent1">
                <a:alpha val="49803"/>
              </a:schemeClr>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98" name="Shape 298"/>
            <p:cNvSpPr txBox="1"/>
            <p:nvPr/>
          </p:nvSpPr>
          <p:spPr>
            <a:xfrm>
              <a:off x="4419598" y="570933"/>
              <a:ext cx="2438399" cy="3231696"/>
            </a:xfrm>
            <a:prstGeom prst="rect">
              <a:avLst/>
            </a:prstGeom>
            <a:noFill/>
            <a:ln>
              <a:noFill/>
            </a:ln>
          </p:spPr>
          <p:txBody>
            <a:bodyPr lIns="0" tIns="0" rIns="0" bIns="0" anchor="ctr" anchorCtr="0">
              <a:noAutofit/>
            </a:bodyPr>
            <a:lstStyle/>
            <a:p>
              <a:pPr marL="0" marR="0" lvl="0" indent="0" algn="ctr" rtl="0">
                <a:lnSpc>
                  <a:spcPct val="90000"/>
                </a:lnSpc>
                <a:spcBef>
                  <a:spcPts val="0"/>
                </a:spcBef>
                <a:spcAft>
                  <a:spcPts val="0"/>
                </a:spcAft>
                <a:buSzPct val="25000"/>
                <a:buNone/>
              </a:pPr>
              <a:r>
                <a:rPr lang="es-ES" sz="1900" b="0" i="0" u="none" strike="noStrike" cap="none">
                  <a:solidFill>
                    <a:schemeClr val="dk1"/>
                  </a:solidFill>
                  <a:latin typeface="Arial"/>
                  <a:ea typeface="Arial"/>
                  <a:cs typeface="Arial"/>
                  <a:sym typeface="Arial"/>
                </a:rPr>
                <a:t>Como pueden consultar solas o acompañadas, será necesario escuchar atentamente a todos y respetar las distintas percepciones del problema, inclinándose siempre por el interés superior de la persona adolescente.</a:t>
              </a: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grpSp>
        <p:nvGrpSpPr>
          <p:cNvPr id="304" name="Shape 304"/>
          <p:cNvGrpSpPr/>
          <p:nvPr/>
        </p:nvGrpSpPr>
        <p:grpSpPr>
          <a:xfrm>
            <a:off x="-5832212" y="-125711"/>
            <a:ext cx="13832627" cy="7488934"/>
            <a:chOff x="-6289412" y="-962423"/>
            <a:chExt cx="13832627" cy="7488934"/>
          </a:xfrm>
        </p:grpSpPr>
        <p:sp>
          <p:nvSpPr>
            <p:cNvPr id="305" name="Shape 305"/>
            <p:cNvSpPr/>
            <p:nvPr/>
          </p:nvSpPr>
          <p:spPr>
            <a:xfrm>
              <a:off x="-6289412" y="-962423"/>
              <a:ext cx="7488934" cy="7488934"/>
            </a:xfrm>
            <a:prstGeom prst="blockArc">
              <a:avLst>
                <a:gd name="adj1" fmla="val 18900000"/>
                <a:gd name="adj2" fmla="val 2700000"/>
                <a:gd name="adj3" fmla="val 288"/>
              </a:avLst>
            </a:prstGeom>
            <a:noFill/>
            <a:ln w="28575" cap="flat" cmpd="sng">
              <a:solidFill>
                <a:srgbClr val="60606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06" name="Shape 306"/>
            <p:cNvSpPr/>
            <p:nvPr/>
          </p:nvSpPr>
          <p:spPr>
            <a:xfrm>
              <a:off x="772295" y="556408"/>
              <a:ext cx="6770919" cy="1112816"/>
            </a:xfrm>
            <a:prstGeom prst="rect">
              <a:avLst/>
            </a:prstGeom>
            <a:solidFill>
              <a:schemeClr val="accent1"/>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07" name="Shape 307"/>
            <p:cNvSpPr txBox="1"/>
            <p:nvPr/>
          </p:nvSpPr>
          <p:spPr>
            <a:xfrm>
              <a:off x="772295" y="556408"/>
              <a:ext cx="6770919" cy="1112816"/>
            </a:xfrm>
            <a:prstGeom prst="rect">
              <a:avLst/>
            </a:prstGeom>
            <a:noFill/>
            <a:ln>
              <a:noFill/>
            </a:ln>
          </p:spPr>
          <p:txBody>
            <a:bodyPr lIns="883275" tIns="60950" rIns="60950" bIns="60950" anchor="ctr" anchorCtr="0">
              <a:noAutofit/>
            </a:bodyPr>
            <a:lstStyle/>
            <a:p>
              <a:pPr marL="0" marR="0" lvl="0" indent="0" algn="l" rtl="0">
                <a:lnSpc>
                  <a:spcPct val="90000"/>
                </a:lnSpc>
                <a:spcBef>
                  <a:spcPts val="0"/>
                </a:spcBef>
                <a:spcAft>
                  <a:spcPts val="0"/>
                </a:spcAft>
                <a:buSzPct val="25000"/>
                <a:buNone/>
              </a:pPr>
              <a:r>
                <a:rPr lang="es-ES" sz="2400" b="0" i="0" u="none" strike="noStrike" cap="none">
                  <a:solidFill>
                    <a:schemeClr val="lt1"/>
                  </a:solidFill>
                  <a:latin typeface="Arial"/>
                  <a:ea typeface="Arial"/>
                  <a:cs typeface="Arial"/>
                  <a:sym typeface="Arial"/>
                </a:rPr>
                <a:t>La anamnesis  puede contar con tres fuentes principales de información:</a:t>
              </a:r>
            </a:p>
          </p:txBody>
        </p:sp>
        <p:sp>
          <p:nvSpPr>
            <p:cNvPr id="308" name="Shape 308"/>
            <p:cNvSpPr/>
            <p:nvPr/>
          </p:nvSpPr>
          <p:spPr>
            <a:xfrm>
              <a:off x="76784" y="417306"/>
              <a:ext cx="1391022" cy="1391022"/>
            </a:xfrm>
            <a:prstGeom prst="ellipse">
              <a:avLst/>
            </a:prstGeom>
            <a:solidFill>
              <a:schemeClr val="lt1"/>
            </a:solidFill>
            <a:ln w="28575" cap="flat"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09" name="Shape 309"/>
            <p:cNvSpPr/>
            <p:nvPr/>
          </p:nvSpPr>
          <p:spPr>
            <a:xfrm>
              <a:off x="1176804" y="2225634"/>
              <a:ext cx="6366409" cy="1112816"/>
            </a:xfrm>
            <a:prstGeom prst="rect">
              <a:avLst/>
            </a:prstGeom>
            <a:solidFill>
              <a:schemeClr val="accent1"/>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10" name="Shape 310"/>
            <p:cNvSpPr txBox="1"/>
            <p:nvPr/>
          </p:nvSpPr>
          <p:spPr>
            <a:xfrm>
              <a:off x="1176804" y="2225634"/>
              <a:ext cx="6366409" cy="1112816"/>
            </a:xfrm>
            <a:prstGeom prst="rect">
              <a:avLst/>
            </a:prstGeom>
            <a:noFill/>
            <a:ln>
              <a:noFill/>
            </a:ln>
          </p:spPr>
          <p:txBody>
            <a:bodyPr lIns="883275" tIns="60950" rIns="60950" bIns="60950" anchor="ctr" anchorCtr="0">
              <a:noAutofit/>
            </a:bodyPr>
            <a:lstStyle/>
            <a:p>
              <a:pPr marL="0" marR="0" lvl="0" indent="0" algn="l" rtl="0">
                <a:lnSpc>
                  <a:spcPct val="90000"/>
                </a:lnSpc>
                <a:spcBef>
                  <a:spcPts val="0"/>
                </a:spcBef>
                <a:spcAft>
                  <a:spcPts val="0"/>
                </a:spcAft>
                <a:buSzPct val="25000"/>
                <a:buNone/>
              </a:pPr>
              <a:r>
                <a:rPr lang="es-ES" sz="2400" b="0" i="0" u="none" strike="noStrike" cap="none">
                  <a:solidFill>
                    <a:schemeClr val="lt1"/>
                  </a:solidFill>
                  <a:latin typeface="Arial"/>
                  <a:ea typeface="Arial"/>
                  <a:cs typeface="Arial"/>
                  <a:sym typeface="Arial"/>
                </a:rPr>
                <a:t>lo que relata la persona adolescente;</a:t>
              </a:r>
            </a:p>
          </p:txBody>
        </p:sp>
        <p:sp>
          <p:nvSpPr>
            <p:cNvPr id="311" name="Shape 311"/>
            <p:cNvSpPr/>
            <p:nvPr/>
          </p:nvSpPr>
          <p:spPr>
            <a:xfrm>
              <a:off x="481293" y="2086533"/>
              <a:ext cx="1391022" cy="1391022"/>
            </a:xfrm>
            <a:prstGeom prst="ellipse">
              <a:avLst/>
            </a:prstGeom>
            <a:solidFill>
              <a:schemeClr val="lt1"/>
            </a:solidFill>
            <a:ln w="28575" cap="flat"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12" name="Shape 312"/>
            <p:cNvSpPr/>
            <p:nvPr/>
          </p:nvSpPr>
          <p:spPr>
            <a:xfrm>
              <a:off x="772295" y="3894860"/>
              <a:ext cx="6770919" cy="1112816"/>
            </a:xfrm>
            <a:prstGeom prst="rect">
              <a:avLst/>
            </a:prstGeom>
            <a:solidFill>
              <a:schemeClr val="accent1"/>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13" name="Shape 313"/>
            <p:cNvSpPr txBox="1"/>
            <p:nvPr/>
          </p:nvSpPr>
          <p:spPr>
            <a:xfrm>
              <a:off x="772295" y="3894860"/>
              <a:ext cx="6770919" cy="1112816"/>
            </a:xfrm>
            <a:prstGeom prst="rect">
              <a:avLst/>
            </a:prstGeom>
            <a:noFill/>
            <a:ln>
              <a:noFill/>
            </a:ln>
          </p:spPr>
          <p:txBody>
            <a:bodyPr lIns="883275" tIns="60950" rIns="60950" bIns="60950" anchor="ctr" anchorCtr="0">
              <a:noAutofit/>
            </a:bodyPr>
            <a:lstStyle/>
            <a:p>
              <a:pPr marL="0" marR="0" lvl="0" indent="0" algn="l" rtl="0">
                <a:lnSpc>
                  <a:spcPct val="90000"/>
                </a:lnSpc>
                <a:spcBef>
                  <a:spcPts val="0"/>
                </a:spcBef>
                <a:spcAft>
                  <a:spcPts val="0"/>
                </a:spcAft>
                <a:buSzPct val="25000"/>
                <a:buNone/>
              </a:pPr>
              <a:r>
                <a:rPr lang="es-ES" sz="2400" b="0" i="0" u="none" strike="noStrike" cap="none">
                  <a:solidFill>
                    <a:schemeClr val="lt1"/>
                  </a:solidFill>
                  <a:latin typeface="Arial"/>
                  <a:ea typeface="Arial"/>
                  <a:cs typeface="Arial"/>
                  <a:sym typeface="Arial"/>
                </a:rPr>
                <a:t>lo que relatan sus padres o acompañantes; la interacción entre la persona adolescente y sus acompañantes.</a:t>
              </a:r>
            </a:p>
          </p:txBody>
        </p:sp>
        <p:sp>
          <p:nvSpPr>
            <p:cNvPr id="314" name="Shape 314"/>
            <p:cNvSpPr/>
            <p:nvPr/>
          </p:nvSpPr>
          <p:spPr>
            <a:xfrm>
              <a:off x="76784" y="3755758"/>
              <a:ext cx="1391022" cy="1391022"/>
            </a:xfrm>
            <a:prstGeom prst="ellipse">
              <a:avLst/>
            </a:prstGeom>
            <a:solidFill>
              <a:schemeClr val="lt1"/>
            </a:solidFill>
            <a:ln w="28575" cap="flat"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Shape 320"/>
          <p:cNvSpPr txBox="1">
            <a:spLocks noGrp="1"/>
          </p:cNvSpPr>
          <p:nvPr>
            <p:ph type="title"/>
          </p:nvPr>
        </p:nvSpPr>
        <p:spPr>
          <a:xfrm>
            <a:off x="457200" y="152718"/>
            <a:ext cx="8291263" cy="900018"/>
          </a:xfrm>
          <a:prstGeom prst="rect">
            <a:avLst/>
          </a:prstGeom>
          <a:noFill/>
          <a:ln>
            <a:noFill/>
          </a:ln>
        </p:spPr>
        <p:txBody>
          <a:bodyPr lIns="91425" tIns="45700" rIns="91425" bIns="45700" anchor="b" anchorCtr="0">
            <a:noAutofit/>
          </a:bodyPr>
          <a:lstStyle/>
          <a:p>
            <a:pPr marL="0" marR="0" lvl="0" indent="0" algn="ctr" rtl="0">
              <a:spcBef>
                <a:spcPts val="0"/>
              </a:spcBef>
              <a:buClr>
                <a:schemeClr val="dk2"/>
              </a:buClr>
              <a:buSzPct val="25000"/>
              <a:buFont typeface="Arial Black"/>
              <a:buNone/>
            </a:pPr>
            <a:r>
              <a:rPr lang="es-ES" sz="3240" b="0" i="0" u="none" strike="noStrike" cap="none">
                <a:solidFill>
                  <a:schemeClr val="dk2"/>
                </a:solidFill>
                <a:latin typeface="Arial Black"/>
                <a:ea typeface="Arial Black"/>
                <a:cs typeface="Arial Black"/>
                <a:sym typeface="Arial Black"/>
              </a:rPr>
              <a:t> </a:t>
            </a:r>
            <a:br>
              <a:rPr lang="es-ES" sz="3240" b="0" i="0" u="none" strike="noStrike" cap="none">
                <a:solidFill>
                  <a:schemeClr val="dk2"/>
                </a:solidFill>
                <a:latin typeface="Arial Black"/>
                <a:ea typeface="Arial Black"/>
                <a:cs typeface="Arial Black"/>
                <a:sym typeface="Arial Black"/>
              </a:rPr>
            </a:br>
            <a:r>
              <a:rPr lang="es-ES" sz="3240" b="0" i="0" u="none" strike="noStrike" cap="none">
                <a:solidFill>
                  <a:schemeClr val="dk2"/>
                </a:solidFill>
                <a:latin typeface="Arial Black"/>
                <a:ea typeface="Arial Black"/>
                <a:cs typeface="Arial Black"/>
                <a:sym typeface="Arial Black"/>
              </a:rPr>
              <a:t/>
            </a:r>
            <a:br>
              <a:rPr lang="es-ES" sz="3240" b="0" i="0" u="none" strike="noStrike" cap="none">
                <a:solidFill>
                  <a:schemeClr val="dk2"/>
                </a:solidFill>
                <a:latin typeface="Arial Black"/>
                <a:ea typeface="Arial Black"/>
                <a:cs typeface="Arial Black"/>
                <a:sym typeface="Arial Black"/>
              </a:rPr>
            </a:br>
            <a:r>
              <a:rPr lang="es-ES" sz="3240" b="0" i="0" u="none" strike="noStrike" cap="none">
                <a:solidFill>
                  <a:schemeClr val="dk2"/>
                </a:solidFill>
                <a:latin typeface="Arial Black"/>
                <a:ea typeface="Arial Black"/>
                <a:cs typeface="Arial Black"/>
                <a:sym typeface="Arial Black"/>
              </a:rPr>
              <a:t/>
            </a:r>
            <a:br>
              <a:rPr lang="es-ES" sz="3240" b="0" i="0" u="none" strike="noStrike" cap="none">
                <a:solidFill>
                  <a:schemeClr val="dk2"/>
                </a:solidFill>
                <a:latin typeface="Arial Black"/>
                <a:ea typeface="Arial Black"/>
                <a:cs typeface="Arial Black"/>
                <a:sym typeface="Arial Black"/>
              </a:rPr>
            </a:br>
            <a:r>
              <a:rPr lang="es-ES" sz="3240" b="0" i="0" u="none" strike="noStrike" cap="none">
                <a:solidFill>
                  <a:schemeClr val="dk2"/>
                </a:solidFill>
                <a:latin typeface="Arial Black"/>
                <a:ea typeface="Arial Black"/>
                <a:cs typeface="Arial Black"/>
                <a:sym typeface="Arial Black"/>
              </a:rPr>
              <a:t/>
            </a:r>
            <a:br>
              <a:rPr lang="es-ES" sz="3240" b="0" i="0" u="none" strike="noStrike" cap="none">
                <a:solidFill>
                  <a:schemeClr val="dk2"/>
                </a:solidFill>
                <a:latin typeface="Arial Black"/>
                <a:ea typeface="Arial Black"/>
                <a:cs typeface="Arial Black"/>
                <a:sym typeface="Arial Black"/>
              </a:rPr>
            </a:br>
            <a:r>
              <a:rPr lang="es-ES" sz="3240" b="0" i="0" u="none" strike="noStrike" cap="none">
                <a:solidFill>
                  <a:schemeClr val="dk2"/>
                </a:solidFill>
                <a:latin typeface="Arial Black"/>
                <a:ea typeface="Arial Black"/>
                <a:cs typeface="Arial Black"/>
                <a:sym typeface="Arial Black"/>
              </a:rPr>
              <a:t/>
            </a:r>
            <a:br>
              <a:rPr lang="es-ES" sz="3240" b="0" i="0" u="none" strike="noStrike" cap="none">
                <a:solidFill>
                  <a:schemeClr val="dk2"/>
                </a:solidFill>
                <a:latin typeface="Arial Black"/>
                <a:ea typeface="Arial Black"/>
                <a:cs typeface="Arial Black"/>
                <a:sym typeface="Arial Black"/>
              </a:rPr>
            </a:br>
            <a:r>
              <a:rPr lang="es-ES" sz="3240" b="0" i="0" u="none" strike="noStrike" cap="none">
                <a:solidFill>
                  <a:schemeClr val="dk2"/>
                </a:solidFill>
                <a:latin typeface="Arial Black"/>
                <a:ea typeface="Arial Black"/>
                <a:cs typeface="Arial Black"/>
                <a:sym typeface="Arial Black"/>
              </a:rPr>
              <a:t/>
            </a:r>
            <a:br>
              <a:rPr lang="es-ES" sz="3240" b="0" i="0" u="none" strike="noStrike" cap="none">
                <a:solidFill>
                  <a:schemeClr val="dk2"/>
                </a:solidFill>
                <a:latin typeface="Arial Black"/>
                <a:ea typeface="Arial Black"/>
                <a:cs typeface="Arial Black"/>
                <a:sym typeface="Arial Black"/>
              </a:rPr>
            </a:br>
            <a:r>
              <a:rPr lang="es-ES" sz="3240" b="0" i="0" u="none" strike="noStrike" cap="none">
                <a:solidFill>
                  <a:schemeClr val="dk2"/>
                </a:solidFill>
                <a:latin typeface="Arial Black"/>
                <a:ea typeface="Arial Black"/>
                <a:cs typeface="Arial Black"/>
                <a:sym typeface="Arial Black"/>
              </a:rPr>
              <a:t/>
            </a:r>
            <a:br>
              <a:rPr lang="es-ES" sz="3240" b="0" i="0" u="none" strike="noStrike" cap="none">
                <a:solidFill>
                  <a:schemeClr val="dk2"/>
                </a:solidFill>
                <a:latin typeface="Arial Black"/>
                <a:ea typeface="Arial Black"/>
                <a:cs typeface="Arial Black"/>
                <a:sym typeface="Arial Black"/>
              </a:rPr>
            </a:br>
            <a:r>
              <a:rPr lang="es-ES" sz="3240" b="0" i="0" u="none" strike="noStrike" cap="none">
                <a:solidFill>
                  <a:schemeClr val="dk2"/>
                </a:solidFill>
                <a:latin typeface="Arial Black"/>
                <a:ea typeface="Arial Black"/>
                <a:cs typeface="Arial Black"/>
                <a:sym typeface="Arial Black"/>
              </a:rPr>
              <a:t/>
            </a:r>
            <a:br>
              <a:rPr lang="es-ES" sz="3240" b="0" i="0" u="none" strike="noStrike" cap="none">
                <a:solidFill>
                  <a:schemeClr val="dk2"/>
                </a:solidFill>
                <a:latin typeface="Arial Black"/>
                <a:ea typeface="Arial Black"/>
                <a:cs typeface="Arial Black"/>
                <a:sym typeface="Arial Black"/>
              </a:rPr>
            </a:br>
            <a:r>
              <a:rPr lang="es-ES" sz="3240" b="0" i="0" u="none" strike="noStrike" cap="none">
                <a:solidFill>
                  <a:schemeClr val="dk2"/>
                </a:solidFill>
                <a:latin typeface="Arial Black"/>
                <a:ea typeface="Arial Black"/>
                <a:cs typeface="Arial Black"/>
                <a:sym typeface="Arial Black"/>
              </a:rPr>
              <a:t/>
            </a:r>
            <a:br>
              <a:rPr lang="es-ES" sz="3240" b="0" i="0" u="none" strike="noStrike" cap="none">
                <a:solidFill>
                  <a:schemeClr val="dk2"/>
                </a:solidFill>
                <a:latin typeface="Arial Black"/>
                <a:ea typeface="Arial Black"/>
                <a:cs typeface="Arial Black"/>
                <a:sym typeface="Arial Black"/>
              </a:rPr>
            </a:br>
            <a:r>
              <a:rPr lang="es-ES" sz="3600" b="0" i="0" u="none" strike="noStrike" cap="none">
                <a:solidFill>
                  <a:schemeClr val="dk2"/>
                </a:solidFill>
                <a:latin typeface="Arial Black"/>
                <a:ea typeface="Arial Black"/>
                <a:cs typeface="Arial Black"/>
                <a:sym typeface="Arial Black"/>
              </a:rPr>
              <a:t>Fases de la entrevista </a:t>
            </a:r>
            <a:br>
              <a:rPr lang="es-ES" sz="3600" b="0" i="0" u="none" strike="noStrike" cap="none">
                <a:solidFill>
                  <a:schemeClr val="dk2"/>
                </a:solidFill>
                <a:latin typeface="Arial Black"/>
                <a:ea typeface="Arial Black"/>
                <a:cs typeface="Arial Black"/>
                <a:sym typeface="Arial Black"/>
              </a:rPr>
            </a:br>
            <a:r>
              <a:rPr lang="es-ES" sz="1800" b="0" i="0" u="none" strike="noStrike" cap="none">
                <a:solidFill>
                  <a:schemeClr val="dk2"/>
                </a:solidFill>
                <a:latin typeface="Arial Black"/>
                <a:ea typeface="Arial Black"/>
                <a:cs typeface="Arial Black"/>
                <a:sym typeface="Arial Black"/>
              </a:rPr>
              <a:t>En general se divide en tres fases: </a:t>
            </a:r>
          </a:p>
        </p:txBody>
      </p:sp>
      <p:grpSp>
        <p:nvGrpSpPr>
          <p:cNvPr id="321" name="Shape 321"/>
          <p:cNvGrpSpPr/>
          <p:nvPr/>
        </p:nvGrpSpPr>
        <p:grpSpPr>
          <a:xfrm>
            <a:off x="395536" y="1743312"/>
            <a:ext cx="7967543" cy="4792740"/>
            <a:chOff x="-61664" y="402544"/>
            <a:chExt cx="7967543" cy="4792740"/>
          </a:xfrm>
        </p:grpSpPr>
        <p:sp>
          <p:nvSpPr>
            <p:cNvPr id="322" name="Shape 322"/>
            <p:cNvSpPr/>
            <p:nvPr/>
          </p:nvSpPr>
          <p:spPr>
            <a:xfrm>
              <a:off x="935591" y="402544"/>
              <a:ext cx="6568606" cy="2052689"/>
            </a:xfrm>
            <a:prstGeom prst="rect">
              <a:avLst/>
            </a:prstGeom>
            <a:solidFill>
              <a:schemeClr val="lt1">
                <a:alpha val="40000"/>
              </a:schemeClr>
            </a:solidFill>
            <a:ln w="12700" cap="flat"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23" name="Shape 323"/>
            <p:cNvSpPr txBox="1"/>
            <p:nvPr/>
          </p:nvSpPr>
          <p:spPr>
            <a:xfrm>
              <a:off x="-61664" y="402544"/>
              <a:ext cx="7565861" cy="2052689"/>
            </a:xfrm>
            <a:prstGeom prst="rect">
              <a:avLst/>
            </a:prstGeom>
            <a:noFill/>
            <a:ln>
              <a:noFill/>
            </a:ln>
          </p:spPr>
          <p:txBody>
            <a:bodyPr lIns="1390350" tIns="129525" rIns="129525" bIns="129525" anchor="ctr" anchorCtr="0">
              <a:noAutofit/>
            </a:bodyPr>
            <a:lstStyle/>
            <a:p>
              <a:pPr marL="0" marR="0" lvl="0" indent="0" algn="ctr" rtl="0">
                <a:lnSpc>
                  <a:spcPct val="90000"/>
                </a:lnSpc>
                <a:spcBef>
                  <a:spcPts val="0"/>
                </a:spcBef>
                <a:spcAft>
                  <a:spcPts val="0"/>
                </a:spcAft>
                <a:buSzPct val="25000"/>
                <a:buNone/>
              </a:pPr>
              <a:r>
                <a:rPr lang="es-ES" sz="3400" b="1" i="0" u="none" strike="noStrike" cap="none" dirty="0">
                  <a:solidFill>
                    <a:schemeClr val="dk1"/>
                  </a:solidFill>
                  <a:latin typeface="Arial"/>
                  <a:ea typeface="Arial"/>
                  <a:cs typeface="Arial"/>
                  <a:sym typeface="Arial"/>
                </a:rPr>
                <a:t>Fase inicial con el adolescente y los padres o acompañantes: </a:t>
              </a:r>
            </a:p>
          </p:txBody>
        </p:sp>
        <p:sp>
          <p:nvSpPr>
            <p:cNvPr id="325" name="Shape 325"/>
            <p:cNvSpPr/>
            <p:nvPr/>
          </p:nvSpPr>
          <p:spPr>
            <a:xfrm>
              <a:off x="260218" y="2830709"/>
              <a:ext cx="7645661" cy="2364575"/>
            </a:xfrm>
            <a:prstGeom prst="rect">
              <a:avLst/>
            </a:prstGeom>
            <a:solidFill>
              <a:schemeClr val="lt1">
                <a:alpha val="40000"/>
              </a:schemeClr>
            </a:solidFill>
            <a:ln w="12700" cap="flat"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26" name="Shape 326"/>
            <p:cNvSpPr txBox="1"/>
            <p:nvPr/>
          </p:nvSpPr>
          <p:spPr>
            <a:xfrm>
              <a:off x="-21569" y="2830708"/>
              <a:ext cx="6590886" cy="2364575"/>
            </a:xfrm>
            <a:prstGeom prst="rect">
              <a:avLst/>
            </a:prstGeom>
            <a:noFill/>
            <a:ln>
              <a:noFill/>
            </a:ln>
          </p:spPr>
          <p:txBody>
            <a:bodyPr lIns="1390350" tIns="60950" rIns="60950" bIns="60950" anchor="ctr" anchorCtr="0">
              <a:noAutofit/>
            </a:bodyPr>
            <a:lstStyle/>
            <a:p>
              <a:pPr marL="0" marR="0" lvl="0" indent="0" algn="just" rtl="0">
                <a:lnSpc>
                  <a:spcPct val="90000"/>
                </a:lnSpc>
                <a:spcBef>
                  <a:spcPts val="0"/>
                </a:spcBef>
                <a:spcAft>
                  <a:spcPts val="0"/>
                </a:spcAft>
                <a:buSzPct val="25000"/>
                <a:buNone/>
              </a:pPr>
              <a:r>
                <a:rPr lang="es-ES" sz="1600" b="1" i="0" u="none" strike="noStrike" cap="none" dirty="0">
                  <a:solidFill>
                    <a:schemeClr val="dk1"/>
                  </a:solidFill>
                  <a:latin typeface="Arial"/>
                  <a:ea typeface="Arial"/>
                  <a:cs typeface="Arial"/>
                  <a:sym typeface="Arial"/>
                </a:rPr>
                <a:t>Se  exploran los motivos de consulta del adolescente y acompañante, se observa la interacción entre ellos y se permite a los padres expresar sus inquietudes y expectativas. Durante la entrevista conjunta padre - adolescente es fundamental observar  la interacción entre  ellos</a:t>
              </a: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Shape 333"/>
          <p:cNvSpPr txBox="1">
            <a:spLocks noGrp="1"/>
          </p:cNvSpPr>
          <p:nvPr>
            <p:ph type="title"/>
          </p:nvPr>
        </p:nvSpPr>
        <p:spPr>
          <a:xfrm>
            <a:off x="457200" y="152718"/>
            <a:ext cx="8219256" cy="1371599"/>
          </a:xfrm>
          <a:prstGeom prst="rect">
            <a:avLst/>
          </a:prstGeom>
          <a:noFill/>
          <a:ln>
            <a:noFill/>
          </a:ln>
        </p:spPr>
        <p:txBody>
          <a:bodyPr lIns="91425" tIns="45700" rIns="91425" bIns="45700" anchor="b" anchorCtr="0">
            <a:noAutofit/>
          </a:bodyPr>
          <a:lstStyle/>
          <a:p>
            <a:pPr marL="0" marR="0" lvl="0" indent="0" algn="l" rtl="0">
              <a:spcBef>
                <a:spcPts val="0"/>
              </a:spcBef>
              <a:buClr>
                <a:schemeClr val="dk2"/>
              </a:buClr>
              <a:buSzPct val="25000"/>
              <a:buFont typeface="Arial Black"/>
              <a:buNone/>
            </a:pPr>
            <a:r>
              <a:rPr lang="es-ES" sz="3600" b="0" i="0" u="none" strike="noStrike" cap="none">
                <a:solidFill>
                  <a:schemeClr val="dk2"/>
                </a:solidFill>
                <a:latin typeface="Arial Black"/>
                <a:ea typeface="Arial Black"/>
                <a:cs typeface="Arial Black"/>
                <a:sym typeface="Arial Black"/>
              </a:rPr>
              <a:t>Fases de la entrevista </a:t>
            </a:r>
            <a:br>
              <a:rPr lang="es-ES" sz="3600" b="0" i="0" u="none" strike="noStrike" cap="none">
                <a:solidFill>
                  <a:schemeClr val="dk2"/>
                </a:solidFill>
                <a:latin typeface="Arial Black"/>
                <a:ea typeface="Arial Black"/>
                <a:cs typeface="Arial Black"/>
                <a:sym typeface="Arial Black"/>
              </a:rPr>
            </a:br>
            <a:endParaRPr lang="es-ES" sz="3600" b="0" i="0" u="none" strike="noStrike" cap="none">
              <a:solidFill>
                <a:schemeClr val="dk2"/>
              </a:solidFill>
              <a:latin typeface="Arial Black"/>
              <a:ea typeface="Arial Black"/>
              <a:cs typeface="Arial Black"/>
              <a:sym typeface="Arial Black"/>
            </a:endParaRPr>
          </a:p>
        </p:txBody>
      </p:sp>
      <p:grpSp>
        <p:nvGrpSpPr>
          <p:cNvPr id="334" name="Shape 334"/>
          <p:cNvGrpSpPr/>
          <p:nvPr/>
        </p:nvGrpSpPr>
        <p:grpSpPr>
          <a:xfrm>
            <a:off x="460761" y="1124744"/>
            <a:ext cx="8284138" cy="5472607"/>
            <a:chOff x="3561" y="0"/>
            <a:chExt cx="8284138" cy="5472607"/>
          </a:xfrm>
        </p:grpSpPr>
        <p:sp>
          <p:nvSpPr>
            <p:cNvPr id="335" name="Shape 335"/>
            <p:cNvSpPr/>
            <p:nvPr/>
          </p:nvSpPr>
          <p:spPr>
            <a:xfrm>
              <a:off x="3561" y="0"/>
              <a:ext cx="4080855" cy="5472607"/>
            </a:xfrm>
            <a:prstGeom prst="roundRect">
              <a:avLst>
                <a:gd name="adj" fmla="val 10000"/>
              </a:avLst>
            </a:prstGeom>
            <a:solidFill>
              <a:schemeClr val="accent1"/>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36" name="Shape 336"/>
            <p:cNvSpPr txBox="1"/>
            <p:nvPr/>
          </p:nvSpPr>
          <p:spPr>
            <a:xfrm>
              <a:off x="442392" y="216024"/>
              <a:ext cx="3096344" cy="4162061"/>
            </a:xfrm>
            <a:prstGeom prst="rect">
              <a:avLst/>
            </a:prstGeom>
            <a:noFill/>
            <a:ln>
              <a:noFill/>
            </a:ln>
          </p:spPr>
          <p:txBody>
            <a:bodyPr lIns="113775" tIns="113775" rIns="113775" bIns="113775" anchor="ctr" anchorCtr="0">
              <a:noAutofit/>
            </a:bodyPr>
            <a:lstStyle/>
            <a:p>
              <a:pPr marL="0" marR="0" lvl="0" indent="0" algn="just" rtl="0">
                <a:lnSpc>
                  <a:spcPct val="90000"/>
                </a:lnSpc>
                <a:spcBef>
                  <a:spcPts val="0"/>
                </a:spcBef>
                <a:spcAft>
                  <a:spcPts val="0"/>
                </a:spcAft>
                <a:buSzPct val="25000"/>
                <a:buNone/>
              </a:pPr>
              <a:r>
                <a:rPr lang="es-ES" sz="1600" b="1" i="0" u="none" strike="noStrike" cap="none" dirty="0">
                  <a:solidFill>
                    <a:schemeClr val="lt1"/>
                  </a:solidFill>
                  <a:latin typeface="Arial Narrow"/>
                  <a:ea typeface="Arial Narrow"/>
                  <a:cs typeface="Arial Narrow"/>
                  <a:sym typeface="Arial Narrow"/>
                </a:rPr>
                <a:t>Consulta con el adolescente solo: Es el momento en el que se aclaran los objetivos principales tanto para el paciente como para el entrevistador, se le aclara la confidencialidad de la atención y se le ofrece la posibilidad de negociar frente a las aprensiones que pueda tener. En esta fase se desarrolla la mayor parte de la evaluación: los antecedentes individuales y familiares, evaluación de la familia y </a:t>
              </a:r>
              <a:r>
                <a:rPr lang="es-ES" sz="1600" b="1" i="0" u="none" strike="noStrike" cap="none" dirty="0" err="1">
                  <a:solidFill>
                    <a:schemeClr val="lt1"/>
                  </a:solidFill>
                  <a:latin typeface="Arial Narrow"/>
                  <a:ea typeface="Arial Narrow"/>
                  <a:cs typeface="Arial Narrow"/>
                  <a:sym typeface="Arial Narrow"/>
                </a:rPr>
                <a:t>genograma</a:t>
              </a:r>
              <a:r>
                <a:rPr lang="es-ES" sz="1600" b="1" i="0" u="none" strike="noStrike" cap="none" dirty="0">
                  <a:solidFill>
                    <a:schemeClr val="lt1"/>
                  </a:solidFill>
                  <a:latin typeface="Arial Narrow"/>
                  <a:ea typeface="Arial Narrow"/>
                  <a:cs typeface="Arial Narrow"/>
                  <a:sym typeface="Arial Narrow"/>
                </a:rPr>
                <a:t>, factores de riesgo y protectores, se realiza el examen físico y la educación al adolescente. </a:t>
              </a:r>
            </a:p>
          </p:txBody>
        </p:sp>
        <p:sp>
          <p:nvSpPr>
            <p:cNvPr id="338" name="Shape 338"/>
            <p:cNvSpPr/>
            <p:nvPr/>
          </p:nvSpPr>
          <p:spPr>
            <a:xfrm>
              <a:off x="4206844" y="0"/>
              <a:ext cx="4080855" cy="5472607"/>
            </a:xfrm>
            <a:prstGeom prst="roundRect">
              <a:avLst>
                <a:gd name="adj" fmla="val 10000"/>
              </a:avLst>
            </a:prstGeom>
            <a:solidFill>
              <a:schemeClr val="accent1"/>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39" name="Shape 339"/>
            <p:cNvSpPr txBox="1"/>
            <p:nvPr/>
          </p:nvSpPr>
          <p:spPr>
            <a:xfrm>
              <a:off x="4522233" y="144016"/>
              <a:ext cx="3308803" cy="4162061"/>
            </a:xfrm>
            <a:prstGeom prst="rect">
              <a:avLst/>
            </a:prstGeom>
            <a:noFill/>
            <a:ln>
              <a:noFill/>
            </a:ln>
          </p:spPr>
          <p:txBody>
            <a:bodyPr lIns="113775" tIns="113775" rIns="113775" bIns="113775" anchor="ctr" anchorCtr="0">
              <a:noAutofit/>
            </a:bodyPr>
            <a:lstStyle/>
            <a:p>
              <a:pPr marL="0" marR="0" lvl="0" indent="0" algn="just" rtl="0">
                <a:lnSpc>
                  <a:spcPct val="90000"/>
                </a:lnSpc>
                <a:spcBef>
                  <a:spcPts val="0"/>
                </a:spcBef>
                <a:spcAft>
                  <a:spcPts val="0"/>
                </a:spcAft>
                <a:buSzPct val="25000"/>
                <a:buNone/>
              </a:pPr>
              <a:r>
                <a:rPr lang="es-ES" sz="1600" b="1" i="0" u="none" strike="noStrike" cap="none" dirty="0">
                  <a:solidFill>
                    <a:schemeClr val="lt1"/>
                  </a:solidFill>
                  <a:latin typeface="Arial Narrow"/>
                  <a:ea typeface="Arial Narrow"/>
                  <a:cs typeface="Arial Narrow"/>
                  <a:sym typeface="Arial Narrow"/>
                </a:rPr>
                <a:t>Cierre: Se comenta la aproximación diagnóstica y el plan de tratamiento y seguimiento inicialmente a solas con el adolescente, sobre todo cuando hay aspectos que son de responsabilidad del paciente (por ejemplo, consumo de sustancias, sexualidad, etc.), donde se debe acordar lo que se conversará con los padres. Finalmente se hace pasar a los padres, se comentan los hallazgos de la supervisión de salud, los diagnósticos y el plan terapéutico y se entregan las recomendaciones al adolescente y su familia. </a:t>
              </a:r>
            </a:p>
          </p:txBody>
        </p:sp>
        <p:sp>
          <p:nvSpPr>
            <p:cNvPr id="341" name="Shape 341"/>
            <p:cNvSpPr/>
            <p:nvPr/>
          </p:nvSpPr>
          <p:spPr>
            <a:xfrm>
              <a:off x="331650" y="4104456"/>
              <a:ext cx="7627962" cy="820890"/>
            </a:xfrm>
            <a:prstGeom prst="leftRightArrow">
              <a:avLst>
                <a:gd name="adj1" fmla="val 50000"/>
                <a:gd name="adj2" fmla="val 50000"/>
              </a:avLst>
            </a:prstGeom>
            <a:solidFill>
              <a:schemeClr val="bg2">
                <a:lumMod val="60000"/>
                <a:lumOff val="40000"/>
              </a:schemeClr>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Shape 347"/>
          <p:cNvSpPr txBox="1">
            <a:spLocks noGrp="1"/>
          </p:cNvSpPr>
          <p:nvPr>
            <p:ph type="title"/>
          </p:nvPr>
        </p:nvSpPr>
        <p:spPr>
          <a:xfrm>
            <a:off x="457200" y="320507"/>
            <a:ext cx="8166099" cy="1524317"/>
          </a:xfrm>
          <a:prstGeom prst="rect">
            <a:avLst/>
          </a:prstGeom>
          <a:noFill/>
          <a:ln>
            <a:noFill/>
          </a:ln>
        </p:spPr>
        <p:txBody>
          <a:bodyPr lIns="91425" tIns="45700" rIns="91425" bIns="45700" anchor="b" anchorCtr="0">
            <a:noAutofit/>
          </a:bodyPr>
          <a:lstStyle/>
          <a:p>
            <a:pPr marL="0" marR="0" lvl="0" indent="0" algn="l" rtl="0">
              <a:spcBef>
                <a:spcPts val="0"/>
              </a:spcBef>
              <a:buClr>
                <a:schemeClr val="dk2"/>
              </a:buClr>
              <a:buSzPct val="25000"/>
              <a:buFont typeface="Arial Black"/>
              <a:buNone/>
            </a:pPr>
            <a:r>
              <a:rPr lang="es-ES" sz="3240" b="0" i="0" u="none" strike="noStrike" cap="none" dirty="0" smtClean="0">
                <a:solidFill>
                  <a:schemeClr val="dk2"/>
                </a:solidFill>
                <a:latin typeface="Arial Black"/>
                <a:ea typeface="Arial Black"/>
                <a:cs typeface="Arial Black"/>
                <a:sym typeface="Arial Black"/>
              </a:rPr>
              <a:t/>
            </a:r>
            <a:br>
              <a:rPr lang="es-ES" sz="3240" b="0" i="0" u="none" strike="noStrike" cap="none" dirty="0" smtClean="0">
                <a:solidFill>
                  <a:schemeClr val="dk2"/>
                </a:solidFill>
                <a:latin typeface="Arial Black"/>
                <a:ea typeface="Arial Black"/>
                <a:cs typeface="Arial Black"/>
                <a:sym typeface="Arial Black"/>
              </a:rPr>
            </a:br>
            <a:r>
              <a:rPr lang="es-ES" sz="3240" dirty="0"/>
              <a:t/>
            </a:r>
            <a:br>
              <a:rPr lang="es-ES" sz="3240" dirty="0"/>
            </a:br>
            <a:r>
              <a:rPr lang="es-ES" sz="3240" dirty="0" smtClean="0"/>
              <a:t/>
            </a:r>
            <a:br>
              <a:rPr lang="es-ES" sz="3240" dirty="0" smtClean="0"/>
            </a:br>
            <a:r>
              <a:rPr lang="es-ES" sz="3240" dirty="0"/>
              <a:t/>
            </a:r>
            <a:br>
              <a:rPr lang="es-ES" sz="3240" dirty="0"/>
            </a:br>
            <a:r>
              <a:rPr lang="es-ES" sz="3240" dirty="0" smtClean="0"/>
              <a:t/>
            </a:r>
            <a:br>
              <a:rPr lang="es-ES" sz="3240" dirty="0" smtClean="0"/>
            </a:br>
            <a:r>
              <a:rPr lang="es-ES" sz="3240" dirty="0"/>
              <a:t/>
            </a:r>
            <a:br>
              <a:rPr lang="es-ES" sz="3240" dirty="0"/>
            </a:br>
            <a:r>
              <a:rPr lang="es-ES" sz="3240" dirty="0" smtClean="0"/>
              <a:t/>
            </a:r>
            <a:br>
              <a:rPr lang="es-ES" sz="3240" dirty="0" smtClean="0"/>
            </a:br>
            <a:r>
              <a:rPr lang="es-ES" sz="3240" dirty="0"/>
              <a:t/>
            </a:r>
            <a:br>
              <a:rPr lang="es-ES" sz="3240" dirty="0"/>
            </a:br>
            <a:r>
              <a:rPr lang="es-ES" sz="3240" dirty="0" smtClean="0"/>
              <a:t/>
            </a:r>
            <a:br>
              <a:rPr lang="es-ES" sz="3240" dirty="0" smtClean="0"/>
            </a:br>
            <a:r>
              <a:rPr lang="es-ES" sz="3240" dirty="0"/>
              <a:t/>
            </a:r>
            <a:br>
              <a:rPr lang="es-ES" sz="3240" dirty="0"/>
            </a:br>
            <a:r>
              <a:rPr lang="es-ES" sz="3240" dirty="0" smtClean="0"/>
              <a:t/>
            </a:r>
            <a:br>
              <a:rPr lang="es-ES" sz="3240" dirty="0" smtClean="0"/>
            </a:br>
            <a:r>
              <a:rPr lang="es-ES" sz="3240" b="0" i="0" u="none" strike="noStrike" cap="none" dirty="0" smtClean="0">
                <a:solidFill>
                  <a:schemeClr val="dk2"/>
                </a:solidFill>
                <a:latin typeface="Arial Black"/>
                <a:ea typeface="Arial Black"/>
                <a:cs typeface="Arial Black"/>
                <a:sym typeface="Arial Black"/>
              </a:rPr>
              <a:t>La </a:t>
            </a:r>
            <a:r>
              <a:rPr lang="es-ES" sz="3240" b="0" i="0" u="none" strike="noStrike" cap="none" dirty="0">
                <a:solidFill>
                  <a:schemeClr val="dk2"/>
                </a:solidFill>
                <a:latin typeface="Arial Black"/>
                <a:ea typeface="Arial Black"/>
                <a:cs typeface="Arial Black"/>
                <a:sym typeface="Arial Black"/>
              </a:rPr>
              <a:t>entrevista con la persona adolescente</a:t>
            </a:r>
            <a:br>
              <a:rPr lang="es-ES" sz="3240" b="0" i="0" u="none" strike="noStrike" cap="none" dirty="0">
                <a:solidFill>
                  <a:schemeClr val="dk2"/>
                </a:solidFill>
                <a:latin typeface="Arial Black"/>
                <a:ea typeface="Arial Black"/>
                <a:cs typeface="Arial Black"/>
                <a:sym typeface="Arial Black"/>
              </a:rPr>
            </a:br>
            <a:endParaRPr lang="es-ES" sz="3240" b="0" i="0" u="none" strike="noStrike" cap="none" dirty="0">
              <a:solidFill>
                <a:schemeClr val="dk2"/>
              </a:solidFill>
              <a:latin typeface="Arial Black"/>
              <a:ea typeface="Arial Black"/>
              <a:cs typeface="Arial Black"/>
              <a:sym typeface="Arial Black"/>
            </a:endParaRPr>
          </a:p>
        </p:txBody>
      </p:sp>
      <p:grpSp>
        <p:nvGrpSpPr>
          <p:cNvPr id="348" name="Shape 348"/>
          <p:cNvGrpSpPr/>
          <p:nvPr/>
        </p:nvGrpSpPr>
        <p:grpSpPr>
          <a:xfrm>
            <a:off x="611720" y="1654571"/>
            <a:ext cx="7857058" cy="4093705"/>
            <a:chOff x="253106" y="2527480"/>
            <a:chExt cx="7857058" cy="3156242"/>
          </a:xfrm>
        </p:grpSpPr>
        <p:sp>
          <p:nvSpPr>
            <p:cNvPr id="351" name="Shape 351"/>
            <p:cNvSpPr/>
            <p:nvPr/>
          </p:nvSpPr>
          <p:spPr>
            <a:xfrm rot="10800000">
              <a:off x="253106" y="2527480"/>
              <a:ext cx="3537917" cy="3089143"/>
            </a:xfrm>
            <a:prstGeom prst="round2SameRect">
              <a:avLst>
                <a:gd name="adj1" fmla="val 10500"/>
                <a:gd name="adj2" fmla="val 0"/>
              </a:avLst>
            </a:prstGeom>
            <a:solidFill>
              <a:schemeClr val="accent1"/>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52" name="Shape 352"/>
            <p:cNvSpPr txBox="1"/>
            <p:nvPr/>
          </p:nvSpPr>
          <p:spPr>
            <a:xfrm>
              <a:off x="588559" y="2689582"/>
              <a:ext cx="2867010" cy="2994140"/>
            </a:xfrm>
            <a:prstGeom prst="rect">
              <a:avLst/>
            </a:prstGeom>
            <a:noFill/>
            <a:ln>
              <a:noFill/>
            </a:ln>
          </p:spPr>
          <p:txBody>
            <a:bodyPr lIns="99550" tIns="99550" rIns="99550" bIns="99550" anchor="t" anchorCtr="0">
              <a:noAutofit/>
            </a:bodyPr>
            <a:lstStyle/>
            <a:p>
              <a:pPr marL="0" marR="0" lvl="0" indent="0" algn="just" rtl="0">
                <a:lnSpc>
                  <a:spcPct val="90000"/>
                </a:lnSpc>
                <a:spcBef>
                  <a:spcPts val="0"/>
                </a:spcBef>
                <a:spcAft>
                  <a:spcPts val="0"/>
                </a:spcAft>
                <a:buSzPct val="25000"/>
                <a:buNone/>
              </a:pPr>
              <a:r>
                <a:rPr lang="es-ES" sz="1400" b="1" i="0" u="none" strike="noStrike" cap="none" dirty="0">
                  <a:solidFill>
                    <a:schemeClr val="lt1"/>
                  </a:solidFill>
                  <a:latin typeface="Nunito"/>
                  <a:ea typeface="Nunito"/>
                  <a:cs typeface="Nunito"/>
                  <a:sym typeface="Nunito"/>
                </a:rPr>
                <a:t>• </a:t>
              </a:r>
              <a:r>
                <a:rPr lang="es-ES" sz="2000" b="0" i="0" u="none" strike="noStrike" cap="none" dirty="0">
                  <a:solidFill>
                    <a:schemeClr val="lt1"/>
                  </a:solidFill>
                  <a:latin typeface="Arial Narrow"/>
                  <a:ea typeface="Arial Narrow"/>
                  <a:cs typeface="Arial Narrow"/>
                  <a:sym typeface="Arial Narrow"/>
                </a:rPr>
                <a:t>Entrevistar a la persona adolescente sin la presencia de los acompañantes al inicio de la consulta, permite que aprecie que el interés profesional es hacia él o ella, que es merecedor/a de credibilidad en su relato y considerado como un ser diferente de su familia (padres o encargados). </a:t>
              </a:r>
            </a:p>
          </p:txBody>
        </p:sp>
        <p:sp>
          <p:nvSpPr>
            <p:cNvPr id="354" name="Shape 354"/>
            <p:cNvSpPr/>
            <p:nvPr/>
          </p:nvSpPr>
          <p:spPr>
            <a:xfrm rot="10800000">
              <a:off x="4123064" y="2527480"/>
              <a:ext cx="3987100" cy="3089143"/>
            </a:xfrm>
            <a:prstGeom prst="round2SameRect">
              <a:avLst>
                <a:gd name="adj1" fmla="val 10500"/>
                <a:gd name="adj2" fmla="val 0"/>
              </a:avLst>
            </a:prstGeom>
            <a:solidFill>
              <a:schemeClr val="accent1"/>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55" name="Shape 355"/>
            <p:cNvSpPr txBox="1"/>
            <p:nvPr/>
          </p:nvSpPr>
          <p:spPr>
            <a:xfrm>
              <a:off x="4390762" y="2689582"/>
              <a:ext cx="3451704" cy="2994140"/>
            </a:xfrm>
            <a:prstGeom prst="rect">
              <a:avLst/>
            </a:prstGeom>
            <a:noFill/>
            <a:ln>
              <a:noFill/>
            </a:ln>
          </p:spPr>
          <p:txBody>
            <a:bodyPr lIns="99550" tIns="99550" rIns="99550" bIns="99550" anchor="t" anchorCtr="0">
              <a:noAutofit/>
            </a:bodyPr>
            <a:lstStyle/>
            <a:p>
              <a:pPr marL="0" marR="0" lvl="0" indent="0" algn="just" rtl="0">
                <a:lnSpc>
                  <a:spcPct val="90000"/>
                </a:lnSpc>
                <a:spcBef>
                  <a:spcPts val="0"/>
                </a:spcBef>
                <a:spcAft>
                  <a:spcPts val="0"/>
                </a:spcAft>
                <a:buSzPct val="25000"/>
                <a:buNone/>
              </a:pPr>
              <a:r>
                <a:rPr lang="es-ES" sz="1400" b="0" i="0" u="none" strike="noStrike" cap="none" dirty="0">
                  <a:solidFill>
                    <a:schemeClr val="lt1"/>
                  </a:solidFill>
                  <a:latin typeface="Arial Black"/>
                  <a:ea typeface="Arial Black"/>
                  <a:cs typeface="Arial Black"/>
                  <a:sym typeface="Arial Black"/>
                </a:rPr>
                <a:t>• </a:t>
              </a:r>
              <a:r>
                <a:rPr lang="es-ES" sz="1800" b="0" i="0" u="none" strike="noStrike" cap="none" dirty="0">
                  <a:solidFill>
                    <a:schemeClr val="lt1"/>
                  </a:solidFill>
                  <a:latin typeface="Arial Narrow"/>
                  <a:ea typeface="Arial Narrow"/>
                  <a:cs typeface="Arial Narrow"/>
                  <a:sym typeface="Arial Narrow"/>
                </a:rPr>
                <a:t>Es importante explicarle sobre la utilidad de la entrevista y por qué el o la profesional tiene que indagar sobre muchas cosas. Es la oportunidad para garantizar la confidencialidad y explicar las opciones de intimidad. </a:t>
              </a:r>
            </a:p>
            <a:p>
              <a:pPr marL="0" marR="0" lvl="0" indent="0" algn="just" rtl="0">
                <a:lnSpc>
                  <a:spcPct val="90000"/>
                </a:lnSpc>
                <a:spcBef>
                  <a:spcPts val="630"/>
                </a:spcBef>
                <a:spcAft>
                  <a:spcPts val="0"/>
                </a:spcAft>
                <a:buSzPct val="25000"/>
                <a:buNone/>
              </a:pPr>
              <a:r>
                <a:rPr lang="es-ES" sz="1800" b="0" i="0" u="none" strike="noStrike" cap="none" dirty="0">
                  <a:solidFill>
                    <a:schemeClr val="lt1"/>
                  </a:solidFill>
                  <a:latin typeface="Arial Narrow"/>
                  <a:ea typeface="Arial Narrow"/>
                  <a:cs typeface="Arial Narrow"/>
                  <a:sym typeface="Arial Narrow"/>
                </a:rPr>
                <a:t>Una vez que las tensiones del primer encuentro han disminuido, se valora la necesidad de lograr la aceptación de la persona adolescente para seguir adelante y profundizar más en el diálogo.</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a:ln>
            <a:solidFill>
              <a:schemeClr val="accent1"/>
            </a:solidFill>
          </a:ln>
        </p:spPr>
        <p:txBody>
          <a:bodyPr/>
          <a:lstStyle/>
          <a:p>
            <a:r>
              <a:rPr lang="es-ES" smtClean="0"/>
              <a:t>Objetivos</a:t>
            </a:r>
          </a:p>
        </p:txBody>
      </p:sp>
      <p:sp>
        <p:nvSpPr>
          <p:cNvPr id="3" name="2 Marcador de contenido"/>
          <p:cNvSpPr>
            <a:spLocks noGrp="1"/>
          </p:cNvSpPr>
          <p:nvPr>
            <p:ph idx="1"/>
          </p:nvPr>
        </p:nvSpPr>
        <p:spPr>
          <a:xfrm>
            <a:off x="457200" y="1855788"/>
            <a:ext cx="8229600" cy="4525962"/>
          </a:xfrm>
        </p:spPr>
        <p:txBody>
          <a:bodyPr>
            <a:normAutofit/>
          </a:bodyPr>
          <a:lstStyle/>
          <a:p>
            <a:pPr>
              <a:defRPr/>
            </a:pPr>
            <a:r>
              <a:rPr lang="es-ES" dirty="0" smtClean="0"/>
              <a:t>Con los resultados de este módulo se espera que los estudiantes sean capaces de comprender: </a:t>
            </a:r>
          </a:p>
          <a:p>
            <a:pPr>
              <a:defRPr/>
            </a:pPr>
            <a:endParaRPr lang="es-ES" dirty="0" smtClean="0"/>
          </a:p>
          <a:p>
            <a:pPr>
              <a:defRPr/>
            </a:pPr>
            <a:r>
              <a:rPr lang="es-ES" dirty="0" smtClean="0"/>
              <a:t> Los principios fundamentales de la atención a personas adolescentes como sujetos de derechos. </a:t>
            </a:r>
          </a:p>
          <a:p>
            <a:pPr>
              <a:defRPr/>
            </a:pPr>
            <a:r>
              <a:rPr lang="es-ES" dirty="0" smtClean="0"/>
              <a:t> Los componentes para esta prestación </a:t>
            </a:r>
          </a:p>
          <a:p>
            <a:pPr>
              <a:defRPr/>
            </a:pPr>
            <a:r>
              <a:rPr lang="es-ES" dirty="0" smtClean="0"/>
              <a:t> Manejo de la entrevista.</a:t>
            </a:r>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Shape 361"/>
          <p:cNvSpPr txBox="1">
            <a:spLocks noGrp="1"/>
          </p:cNvSpPr>
          <p:nvPr>
            <p:ph type="title"/>
          </p:nvPr>
        </p:nvSpPr>
        <p:spPr>
          <a:xfrm>
            <a:off x="457200" y="404664"/>
            <a:ext cx="8075240" cy="1119653"/>
          </a:xfrm>
          <a:prstGeom prst="rect">
            <a:avLst/>
          </a:prstGeom>
          <a:noFill/>
          <a:ln>
            <a:noFill/>
          </a:ln>
        </p:spPr>
        <p:txBody>
          <a:bodyPr lIns="91425" tIns="45700" rIns="91425" bIns="45700" anchor="ctr" anchorCtr="0">
            <a:noAutofit/>
          </a:bodyPr>
          <a:lstStyle/>
          <a:p>
            <a:pPr marL="0" marR="0" lvl="0" indent="0" algn="ctr" rtl="0">
              <a:spcBef>
                <a:spcPts val="0"/>
              </a:spcBef>
              <a:buClr>
                <a:schemeClr val="dk2"/>
              </a:buClr>
              <a:buSzPct val="25000"/>
              <a:buFont typeface="Arial Black"/>
              <a:buNone/>
            </a:pPr>
            <a:r>
              <a:rPr lang="es-ES" sz="2800" b="0" i="0" u="none" strike="noStrike" cap="none" dirty="0">
                <a:solidFill>
                  <a:schemeClr val="dk2"/>
                </a:solidFill>
                <a:latin typeface="Arial Black"/>
                <a:ea typeface="Arial Black"/>
                <a:cs typeface="Arial Black"/>
                <a:sym typeface="Arial Black"/>
              </a:rPr>
              <a:t>La entrevista con la persona adolescente</a:t>
            </a:r>
            <a:br>
              <a:rPr lang="es-ES" sz="2800" b="0" i="0" u="none" strike="noStrike" cap="none" dirty="0">
                <a:solidFill>
                  <a:schemeClr val="dk2"/>
                </a:solidFill>
                <a:latin typeface="Arial Black"/>
                <a:ea typeface="Arial Black"/>
                <a:cs typeface="Arial Black"/>
                <a:sym typeface="Arial Black"/>
              </a:rPr>
            </a:br>
            <a:endParaRPr lang="es-ES" sz="2800" b="0" i="0" u="none" strike="noStrike" cap="none" dirty="0">
              <a:solidFill>
                <a:schemeClr val="dk2"/>
              </a:solidFill>
              <a:latin typeface="Arial Black"/>
              <a:ea typeface="Arial Black"/>
              <a:cs typeface="Arial Black"/>
              <a:sym typeface="Arial Black"/>
            </a:endParaRPr>
          </a:p>
        </p:txBody>
      </p:sp>
      <p:grpSp>
        <p:nvGrpSpPr>
          <p:cNvPr id="362" name="Shape 362"/>
          <p:cNvGrpSpPr/>
          <p:nvPr/>
        </p:nvGrpSpPr>
        <p:grpSpPr>
          <a:xfrm>
            <a:off x="459845" y="1340771"/>
            <a:ext cx="8141955" cy="4618004"/>
            <a:chOff x="2645" y="144019"/>
            <a:chExt cx="8141955" cy="4618004"/>
          </a:xfrm>
        </p:grpSpPr>
        <p:sp>
          <p:nvSpPr>
            <p:cNvPr id="363" name="Shape 363"/>
            <p:cNvSpPr/>
            <p:nvPr/>
          </p:nvSpPr>
          <p:spPr>
            <a:xfrm>
              <a:off x="2645" y="144019"/>
              <a:ext cx="3743177" cy="4032445"/>
            </a:xfrm>
            <a:prstGeom prst="rect">
              <a:avLst/>
            </a:prstGeom>
            <a:solidFill>
              <a:schemeClr val="lt1">
                <a:alpha val="40000"/>
              </a:schemeClr>
            </a:solidFill>
            <a:ln w="12700" cap="flat"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65" name="Shape 365"/>
            <p:cNvSpPr/>
            <p:nvPr/>
          </p:nvSpPr>
          <p:spPr>
            <a:xfrm>
              <a:off x="189805" y="3573014"/>
              <a:ext cx="3368859" cy="1189009"/>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66" name="Shape 366"/>
            <p:cNvSpPr txBox="1"/>
            <p:nvPr/>
          </p:nvSpPr>
          <p:spPr>
            <a:xfrm>
              <a:off x="189805" y="216025"/>
              <a:ext cx="3368859" cy="3744416"/>
            </a:xfrm>
            <a:prstGeom prst="rect">
              <a:avLst/>
            </a:prstGeom>
            <a:solidFill>
              <a:schemeClr val="bg2">
                <a:lumMod val="20000"/>
                <a:lumOff val="80000"/>
              </a:schemeClr>
            </a:solidFill>
            <a:ln>
              <a:noFill/>
            </a:ln>
          </p:spPr>
          <p:txBody>
            <a:bodyPr lIns="60950" tIns="60950" rIns="60950" bIns="60950" anchor="ctr" anchorCtr="0">
              <a:noAutofit/>
            </a:bodyPr>
            <a:lstStyle/>
            <a:p>
              <a:pPr marL="0" marR="0" lvl="0" indent="0" algn="ctr" rtl="0">
                <a:lnSpc>
                  <a:spcPct val="150000"/>
                </a:lnSpc>
                <a:spcBef>
                  <a:spcPts val="0"/>
                </a:spcBef>
                <a:spcAft>
                  <a:spcPts val="0"/>
                </a:spcAft>
                <a:buSzPct val="25000"/>
                <a:buNone/>
              </a:pPr>
              <a:r>
                <a:rPr lang="es-ES" sz="1600" b="1" i="0" u="none" strike="noStrike" cap="none" dirty="0">
                  <a:solidFill>
                    <a:schemeClr val="dk1"/>
                  </a:solidFill>
                  <a:latin typeface="Arial"/>
                  <a:ea typeface="Arial"/>
                  <a:cs typeface="Arial"/>
                  <a:sym typeface="Arial"/>
                </a:rPr>
                <a:t>Él o ella puede plantear sus inquietudes libremente y trabajar en su responsabilidad, en el cuidado de su salud. Se le debe consultar si desea que sus padres estén presentes en el examen físico. Solo los más pequeños/as desean compañía. </a:t>
              </a:r>
            </a:p>
          </p:txBody>
        </p:sp>
        <p:sp>
          <p:nvSpPr>
            <p:cNvPr id="367" name="Shape 367"/>
            <p:cNvSpPr/>
            <p:nvPr/>
          </p:nvSpPr>
          <p:spPr>
            <a:xfrm>
              <a:off x="4401423" y="144019"/>
              <a:ext cx="3743177" cy="4032445"/>
            </a:xfrm>
            <a:prstGeom prst="rect">
              <a:avLst/>
            </a:prstGeom>
            <a:solidFill>
              <a:schemeClr val="lt1">
                <a:alpha val="40000"/>
              </a:schemeClr>
            </a:solidFill>
            <a:ln w="12700" cap="flat"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69" name="Shape 369"/>
            <p:cNvSpPr/>
            <p:nvPr/>
          </p:nvSpPr>
          <p:spPr>
            <a:xfrm>
              <a:off x="4588582" y="3573014"/>
              <a:ext cx="3368859" cy="1189009"/>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70" name="Shape 370"/>
            <p:cNvSpPr txBox="1"/>
            <p:nvPr/>
          </p:nvSpPr>
          <p:spPr>
            <a:xfrm>
              <a:off x="4588582" y="216025"/>
              <a:ext cx="3368859" cy="3960440"/>
            </a:xfrm>
            <a:prstGeom prst="rect">
              <a:avLst/>
            </a:prstGeom>
            <a:solidFill>
              <a:schemeClr val="tx2">
                <a:lumMod val="60000"/>
                <a:lumOff val="40000"/>
              </a:schemeClr>
            </a:solidFill>
            <a:ln>
              <a:noFill/>
            </a:ln>
          </p:spPr>
          <p:txBody>
            <a:bodyPr lIns="60950" tIns="60950" rIns="60950" bIns="60950" anchor="ctr" anchorCtr="0">
              <a:noAutofit/>
            </a:bodyPr>
            <a:lstStyle/>
            <a:p>
              <a:pPr marL="0" marR="0" lvl="0" indent="0" algn="ctr" rtl="0">
                <a:lnSpc>
                  <a:spcPct val="150000"/>
                </a:lnSpc>
                <a:spcBef>
                  <a:spcPts val="0"/>
                </a:spcBef>
                <a:spcAft>
                  <a:spcPts val="0"/>
                </a:spcAft>
                <a:buSzPct val="25000"/>
                <a:buNone/>
              </a:pPr>
              <a:r>
                <a:rPr lang="es-ES" sz="1600" b="1" i="0" u="none" strike="noStrike" cap="none" dirty="0">
                  <a:solidFill>
                    <a:schemeClr val="dk1"/>
                  </a:solidFill>
                  <a:latin typeface="Arial"/>
                  <a:ea typeface="Arial"/>
                  <a:cs typeface="Arial"/>
                  <a:sym typeface="Arial"/>
                </a:rPr>
                <a:t>• Es necesario tomar precauciones para que el examen genital de una persona adolescente por un trabajador de salud de otro sexo se realice en presencia de una tercera persona.</a:t>
              </a: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6" name="Shape 376"/>
          <p:cNvSpPr txBox="1">
            <a:spLocks noGrp="1"/>
          </p:cNvSpPr>
          <p:nvPr>
            <p:ph type="title"/>
          </p:nvPr>
        </p:nvSpPr>
        <p:spPr>
          <a:xfrm>
            <a:off x="457200" y="152718"/>
            <a:ext cx="8470900" cy="1371599"/>
          </a:xfrm>
          <a:prstGeom prst="rect">
            <a:avLst/>
          </a:prstGeom>
          <a:noFill/>
          <a:ln>
            <a:noFill/>
          </a:ln>
        </p:spPr>
        <p:txBody>
          <a:bodyPr lIns="91425" tIns="45700" rIns="91425" bIns="45700" anchor="b" anchorCtr="0">
            <a:noAutofit/>
          </a:bodyPr>
          <a:lstStyle/>
          <a:p>
            <a:pPr marL="0" marR="0" lvl="0" indent="0" algn="ctr" rtl="0">
              <a:spcBef>
                <a:spcPts val="0"/>
              </a:spcBef>
              <a:buClr>
                <a:schemeClr val="dk2"/>
              </a:buClr>
              <a:buSzPct val="25000"/>
              <a:buFont typeface="Arial Black"/>
              <a:buNone/>
            </a:pPr>
            <a:r>
              <a:rPr lang="es-ES" sz="3200" b="0" i="0" u="none" strike="noStrike" cap="none" dirty="0">
                <a:solidFill>
                  <a:schemeClr val="dk2"/>
                </a:solidFill>
                <a:latin typeface="Arial Black"/>
                <a:ea typeface="Arial Black"/>
                <a:cs typeface="Arial Black"/>
                <a:sym typeface="Arial Black"/>
              </a:rPr>
              <a:t/>
            </a:r>
            <a:br>
              <a:rPr lang="es-ES" sz="3200" b="0" i="0" u="none" strike="noStrike" cap="none" dirty="0">
                <a:solidFill>
                  <a:schemeClr val="dk2"/>
                </a:solidFill>
                <a:latin typeface="Arial Black"/>
                <a:ea typeface="Arial Black"/>
                <a:cs typeface="Arial Black"/>
                <a:sym typeface="Arial Black"/>
              </a:rPr>
            </a:br>
            <a:r>
              <a:rPr lang="es-ES" sz="3200" b="0" i="0" u="none" strike="noStrike" cap="none" dirty="0">
                <a:solidFill>
                  <a:schemeClr val="dk2"/>
                </a:solidFill>
                <a:latin typeface="Arial Black"/>
                <a:ea typeface="Arial Black"/>
                <a:cs typeface="Arial Black"/>
                <a:sym typeface="Arial Black"/>
              </a:rPr>
              <a:t>La entrevista con los padres  o acompañantes</a:t>
            </a:r>
          </a:p>
        </p:txBody>
      </p:sp>
      <p:grpSp>
        <p:nvGrpSpPr>
          <p:cNvPr id="377" name="Shape 377"/>
          <p:cNvGrpSpPr/>
          <p:nvPr/>
        </p:nvGrpSpPr>
        <p:grpSpPr>
          <a:xfrm>
            <a:off x="796667" y="2075681"/>
            <a:ext cx="7663765" cy="3603599"/>
            <a:chOff x="267459" y="446881"/>
            <a:chExt cx="7663765" cy="3603599"/>
          </a:xfrm>
        </p:grpSpPr>
        <p:sp>
          <p:nvSpPr>
            <p:cNvPr id="378" name="Shape 378"/>
            <p:cNvSpPr/>
            <p:nvPr/>
          </p:nvSpPr>
          <p:spPr>
            <a:xfrm>
              <a:off x="311225" y="446881"/>
              <a:ext cx="7619999" cy="1764359"/>
            </a:xfrm>
            <a:prstGeom prst="roundRect">
              <a:avLst>
                <a:gd name="adj" fmla="val 16667"/>
              </a:avLst>
            </a:prstGeom>
            <a:solidFill>
              <a:schemeClr val="accent1"/>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79" name="Shape 379"/>
            <p:cNvSpPr txBox="1"/>
            <p:nvPr/>
          </p:nvSpPr>
          <p:spPr>
            <a:xfrm>
              <a:off x="514400" y="533010"/>
              <a:ext cx="7200800" cy="1592102"/>
            </a:xfrm>
            <a:prstGeom prst="rect">
              <a:avLst/>
            </a:prstGeom>
            <a:solidFill>
              <a:schemeClr val="bg2">
                <a:lumMod val="60000"/>
                <a:lumOff val="40000"/>
              </a:schemeClr>
            </a:solidFill>
            <a:ln>
              <a:noFill/>
            </a:ln>
          </p:spPr>
          <p:txBody>
            <a:bodyPr lIns="99050" tIns="99050" rIns="99050" bIns="99050" anchor="ctr" anchorCtr="0">
              <a:noAutofit/>
            </a:bodyPr>
            <a:lstStyle/>
            <a:p>
              <a:pPr marL="0" marR="0" lvl="0" indent="0" algn="l" rtl="0">
                <a:lnSpc>
                  <a:spcPct val="90000"/>
                </a:lnSpc>
                <a:spcBef>
                  <a:spcPts val="0"/>
                </a:spcBef>
                <a:spcAft>
                  <a:spcPts val="0"/>
                </a:spcAft>
                <a:buSzPct val="25000"/>
                <a:buNone/>
              </a:pPr>
              <a:r>
                <a:rPr lang="es-ES" sz="2600" b="0" i="0" u="none" strike="noStrike" cap="none" dirty="0">
                  <a:solidFill>
                    <a:schemeClr val="lt1"/>
                  </a:solidFill>
                  <a:latin typeface="Arial"/>
                  <a:ea typeface="Arial"/>
                  <a:cs typeface="Arial"/>
                  <a:sym typeface="Arial"/>
                </a:rPr>
                <a:t>• El aporte de antecedentes personales y familiares y la historia psicosocial de la persona adolescente, que traen los padres facilita el enfoque evolutivo y la visión de los </a:t>
              </a:r>
              <a:r>
                <a:rPr lang="es-ES" sz="2600" b="0" i="0" u="none" strike="noStrike" cap="none" dirty="0" smtClean="0">
                  <a:solidFill>
                    <a:schemeClr val="lt1"/>
                  </a:solidFill>
                  <a:latin typeface="Arial"/>
                  <a:ea typeface="Arial"/>
                  <a:cs typeface="Arial"/>
                  <a:sym typeface="Arial"/>
                </a:rPr>
                <a:t>entornos</a:t>
              </a:r>
              <a:endParaRPr lang="es-ES" sz="2600" b="0" i="0" u="none" strike="noStrike" cap="none" dirty="0">
                <a:solidFill>
                  <a:schemeClr val="lt1"/>
                </a:solidFill>
                <a:latin typeface="Arial"/>
                <a:ea typeface="Arial"/>
                <a:cs typeface="Arial"/>
                <a:sym typeface="Arial"/>
              </a:endParaRPr>
            </a:p>
          </p:txBody>
        </p:sp>
        <p:sp>
          <p:nvSpPr>
            <p:cNvPr id="380" name="Shape 380"/>
            <p:cNvSpPr/>
            <p:nvPr/>
          </p:nvSpPr>
          <p:spPr>
            <a:xfrm>
              <a:off x="298376" y="2286121"/>
              <a:ext cx="7619999" cy="1764359"/>
            </a:xfrm>
            <a:prstGeom prst="roundRect">
              <a:avLst>
                <a:gd name="adj" fmla="val 16667"/>
              </a:avLst>
            </a:prstGeom>
            <a:solidFill>
              <a:schemeClr val="accent1"/>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81" name="Shape 381"/>
            <p:cNvSpPr txBox="1"/>
            <p:nvPr/>
          </p:nvSpPr>
          <p:spPr>
            <a:xfrm>
              <a:off x="267459" y="2372250"/>
              <a:ext cx="7447741" cy="1592102"/>
            </a:xfrm>
            <a:prstGeom prst="rect">
              <a:avLst/>
            </a:prstGeom>
            <a:noFill/>
            <a:ln>
              <a:noFill/>
            </a:ln>
          </p:spPr>
          <p:txBody>
            <a:bodyPr lIns="99050" tIns="99050" rIns="99050" bIns="99050" anchor="ctr" anchorCtr="0">
              <a:noAutofit/>
            </a:bodyPr>
            <a:lstStyle/>
            <a:p>
              <a:pPr marL="0" marR="0" lvl="0" indent="0" algn="l" rtl="0">
                <a:lnSpc>
                  <a:spcPct val="90000"/>
                </a:lnSpc>
                <a:spcBef>
                  <a:spcPts val="0"/>
                </a:spcBef>
                <a:spcAft>
                  <a:spcPts val="0"/>
                </a:spcAft>
                <a:buSzPct val="25000"/>
                <a:buNone/>
              </a:pPr>
              <a:r>
                <a:rPr lang="es-ES" sz="2600" b="0" i="0" u="none" strike="noStrike" cap="none">
                  <a:solidFill>
                    <a:schemeClr val="lt1"/>
                  </a:solidFill>
                  <a:latin typeface="Arial"/>
                  <a:ea typeface="Arial"/>
                  <a:cs typeface="Arial"/>
                  <a:sym typeface="Arial"/>
                </a:rPr>
                <a:t>• Si los padres/madres concurrieron a la consulta, es importante incluirlos en los momentos posteriores, en especial durante el examen físico</a:t>
              </a: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sp>
        <p:nvSpPr>
          <p:cNvPr id="387" name="Shape 387"/>
          <p:cNvSpPr txBox="1">
            <a:spLocks noGrp="1"/>
          </p:cNvSpPr>
          <p:nvPr>
            <p:ph type="title"/>
          </p:nvPr>
        </p:nvSpPr>
        <p:spPr>
          <a:xfrm>
            <a:off x="457200" y="152718"/>
            <a:ext cx="8291263" cy="1044034"/>
          </a:xfrm>
          <a:prstGeom prst="rect">
            <a:avLst/>
          </a:prstGeom>
          <a:noFill/>
          <a:ln>
            <a:noFill/>
          </a:ln>
        </p:spPr>
        <p:txBody>
          <a:bodyPr lIns="91425" tIns="45700" rIns="91425" bIns="45700" anchor="b" anchorCtr="0">
            <a:noAutofit/>
          </a:bodyPr>
          <a:lstStyle/>
          <a:p>
            <a:pPr marL="0" marR="0" lvl="0" indent="0" algn="ctr" rtl="0">
              <a:spcBef>
                <a:spcPts val="0"/>
              </a:spcBef>
              <a:buClr>
                <a:schemeClr val="dk2"/>
              </a:buClr>
              <a:buSzPct val="25000"/>
              <a:buFont typeface="Arial Black"/>
              <a:buNone/>
            </a:pPr>
            <a:r>
              <a:rPr lang="es-ES" sz="2400" b="0" i="0" u="none" strike="noStrike" cap="none" dirty="0">
                <a:solidFill>
                  <a:schemeClr val="dk2"/>
                </a:solidFill>
                <a:latin typeface="Arial Black"/>
                <a:ea typeface="Arial Black"/>
                <a:cs typeface="Arial Black"/>
                <a:sym typeface="Arial Black"/>
              </a:rPr>
              <a:t>La entrevista con la persona  adolescente y sus padres o acompañantes</a:t>
            </a:r>
          </a:p>
        </p:txBody>
      </p:sp>
      <p:grpSp>
        <p:nvGrpSpPr>
          <p:cNvPr id="388" name="Shape 388"/>
          <p:cNvGrpSpPr/>
          <p:nvPr/>
        </p:nvGrpSpPr>
        <p:grpSpPr>
          <a:xfrm>
            <a:off x="744288" y="1342426"/>
            <a:ext cx="7591921" cy="5325271"/>
            <a:chOff x="287088" y="1659"/>
            <a:chExt cx="7591921" cy="5325271"/>
          </a:xfrm>
        </p:grpSpPr>
        <p:sp>
          <p:nvSpPr>
            <p:cNvPr id="389" name="Shape 389"/>
            <p:cNvSpPr/>
            <p:nvPr/>
          </p:nvSpPr>
          <p:spPr>
            <a:xfrm>
              <a:off x="2792423" y="1659"/>
              <a:ext cx="5086586" cy="2300581"/>
            </a:xfrm>
            <a:prstGeom prst="rect">
              <a:avLst/>
            </a:prstGeom>
            <a:solidFill>
              <a:schemeClr val="accent1"/>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90" name="Shape 390"/>
            <p:cNvSpPr txBox="1"/>
            <p:nvPr/>
          </p:nvSpPr>
          <p:spPr>
            <a:xfrm>
              <a:off x="2792423" y="1659"/>
              <a:ext cx="5086586" cy="2300581"/>
            </a:xfrm>
            <a:prstGeom prst="rect">
              <a:avLst/>
            </a:prstGeom>
            <a:noFill/>
            <a:ln>
              <a:noFill/>
            </a:ln>
          </p:spPr>
          <p:txBody>
            <a:bodyPr lIns="68575" tIns="68575" rIns="68575" bIns="68575" anchor="ctr" anchorCtr="0">
              <a:noAutofit/>
            </a:bodyPr>
            <a:lstStyle/>
            <a:p>
              <a:pPr marL="0" marR="0" lvl="0" indent="0" algn="l" rtl="0">
                <a:lnSpc>
                  <a:spcPct val="90000"/>
                </a:lnSpc>
                <a:spcBef>
                  <a:spcPts val="0"/>
                </a:spcBef>
                <a:spcAft>
                  <a:spcPts val="0"/>
                </a:spcAft>
                <a:buSzPct val="25000"/>
                <a:buNone/>
              </a:pPr>
              <a:r>
                <a:rPr lang="es-ES" sz="1800" b="0" i="0" u="none" strike="noStrike" cap="none">
                  <a:solidFill>
                    <a:schemeClr val="lt1"/>
                  </a:solidFill>
                  <a:latin typeface="Arial"/>
                  <a:ea typeface="Arial"/>
                  <a:cs typeface="Arial"/>
                  <a:sym typeface="Arial"/>
                </a:rPr>
                <a:t>• </a:t>
              </a:r>
              <a:r>
                <a:rPr lang="es-ES" sz="1800" b="1" i="0" u="none" strike="noStrike" cap="none">
                  <a:solidFill>
                    <a:schemeClr val="lt1"/>
                  </a:solidFill>
                  <a:latin typeface="Nunito"/>
                  <a:ea typeface="Nunito"/>
                  <a:cs typeface="Nunito"/>
                  <a:sym typeface="Nunito"/>
                </a:rPr>
                <a:t>La interacción de la persona adolescente y de su padre o madre es un importante aporte diagnóstico y pronóstic</a:t>
              </a:r>
              <a:r>
                <a:rPr lang="es-ES" sz="1800" b="0" i="0" u="none" strike="noStrike" cap="none">
                  <a:solidFill>
                    <a:schemeClr val="lt1"/>
                  </a:solidFill>
                  <a:latin typeface="Arial"/>
                  <a:ea typeface="Arial"/>
                  <a:cs typeface="Arial"/>
                  <a:sym typeface="Arial"/>
                </a:rPr>
                <a:t>o. </a:t>
              </a:r>
            </a:p>
          </p:txBody>
        </p:sp>
        <p:sp>
          <p:nvSpPr>
            <p:cNvPr id="392" name="Shape 392"/>
            <p:cNvSpPr/>
            <p:nvPr/>
          </p:nvSpPr>
          <p:spPr>
            <a:xfrm>
              <a:off x="287088" y="2681836"/>
              <a:ext cx="5086586" cy="2645094"/>
            </a:xfrm>
            <a:prstGeom prst="rect">
              <a:avLst/>
            </a:prstGeom>
            <a:solidFill>
              <a:schemeClr val="accent1"/>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93" name="Shape 393"/>
            <p:cNvSpPr txBox="1"/>
            <p:nvPr/>
          </p:nvSpPr>
          <p:spPr>
            <a:xfrm>
              <a:off x="287088" y="2681836"/>
              <a:ext cx="5086586" cy="2645094"/>
            </a:xfrm>
            <a:prstGeom prst="rect">
              <a:avLst/>
            </a:prstGeom>
            <a:noFill/>
            <a:ln>
              <a:noFill/>
            </a:ln>
          </p:spPr>
          <p:txBody>
            <a:bodyPr lIns="68575" tIns="68575" rIns="68575" bIns="68575" anchor="ctr" anchorCtr="0">
              <a:noAutofit/>
            </a:bodyPr>
            <a:lstStyle/>
            <a:p>
              <a:pPr marL="0" marR="0" lvl="0" indent="0" algn="l" rtl="0">
                <a:lnSpc>
                  <a:spcPct val="90000"/>
                </a:lnSpc>
                <a:spcBef>
                  <a:spcPts val="0"/>
                </a:spcBef>
                <a:spcAft>
                  <a:spcPts val="0"/>
                </a:spcAft>
                <a:buSzPct val="25000"/>
                <a:buNone/>
              </a:pPr>
              <a:r>
                <a:rPr lang="es-ES" sz="1800" b="1" i="0" u="none" strike="noStrike" cap="none" dirty="0">
                  <a:solidFill>
                    <a:schemeClr val="lt1"/>
                  </a:solidFill>
                  <a:latin typeface="Nunito"/>
                  <a:ea typeface="Nunito"/>
                  <a:cs typeface="Nunito"/>
                  <a:sym typeface="Nunito"/>
                </a:rPr>
                <a:t>• La devolución debe estimular los aspectos positivos que se han percibido en la consulta, buscar la participación de la persona adolescente en la impresión diagnóstica y entregar herramientas para resolver los aspectos que interfieren con el desarrollo y que han sido identificados en la consulta. </a:t>
              </a:r>
            </a:p>
          </p:txBody>
        </p:sp>
      </p:grpSp>
      <p:sp>
        <p:nvSpPr>
          <p:cNvPr id="2" name="Elipse 1"/>
          <p:cNvSpPr/>
          <p:nvPr/>
        </p:nvSpPr>
        <p:spPr>
          <a:xfrm>
            <a:off x="1043608" y="1556792"/>
            <a:ext cx="1872208" cy="1944216"/>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Y"/>
          </a:p>
        </p:txBody>
      </p:sp>
      <p:sp>
        <p:nvSpPr>
          <p:cNvPr id="3" name="Elipse 2"/>
          <p:cNvSpPr/>
          <p:nvPr/>
        </p:nvSpPr>
        <p:spPr>
          <a:xfrm>
            <a:off x="6084168" y="4149080"/>
            <a:ext cx="2160240" cy="2232248"/>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Y"/>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1" name="Shape 401"/>
          <p:cNvSpPr txBox="1">
            <a:spLocks noGrp="1"/>
          </p:cNvSpPr>
          <p:nvPr>
            <p:ph type="title"/>
          </p:nvPr>
        </p:nvSpPr>
        <p:spPr>
          <a:xfrm>
            <a:off x="457200" y="152718"/>
            <a:ext cx="8363272" cy="1116041"/>
          </a:xfrm>
          <a:prstGeom prst="rect">
            <a:avLst/>
          </a:prstGeom>
          <a:noFill/>
          <a:ln>
            <a:noFill/>
          </a:ln>
        </p:spPr>
        <p:txBody>
          <a:bodyPr lIns="91425" tIns="45700" rIns="91425" bIns="45700" anchor="b" anchorCtr="0">
            <a:noAutofit/>
          </a:bodyPr>
          <a:lstStyle/>
          <a:p>
            <a:pPr marL="0" marR="0" lvl="0" indent="0" algn="ctr" rtl="0">
              <a:spcBef>
                <a:spcPts val="0"/>
              </a:spcBef>
              <a:buClr>
                <a:schemeClr val="dk2"/>
              </a:buClr>
              <a:buSzPct val="25000"/>
              <a:buFont typeface="Arial Black"/>
              <a:buNone/>
            </a:pPr>
            <a:r>
              <a:rPr lang="es-ES" sz="2400" b="0" i="0" u="none" strike="noStrike" cap="none" dirty="0">
                <a:solidFill>
                  <a:schemeClr val="dk2"/>
                </a:solidFill>
                <a:latin typeface="Arial Black"/>
                <a:ea typeface="Arial Black"/>
                <a:cs typeface="Arial Black"/>
                <a:sym typeface="Arial Black"/>
              </a:rPr>
              <a:t>La entrevista con la persona  adolescente y sus padres o acompañantes</a:t>
            </a:r>
          </a:p>
        </p:txBody>
      </p:sp>
      <p:grpSp>
        <p:nvGrpSpPr>
          <p:cNvPr id="402" name="Shape 402"/>
          <p:cNvGrpSpPr/>
          <p:nvPr/>
        </p:nvGrpSpPr>
        <p:grpSpPr>
          <a:xfrm>
            <a:off x="457200" y="1556792"/>
            <a:ext cx="7996353" cy="4968551"/>
            <a:chOff x="3438" y="0"/>
            <a:chExt cx="7996353" cy="4968551"/>
          </a:xfrm>
        </p:grpSpPr>
        <p:sp>
          <p:nvSpPr>
            <p:cNvPr id="403" name="Shape 403"/>
            <p:cNvSpPr/>
            <p:nvPr/>
          </p:nvSpPr>
          <p:spPr>
            <a:xfrm>
              <a:off x="3438" y="0"/>
              <a:ext cx="3939090" cy="4968551"/>
            </a:xfrm>
            <a:prstGeom prst="roundRect">
              <a:avLst>
                <a:gd name="adj" fmla="val 10000"/>
              </a:avLst>
            </a:prstGeom>
            <a:solidFill>
              <a:schemeClr val="accent1"/>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04" name="Shape 404"/>
            <p:cNvSpPr txBox="1"/>
            <p:nvPr/>
          </p:nvSpPr>
          <p:spPr>
            <a:xfrm>
              <a:off x="3438" y="1987419"/>
              <a:ext cx="3939090" cy="1987419"/>
            </a:xfrm>
            <a:prstGeom prst="rect">
              <a:avLst/>
            </a:prstGeom>
            <a:noFill/>
            <a:ln>
              <a:noFill/>
            </a:ln>
          </p:spPr>
          <p:txBody>
            <a:bodyPr lIns="120900" tIns="120900" rIns="120900" bIns="120900" anchor="ctr" anchorCtr="0">
              <a:noAutofit/>
            </a:bodyPr>
            <a:lstStyle/>
            <a:p>
              <a:pPr marL="0" marR="0" lvl="0" indent="0" algn="ctr" rtl="0">
                <a:lnSpc>
                  <a:spcPct val="90000"/>
                </a:lnSpc>
                <a:spcBef>
                  <a:spcPts val="0"/>
                </a:spcBef>
                <a:spcAft>
                  <a:spcPts val="0"/>
                </a:spcAft>
                <a:buSzPct val="25000"/>
                <a:buNone/>
              </a:pPr>
              <a:r>
                <a:rPr lang="es-ES" sz="1700" b="1" i="0" u="none" strike="noStrike" cap="none" dirty="0">
                  <a:solidFill>
                    <a:schemeClr val="lt1"/>
                  </a:solidFill>
                  <a:latin typeface="Arial"/>
                  <a:ea typeface="Arial"/>
                  <a:cs typeface="Arial"/>
                  <a:sym typeface="Arial"/>
                </a:rPr>
                <a:t>Con adolescentes de 10 a 13 años será necesario promover el autocuidado e involucrar a las personas adultas, referentes en las indicaciones y recomendaciones, teniendo en cuenta lo estipulado en confidencialidad.</a:t>
              </a:r>
            </a:p>
          </p:txBody>
        </p:sp>
        <p:sp>
          <p:nvSpPr>
            <p:cNvPr id="406" name="Shape 406"/>
            <p:cNvSpPr/>
            <p:nvPr/>
          </p:nvSpPr>
          <p:spPr>
            <a:xfrm>
              <a:off x="4060701" y="0"/>
              <a:ext cx="3939090" cy="4968551"/>
            </a:xfrm>
            <a:prstGeom prst="roundRect">
              <a:avLst>
                <a:gd name="adj" fmla="val 10000"/>
              </a:avLst>
            </a:prstGeom>
            <a:solidFill>
              <a:schemeClr val="accent1"/>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07" name="Shape 407"/>
            <p:cNvSpPr txBox="1"/>
            <p:nvPr/>
          </p:nvSpPr>
          <p:spPr>
            <a:xfrm>
              <a:off x="4060701" y="1987419"/>
              <a:ext cx="3939090" cy="1987419"/>
            </a:xfrm>
            <a:prstGeom prst="rect">
              <a:avLst/>
            </a:prstGeom>
            <a:noFill/>
            <a:ln>
              <a:noFill/>
            </a:ln>
          </p:spPr>
          <p:txBody>
            <a:bodyPr lIns="120900" tIns="120900" rIns="120900" bIns="120900" anchor="ctr" anchorCtr="0">
              <a:noAutofit/>
            </a:bodyPr>
            <a:lstStyle/>
            <a:p>
              <a:pPr marL="0" marR="0" lvl="0" indent="0" algn="ctr" rtl="0">
                <a:lnSpc>
                  <a:spcPct val="90000"/>
                </a:lnSpc>
                <a:spcBef>
                  <a:spcPts val="0"/>
                </a:spcBef>
                <a:spcAft>
                  <a:spcPts val="0"/>
                </a:spcAft>
                <a:buSzPct val="25000"/>
                <a:buNone/>
              </a:pPr>
              <a:r>
                <a:rPr lang="es-ES" sz="1700" b="1" i="0" u="none" strike="noStrike" cap="none" dirty="0">
                  <a:solidFill>
                    <a:schemeClr val="lt1"/>
                  </a:solidFill>
                  <a:latin typeface="Arial"/>
                  <a:ea typeface="Arial"/>
                  <a:cs typeface="Arial"/>
                  <a:sym typeface="Arial"/>
                </a:rPr>
                <a:t>• Con adolescentes de 14 años o más, enfatizar la promoción del autocuidado de la salud. </a:t>
              </a:r>
            </a:p>
          </p:txBody>
        </p:sp>
        <p:sp>
          <p:nvSpPr>
            <p:cNvPr id="409" name="Shape 409"/>
            <p:cNvSpPr/>
            <p:nvPr/>
          </p:nvSpPr>
          <p:spPr>
            <a:xfrm>
              <a:off x="320129" y="3974841"/>
              <a:ext cx="7362972" cy="745281"/>
            </a:xfrm>
            <a:prstGeom prst="leftRightArrow">
              <a:avLst>
                <a:gd name="adj1" fmla="val 50000"/>
                <a:gd name="adj2" fmla="val 50000"/>
              </a:avLst>
            </a:prstGeom>
            <a:solidFill>
              <a:schemeClr val="accent5">
                <a:lumMod val="60000"/>
                <a:lumOff val="40000"/>
              </a:schemeClr>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2" name="Flecha abajo 1"/>
          <p:cNvSpPr/>
          <p:nvPr/>
        </p:nvSpPr>
        <p:spPr>
          <a:xfrm>
            <a:off x="1886685" y="1816019"/>
            <a:ext cx="1080120" cy="1584176"/>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Y"/>
          </a:p>
        </p:txBody>
      </p:sp>
      <p:sp>
        <p:nvSpPr>
          <p:cNvPr id="3" name="Flecha abajo 2"/>
          <p:cNvSpPr/>
          <p:nvPr/>
        </p:nvSpPr>
        <p:spPr>
          <a:xfrm>
            <a:off x="5823071" y="1772816"/>
            <a:ext cx="1080120" cy="1800200"/>
          </a:xfrm>
          <a:prstGeom prst="down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Y"/>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grpSp>
        <p:nvGrpSpPr>
          <p:cNvPr id="415" name="Shape 415"/>
          <p:cNvGrpSpPr/>
          <p:nvPr/>
        </p:nvGrpSpPr>
        <p:grpSpPr>
          <a:xfrm>
            <a:off x="457200" y="476671"/>
            <a:ext cx="8229600" cy="6494370"/>
            <a:chOff x="0" y="-1"/>
            <a:chExt cx="8229600" cy="6494370"/>
          </a:xfrm>
        </p:grpSpPr>
        <p:sp>
          <p:nvSpPr>
            <p:cNvPr id="416" name="Shape 416"/>
            <p:cNvSpPr/>
            <p:nvPr/>
          </p:nvSpPr>
          <p:spPr>
            <a:xfrm>
              <a:off x="0" y="0"/>
              <a:ext cx="8229600" cy="3037985"/>
            </a:xfrm>
            <a:prstGeom prst="roundRect">
              <a:avLst>
                <a:gd name="adj" fmla="val 10000"/>
              </a:avLst>
            </a:prstGeom>
            <a:gradFill>
              <a:gsLst>
                <a:gs pos="0">
                  <a:srgbClr val="FFED6B"/>
                </a:gs>
                <a:gs pos="35000">
                  <a:srgbClr val="FFF18B"/>
                </a:gs>
                <a:gs pos="100000">
                  <a:srgbClr val="FFF6C3"/>
                </a:gs>
              </a:gsLst>
              <a:lin ang="16200000" scaled="0"/>
            </a:gradFill>
            <a:ln>
              <a:noFill/>
            </a:ln>
          </p:spPr>
          <p:txBody>
            <a:bodyPr lIns="91425" tIns="91425" rIns="91425" bIns="91425" anchor="ctr" anchorCtr="0">
              <a:noAutofit/>
            </a:bodyPr>
            <a:lstStyle/>
            <a:p>
              <a:pPr lvl="0">
                <a:spcBef>
                  <a:spcPts val="0"/>
                </a:spcBef>
                <a:buNone/>
              </a:pPr>
              <a:endParaRPr/>
            </a:p>
          </p:txBody>
        </p:sp>
        <p:sp>
          <p:nvSpPr>
            <p:cNvPr id="417" name="Shape 417"/>
            <p:cNvSpPr txBox="1"/>
            <p:nvPr/>
          </p:nvSpPr>
          <p:spPr>
            <a:xfrm>
              <a:off x="974859" y="-1"/>
              <a:ext cx="6279881" cy="3037985"/>
            </a:xfrm>
            <a:prstGeom prst="rect">
              <a:avLst/>
            </a:prstGeom>
            <a:noFill/>
            <a:ln>
              <a:noFill/>
            </a:ln>
          </p:spPr>
          <p:txBody>
            <a:bodyPr lIns="76200" tIns="76200" rIns="76200" bIns="76200" anchor="ctr" anchorCtr="0">
              <a:noAutofit/>
            </a:bodyPr>
            <a:lstStyle/>
            <a:p>
              <a:pPr marL="0" marR="0" lvl="0" indent="0" algn="just" rtl="0">
                <a:lnSpc>
                  <a:spcPct val="90000"/>
                </a:lnSpc>
                <a:spcBef>
                  <a:spcPts val="0"/>
                </a:spcBef>
                <a:spcAft>
                  <a:spcPts val="0"/>
                </a:spcAft>
                <a:buSzPct val="25000"/>
                <a:buNone/>
              </a:pPr>
              <a:r>
                <a:rPr lang="es-ES" sz="2000" b="0" i="0" u="none" strike="noStrike" cap="none" dirty="0">
                  <a:solidFill>
                    <a:schemeClr val="dk1"/>
                  </a:solidFill>
                  <a:latin typeface="Arial Narrow"/>
                  <a:ea typeface="Arial Narrow"/>
                  <a:cs typeface="Arial Narrow"/>
                  <a:sym typeface="Arial Narrow"/>
                </a:rPr>
                <a:t> </a:t>
              </a:r>
            </a:p>
            <a:p>
              <a:pPr marL="0" marR="0" lvl="0" indent="0" algn="just" rtl="0">
                <a:lnSpc>
                  <a:spcPct val="90000"/>
                </a:lnSpc>
                <a:spcBef>
                  <a:spcPts val="700"/>
                </a:spcBef>
                <a:spcAft>
                  <a:spcPts val="0"/>
                </a:spcAft>
                <a:buNone/>
              </a:pPr>
              <a:endParaRPr sz="2000" b="0" i="0" u="none" strike="noStrike" cap="none" dirty="0">
                <a:solidFill>
                  <a:schemeClr val="dk1"/>
                </a:solidFill>
                <a:latin typeface="Arial Narrow"/>
                <a:ea typeface="Arial Narrow"/>
                <a:cs typeface="Arial Narrow"/>
                <a:sym typeface="Arial Narrow"/>
              </a:endParaRPr>
            </a:p>
            <a:p>
              <a:pPr marL="0" marR="0" lvl="0" indent="0" algn="just" rtl="0">
                <a:lnSpc>
                  <a:spcPct val="90000"/>
                </a:lnSpc>
                <a:spcBef>
                  <a:spcPts val="700"/>
                </a:spcBef>
                <a:spcAft>
                  <a:spcPts val="0"/>
                </a:spcAft>
                <a:buSzPct val="25000"/>
                <a:buNone/>
              </a:pPr>
              <a:r>
                <a:rPr lang="es-ES" sz="1800" b="0" i="0" u="none" strike="noStrike" cap="none" dirty="0">
                  <a:solidFill>
                    <a:schemeClr val="dk1"/>
                  </a:solidFill>
                  <a:latin typeface="Arial Black"/>
                  <a:ea typeface="Arial Black"/>
                  <a:cs typeface="Arial Black"/>
                  <a:sym typeface="Arial Black"/>
                </a:rPr>
                <a:t>Dejar los temas más sensibles e íntimos para los que el o la profesional de salud precisa ganarse la confianza del o de la adolescente (vida sexual, violencia intrafamiliar, violencia basada en género, consumo de drogas, etc.) para el final, excepto cuando son los motivos de consulta. Por ejemplo, si la persona consulta porque desea iniciar su vida sexual, y busca consejería, se debe iniciar brindando esa información.</a:t>
              </a:r>
            </a:p>
            <a:p>
              <a:pPr marL="0" marR="0" lvl="0" indent="0" algn="just" rtl="0">
                <a:lnSpc>
                  <a:spcPct val="90000"/>
                </a:lnSpc>
                <a:spcBef>
                  <a:spcPts val="630"/>
                </a:spcBef>
                <a:spcAft>
                  <a:spcPts val="0"/>
                </a:spcAft>
                <a:buNone/>
              </a:pPr>
              <a:endParaRPr sz="1800" b="0" i="0" u="none" strike="noStrike" cap="none" dirty="0">
                <a:solidFill>
                  <a:schemeClr val="dk1"/>
                </a:solidFill>
                <a:latin typeface="Arial Black"/>
                <a:ea typeface="Arial Black"/>
                <a:cs typeface="Arial Black"/>
                <a:sym typeface="Arial Black"/>
              </a:endParaRPr>
            </a:p>
            <a:p>
              <a:pPr marL="0" marR="0" lvl="0" indent="0" algn="just" rtl="0">
                <a:lnSpc>
                  <a:spcPct val="90000"/>
                </a:lnSpc>
                <a:spcBef>
                  <a:spcPts val="630"/>
                </a:spcBef>
                <a:spcAft>
                  <a:spcPts val="0"/>
                </a:spcAft>
                <a:buSzPct val="25000"/>
                <a:buNone/>
              </a:pPr>
              <a:r>
                <a:rPr lang="es-ES" sz="1800" b="0" i="0" u="none" strike="noStrike" cap="none" dirty="0">
                  <a:solidFill>
                    <a:schemeClr val="dk1"/>
                  </a:solidFill>
                  <a:latin typeface="Arial Black"/>
                  <a:ea typeface="Arial Black"/>
                  <a:cs typeface="Arial Black"/>
                  <a:sym typeface="Arial Black"/>
                </a:rPr>
                <a:t> </a:t>
              </a:r>
            </a:p>
          </p:txBody>
        </p:sp>
        <p:sp>
          <p:nvSpPr>
            <p:cNvPr id="419" name="Shape 419"/>
            <p:cNvSpPr/>
            <p:nvPr/>
          </p:nvSpPr>
          <p:spPr>
            <a:xfrm>
              <a:off x="0" y="3341783"/>
              <a:ext cx="8229600" cy="3037985"/>
            </a:xfrm>
            <a:prstGeom prst="roundRect">
              <a:avLst>
                <a:gd name="adj" fmla="val 10000"/>
              </a:avLst>
            </a:prstGeom>
            <a:gradFill>
              <a:gsLst>
                <a:gs pos="0">
                  <a:srgbClr val="96A8EE"/>
                </a:gs>
                <a:gs pos="35000">
                  <a:srgbClr val="AFBCF3"/>
                </a:gs>
                <a:gs pos="100000">
                  <a:srgbClr val="D6DFF9"/>
                </a:gs>
              </a:gsLst>
              <a:lin ang="16200000" scaled="0"/>
            </a:gradFill>
            <a:ln>
              <a:noFill/>
            </a:ln>
          </p:spPr>
          <p:txBody>
            <a:bodyPr lIns="91425" tIns="91425" rIns="91425" bIns="91425" anchor="ctr" anchorCtr="0">
              <a:noAutofit/>
            </a:bodyPr>
            <a:lstStyle/>
            <a:p>
              <a:pPr lvl="0">
                <a:spcBef>
                  <a:spcPts val="0"/>
                </a:spcBef>
                <a:buNone/>
              </a:pPr>
              <a:endParaRPr/>
            </a:p>
          </p:txBody>
        </p:sp>
        <p:sp>
          <p:nvSpPr>
            <p:cNvPr id="420" name="Shape 420"/>
            <p:cNvSpPr txBox="1"/>
            <p:nvPr/>
          </p:nvSpPr>
          <p:spPr>
            <a:xfrm>
              <a:off x="974858" y="3456384"/>
              <a:ext cx="6279881" cy="3037985"/>
            </a:xfrm>
            <a:prstGeom prst="rect">
              <a:avLst/>
            </a:prstGeom>
            <a:noFill/>
            <a:ln>
              <a:noFill/>
            </a:ln>
          </p:spPr>
          <p:txBody>
            <a:bodyPr lIns="68575" tIns="68575" rIns="68575" bIns="68575" anchor="ctr" anchorCtr="0">
              <a:noAutofit/>
            </a:bodyPr>
            <a:lstStyle/>
            <a:p>
              <a:pPr marL="0" marR="0" lvl="0" indent="0" algn="l" rtl="0">
                <a:lnSpc>
                  <a:spcPct val="90000"/>
                </a:lnSpc>
                <a:spcBef>
                  <a:spcPts val="0"/>
                </a:spcBef>
                <a:spcAft>
                  <a:spcPts val="0"/>
                </a:spcAft>
                <a:buSzPct val="25000"/>
                <a:buNone/>
              </a:pPr>
              <a:r>
                <a:rPr lang="es-ES" sz="1800" b="0" i="0" u="none" strike="noStrike" cap="none" dirty="0">
                  <a:solidFill>
                    <a:schemeClr val="dk1"/>
                  </a:solidFill>
                  <a:latin typeface="Arial Black"/>
                  <a:ea typeface="Arial Black"/>
                  <a:cs typeface="Arial Black"/>
                  <a:sym typeface="Arial Black"/>
                </a:rPr>
                <a:t>• Todos los datos que se obtienen durante la entrevista ayudan a detectar los riesgos, factores de protección y los daños existentes</a:t>
              </a:r>
              <a:r>
                <a:rPr lang="es-ES" sz="2000" b="0" i="0" u="none" strike="noStrike" cap="none" dirty="0">
                  <a:solidFill>
                    <a:schemeClr val="dk1"/>
                  </a:solidFill>
                  <a:latin typeface="Arial Narrow"/>
                  <a:ea typeface="Arial Narrow"/>
                  <a:cs typeface="Arial Narrow"/>
                  <a:sym typeface="Arial Narrow"/>
                </a:rPr>
                <a:t>. </a:t>
              </a:r>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35"/>
        <p:cNvGrpSpPr/>
        <p:nvPr/>
      </p:nvGrpSpPr>
      <p:grpSpPr>
        <a:xfrm>
          <a:off x="0" y="0"/>
          <a:ext cx="0" cy="0"/>
          <a:chOff x="0" y="0"/>
          <a:chExt cx="0" cy="0"/>
        </a:xfrm>
      </p:grpSpPr>
      <p:sp>
        <p:nvSpPr>
          <p:cNvPr id="438" name="Shape 438"/>
          <p:cNvSpPr txBox="1"/>
          <p:nvPr/>
        </p:nvSpPr>
        <p:spPr>
          <a:xfrm>
            <a:off x="511859" y="340950"/>
            <a:ext cx="7510682" cy="1010372"/>
          </a:xfrm>
          <a:prstGeom prst="rect">
            <a:avLst/>
          </a:prstGeom>
          <a:noFill/>
          <a:ln>
            <a:noFill/>
          </a:ln>
        </p:spPr>
        <p:txBody>
          <a:bodyPr lIns="110475" tIns="110475" rIns="110475" bIns="110475" anchor="ctr" anchorCtr="0">
            <a:noAutofit/>
          </a:bodyPr>
          <a:lstStyle/>
          <a:p>
            <a:pPr marL="0" marR="0" lvl="0" indent="0" algn="ctr" rtl="0">
              <a:lnSpc>
                <a:spcPct val="90000"/>
              </a:lnSpc>
              <a:spcBef>
                <a:spcPts val="0"/>
              </a:spcBef>
              <a:spcAft>
                <a:spcPts val="0"/>
              </a:spcAft>
              <a:buSzPct val="25000"/>
              <a:buNone/>
            </a:pPr>
            <a:r>
              <a:rPr lang="es-ES" sz="2900" b="0" i="0" u="none" strike="noStrike" cap="none" dirty="0">
                <a:solidFill>
                  <a:schemeClr val="lt1"/>
                </a:solidFill>
                <a:latin typeface="Arial"/>
                <a:ea typeface="Arial"/>
                <a:cs typeface="Arial"/>
                <a:sym typeface="Arial"/>
              </a:rPr>
              <a:t>La historia clínica facilita el registro y seguimiento de</a:t>
            </a:r>
          </a:p>
        </p:txBody>
      </p:sp>
      <p:grpSp>
        <p:nvGrpSpPr>
          <p:cNvPr id="439" name="Shape 439"/>
          <p:cNvGrpSpPr/>
          <p:nvPr/>
        </p:nvGrpSpPr>
        <p:grpSpPr>
          <a:xfrm>
            <a:off x="-5071091" y="332656"/>
            <a:ext cx="13463298" cy="6582288"/>
            <a:chOff x="-5528291" y="-846394"/>
            <a:chExt cx="13463298" cy="6582288"/>
          </a:xfrm>
        </p:grpSpPr>
        <p:sp>
          <p:nvSpPr>
            <p:cNvPr id="440" name="Shape 440"/>
            <p:cNvSpPr/>
            <p:nvPr/>
          </p:nvSpPr>
          <p:spPr>
            <a:xfrm>
              <a:off x="-5528291" y="-846394"/>
              <a:ext cx="6582288" cy="6582288"/>
            </a:xfrm>
            <a:prstGeom prst="blockArc">
              <a:avLst>
                <a:gd name="adj1" fmla="val 18900000"/>
                <a:gd name="adj2" fmla="val 2700000"/>
                <a:gd name="adj3" fmla="val 328"/>
              </a:avLst>
            </a:prstGeom>
            <a:noFill/>
            <a:ln w="28575" cap="flat" cmpd="sng">
              <a:solidFill>
                <a:srgbClr val="DB572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41" name="Shape 441"/>
            <p:cNvSpPr/>
            <p:nvPr/>
          </p:nvSpPr>
          <p:spPr>
            <a:xfrm>
              <a:off x="392855" y="120498"/>
              <a:ext cx="7542152" cy="788730"/>
            </a:xfrm>
            <a:prstGeom prst="rect">
              <a:avLst/>
            </a:prstGeom>
            <a:solidFill>
              <a:schemeClr val="accent4"/>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42" name="Shape 442"/>
            <p:cNvSpPr txBox="1"/>
            <p:nvPr/>
          </p:nvSpPr>
          <p:spPr>
            <a:xfrm>
              <a:off x="392855" y="120498"/>
              <a:ext cx="7542152" cy="788730"/>
            </a:xfrm>
            <a:prstGeom prst="rect">
              <a:avLst/>
            </a:prstGeom>
            <a:noFill/>
            <a:ln>
              <a:noFill/>
            </a:ln>
          </p:spPr>
          <p:txBody>
            <a:bodyPr lIns="408575" tIns="45700" rIns="45700" bIns="45700" anchor="ctr" anchorCtr="0">
              <a:noAutofit/>
            </a:bodyPr>
            <a:lstStyle/>
            <a:p>
              <a:pPr marL="0" marR="0" lvl="0" indent="0" algn="l" rtl="0">
                <a:lnSpc>
                  <a:spcPct val="90000"/>
                </a:lnSpc>
                <a:spcBef>
                  <a:spcPts val="0"/>
                </a:spcBef>
                <a:spcAft>
                  <a:spcPts val="0"/>
                </a:spcAft>
                <a:buSzPct val="25000"/>
                <a:buNone/>
              </a:pPr>
              <a:r>
                <a:rPr lang="es-ES" sz="1800" b="1" i="0" u="none" strike="noStrike" cap="none" dirty="0">
                  <a:solidFill>
                    <a:schemeClr val="lt1"/>
                  </a:solidFill>
                  <a:latin typeface="Arial"/>
                  <a:ea typeface="Arial"/>
                  <a:cs typeface="Arial"/>
                  <a:sym typeface="Arial"/>
                </a:rPr>
                <a:t>• Motivo de consulta (adolescente, acompañante). Cronología de la enfermedad actual.</a:t>
              </a:r>
              <a:r>
                <a:rPr lang="es-ES" sz="1800" b="0" i="0" u="none" strike="noStrike" cap="none" dirty="0">
                  <a:solidFill>
                    <a:schemeClr val="lt1"/>
                  </a:solidFill>
                  <a:latin typeface="Arial"/>
                  <a:ea typeface="Arial"/>
                  <a:cs typeface="Arial"/>
                  <a:sym typeface="Arial"/>
                </a:rPr>
                <a:t>	</a:t>
              </a:r>
            </a:p>
          </p:txBody>
        </p:sp>
        <p:sp>
          <p:nvSpPr>
            <p:cNvPr id="443" name="Shape 443"/>
            <p:cNvSpPr/>
            <p:nvPr/>
          </p:nvSpPr>
          <p:spPr>
            <a:xfrm>
              <a:off x="71126" y="193134"/>
              <a:ext cx="643458" cy="643458"/>
            </a:xfrm>
            <a:prstGeom prst="ellipse">
              <a:avLst/>
            </a:prstGeom>
            <a:solidFill>
              <a:schemeClr val="lt1"/>
            </a:solidFill>
            <a:ln w="28575" cap="flat" cmpd="sng">
              <a:solidFill>
                <a:schemeClr val="accent4"/>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44" name="Shape 444"/>
            <p:cNvSpPr/>
            <p:nvPr/>
          </p:nvSpPr>
          <p:spPr>
            <a:xfrm>
              <a:off x="816285" y="1029533"/>
              <a:ext cx="7118720" cy="514765"/>
            </a:xfrm>
            <a:prstGeom prst="rect">
              <a:avLst/>
            </a:prstGeom>
            <a:solidFill>
              <a:srgbClr val="83A8B1"/>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45" name="Shape 445"/>
            <p:cNvSpPr txBox="1"/>
            <p:nvPr/>
          </p:nvSpPr>
          <p:spPr>
            <a:xfrm>
              <a:off x="816285" y="1029533"/>
              <a:ext cx="7118720" cy="514765"/>
            </a:xfrm>
            <a:prstGeom prst="rect">
              <a:avLst/>
            </a:prstGeom>
            <a:noFill/>
            <a:ln>
              <a:noFill/>
            </a:ln>
          </p:spPr>
          <p:txBody>
            <a:bodyPr lIns="408575" tIns="45700" rIns="45700" bIns="45700" anchor="ctr" anchorCtr="0">
              <a:noAutofit/>
            </a:bodyPr>
            <a:lstStyle/>
            <a:p>
              <a:pPr marL="0" marR="0" lvl="0" indent="0" algn="l" rtl="0">
                <a:lnSpc>
                  <a:spcPct val="90000"/>
                </a:lnSpc>
                <a:spcBef>
                  <a:spcPts val="0"/>
                </a:spcBef>
                <a:spcAft>
                  <a:spcPts val="0"/>
                </a:spcAft>
                <a:buSzPct val="25000"/>
                <a:buNone/>
              </a:pPr>
              <a:r>
                <a:rPr lang="es-ES" sz="1800" b="0" i="0" u="none" strike="noStrike" cap="none" dirty="0">
                  <a:solidFill>
                    <a:schemeClr val="lt1"/>
                  </a:solidFill>
                  <a:latin typeface="Arial"/>
                  <a:ea typeface="Arial"/>
                  <a:cs typeface="Arial"/>
                  <a:sym typeface="Arial"/>
                </a:rPr>
                <a:t>•</a:t>
              </a:r>
              <a:r>
                <a:rPr lang="es-ES" sz="1800" b="1" i="0" u="none" strike="noStrike" cap="none" dirty="0">
                  <a:solidFill>
                    <a:schemeClr val="lt1"/>
                  </a:solidFill>
                  <a:latin typeface="Arial"/>
                  <a:ea typeface="Arial"/>
                  <a:cs typeface="Arial"/>
                  <a:sym typeface="Arial"/>
                </a:rPr>
                <a:t>Antecedentes patológicos personales y familiares</a:t>
              </a:r>
              <a:r>
                <a:rPr lang="es-ES" sz="1800" b="0" i="0" u="none" strike="noStrike" cap="none" dirty="0">
                  <a:solidFill>
                    <a:schemeClr val="lt1"/>
                  </a:solidFill>
                  <a:latin typeface="Arial"/>
                  <a:ea typeface="Arial"/>
                  <a:cs typeface="Arial"/>
                  <a:sym typeface="Arial"/>
                </a:rPr>
                <a:t>.</a:t>
              </a:r>
            </a:p>
          </p:txBody>
        </p:sp>
        <p:sp>
          <p:nvSpPr>
            <p:cNvPr id="446" name="Shape 446"/>
            <p:cNvSpPr/>
            <p:nvPr/>
          </p:nvSpPr>
          <p:spPr>
            <a:xfrm>
              <a:off x="494556" y="965187"/>
              <a:ext cx="643458" cy="643458"/>
            </a:xfrm>
            <a:prstGeom prst="ellipse">
              <a:avLst/>
            </a:prstGeom>
            <a:solidFill>
              <a:schemeClr val="lt1"/>
            </a:solidFill>
            <a:ln w="28575" cap="flat" cmpd="sng">
              <a:solidFill>
                <a:srgbClr val="83A8B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47" name="Shape 447"/>
            <p:cNvSpPr/>
            <p:nvPr/>
          </p:nvSpPr>
          <p:spPr>
            <a:xfrm>
              <a:off x="1009909" y="1595196"/>
              <a:ext cx="6925096" cy="927542"/>
            </a:xfrm>
            <a:prstGeom prst="rect">
              <a:avLst/>
            </a:prstGeom>
            <a:solidFill>
              <a:srgbClr val="6EB98F"/>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48" name="Shape 448"/>
            <p:cNvSpPr txBox="1"/>
            <p:nvPr/>
          </p:nvSpPr>
          <p:spPr>
            <a:xfrm>
              <a:off x="1009909" y="1595196"/>
              <a:ext cx="6925096" cy="927542"/>
            </a:xfrm>
            <a:prstGeom prst="rect">
              <a:avLst/>
            </a:prstGeom>
            <a:noFill/>
            <a:ln>
              <a:noFill/>
            </a:ln>
          </p:spPr>
          <p:txBody>
            <a:bodyPr lIns="408575" tIns="45700" rIns="45700" bIns="45700" anchor="ctr" anchorCtr="0">
              <a:noAutofit/>
            </a:bodyPr>
            <a:lstStyle/>
            <a:p>
              <a:pPr marL="0" marR="0" lvl="0" indent="0" algn="l" rtl="0">
                <a:lnSpc>
                  <a:spcPct val="90000"/>
                </a:lnSpc>
                <a:spcBef>
                  <a:spcPts val="0"/>
                </a:spcBef>
                <a:spcAft>
                  <a:spcPts val="0"/>
                </a:spcAft>
                <a:buSzPct val="25000"/>
                <a:buNone/>
              </a:pPr>
              <a:r>
                <a:rPr lang="es-ES" sz="1800" b="1" i="0" u="none" strike="noStrike" cap="none" dirty="0">
                  <a:solidFill>
                    <a:schemeClr val="lt1"/>
                  </a:solidFill>
                  <a:latin typeface="Arial"/>
                  <a:ea typeface="Arial"/>
                  <a:cs typeface="Arial"/>
                  <a:sym typeface="Arial"/>
                </a:rPr>
                <a:t>• Interrogatorio funcional por aparato y sistemas. (Crecimiento y desarrollo, salud sexual y reproductiva, inmunizaciones, salud bucal, agudeza visual). </a:t>
              </a:r>
            </a:p>
          </p:txBody>
        </p:sp>
        <p:sp>
          <p:nvSpPr>
            <p:cNvPr id="449" name="Shape 449"/>
            <p:cNvSpPr/>
            <p:nvPr/>
          </p:nvSpPr>
          <p:spPr>
            <a:xfrm>
              <a:off x="688181" y="1737239"/>
              <a:ext cx="643458" cy="643458"/>
            </a:xfrm>
            <a:prstGeom prst="ellipse">
              <a:avLst/>
            </a:prstGeom>
            <a:solidFill>
              <a:schemeClr val="lt1"/>
            </a:solidFill>
            <a:ln w="28575" cap="flat" cmpd="sng">
              <a:solidFill>
                <a:srgbClr val="6EB98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50" name="Shape 450"/>
            <p:cNvSpPr/>
            <p:nvPr/>
          </p:nvSpPr>
          <p:spPr>
            <a:xfrm>
              <a:off x="962126" y="2596081"/>
              <a:ext cx="6925096" cy="514765"/>
            </a:xfrm>
            <a:prstGeom prst="rect">
              <a:avLst/>
            </a:prstGeom>
            <a:solidFill>
              <a:srgbClr val="71C356"/>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51" name="Shape 451"/>
            <p:cNvSpPr txBox="1"/>
            <p:nvPr/>
          </p:nvSpPr>
          <p:spPr>
            <a:xfrm>
              <a:off x="962126" y="2596081"/>
              <a:ext cx="6925096" cy="514765"/>
            </a:xfrm>
            <a:prstGeom prst="rect">
              <a:avLst/>
            </a:prstGeom>
            <a:noFill/>
            <a:ln>
              <a:noFill/>
            </a:ln>
          </p:spPr>
          <p:txBody>
            <a:bodyPr lIns="408575" tIns="45700" rIns="45700" bIns="45700" anchor="ctr" anchorCtr="0">
              <a:noAutofit/>
            </a:bodyPr>
            <a:lstStyle/>
            <a:p>
              <a:pPr marL="0" marR="0" lvl="0" indent="0" algn="l" rtl="0">
                <a:lnSpc>
                  <a:spcPct val="90000"/>
                </a:lnSpc>
                <a:spcBef>
                  <a:spcPts val="0"/>
                </a:spcBef>
                <a:spcAft>
                  <a:spcPts val="0"/>
                </a:spcAft>
                <a:buSzPct val="25000"/>
                <a:buNone/>
              </a:pPr>
              <a:r>
                <a:rPr lang="es-ES" sz="1800" b="0" i="0" u="none" strike="noStrike" cap="none" dirty="0">
                  <a:solidFill>
                    <a:schemeClr val="lt1"/>
                  </a:solidFill>
                  <a:latin typeface="Arial"/>
                  <a:ea typeface="Arial"/>
                  <a:cs typeface="Arial"/>
                  <a:sym typeface="Arial"/>
                </a:rPr>
                <a:t>•</a:t>
              </a:r>
              <a:r>
                <a:rPr lang="es-ES" sz="1800" b="1" i="0" u="none" strike="noStrike" cap="none" dirty="0">
                  <a:solidFill>
                    <a:schemeClr val="lt1"/>
                  </a:solidFill>
                  <a:latin typeface="Arial"/>
                  <a:ea typeface="Arial"/>
                  <a:cs typeface="Arial"/>
                  <a:sym typeface="Arial"/>
                </a:rPr>
                <a:t>Crecimiento expresado en la talla: normal, baja, alta.</a:t>
              </a:r>
              <a:r>
                <a:rPr lang="es-ES" sz="1800" b="0" i="0" u="none" strike="noStrike" cap="none" dirty="0">
                  <a:solidFill>
                    <a:schemeClr val="lt1"/>
                  </a:solidFill>
                  <a:latin typeface="Arial"/>
                  <a:ea typeface="Arial"/>
                  <a:cs typeface="Arial"/>
                  <a:sym typeface="Arial"/>
                </a:rPr>
                <a:t>	</a:t>
              </a:r>
            </a:p>
          </p:txBody>
        </p:sp>
        <p:sp>
          <p:nvSpPr>
            <p:cNvPr id="452" name="Shape 452"/>
            <p:cNvSpPr/>
            <p:nvPr/>
          </p:nvSpPr>
          <p:spPr>
            <a:xfrm>
              <a:off x="688181" y="2508801"/>
              <a:ext cx="643458" cy="643458"/>
            </a:xfrm>
            <a:prstGeom prst="ellipse">
              <a:avLst/>
            </a:prstGeom>
            <a:solidFill>
              <a:schemeClr val="lt1"/>
            </a:solidFill>
            <a:ln w="28575" cap="flat" cmpd="sng">
              <a:solidFill>
                <a:srgbClr val="71C35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53" name="Shape 453"/>
            <p:cNvSpPr/>
            <p:nvPr/>
          </p:nvSpPr>
          <p:spPr>
            <a:xfrm>
              <a:off x="816285" y="3345200"/>
              <a:ext cx="7118720" cy="514765"/>
            </a:xfrm>
            <a:prstGeom prst="rect">
              <a:avLst/>
            </a:prstGeom>
            <a:solidFill>
              <a:srgbClr val="C7CD3E"/>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54" name="Shape 454"/>
            <p:cNvSpPr txBox="1"/>
            <p:nvPr/>
          </p:nvSpPr>
          <p:spPr>
            <a:xfrm>
              <a:off x="816285" y="3345200"/>
              <a:ext cx="7118720" cy="514765"/>
            </a:xfrm>
            <a:prstGeom prst="rect">
              <a:avLst/>
            </a:prstGeom>
            <a:noFill/>
            <a:ln>
              <a:noFill/>
            </a:ln>
          </p:spPr>
          <p:txBody>
            <a:bodyPr lIns="408575" tIns="40625" rIns="40625" bIns="40625" anchor="ctr" anchorCtr="0">
              <a:noAutofit/>
            </a:bodyPr>
            <a:lstStyle/>
            <a:p>
              <a:pPr marL="0" marR="0" lvl="0" indent="0" algn="l" rtl="0">
                <a:lnSpc>
                  <a:spcPct val="90000"/>
                </a:lnSpc>
                <a:spcBef>
                  <a:spcPts val="0"/>
                </a:spcBef>
                <a:spcAft>
                  <a:spcPts val="0"/>
                </a:spcAft>
                <a:buSzPct val="25000"/>
                <a:buNone/>
              </a:pPr>
              <a:r>
                <a:rPr lang="es-ES" sz="1600" b="1" i="0" u="none" strike="noStrike" cap="none" dirty="0">
                  <a:solidFill>
                    <a:schemeClr val="lt1"/>
                  </a:solidFill>
                  <a:latin typeface="Arial"/>
                  <a:ea typeface="Arial"/>
                  <a:cs typeface="Arial"/>
                  <a:sym typeface="Arial"/>
                </a:rPr>
                <a:t>•Desarrollo puberal, categoría de la maduración: promedio, adelanto o retardo</a:t>
              </a:r>
              <a:r>
                <a:rPr lang="es-ES" sz="1500" b="1" i="0" u="none" strike="noStrike" cap="none" dirty="0">
                  <a:solidFill>
                    <a:schemeClr val="lt1"/>
                  </a:solidFill>
                  <a:latin typeface="Arial"/>
                  <a:ea typeface="Arial"/>
                  <a:cs typeface="Arial"/>
                  <a:sym typeface="Arial"/>
                </a:rPr>
                <a:t>.	</a:t>
              </a:r>
            </a:p>
          </p:txBody>
        </p:sp>
        <p:sp>
          <p:nvSpPr>
            <p:cNvPr id="455" name="Shape 455"/>
            <p:cNvSpPr/>
            <p:nvPr/>
          </p:nvSpPr>
          <p:spPr>
            <a:xfrm>
              <a:off x="494556" y="3280853"/>
              <a:ext cx="643458" cy="643458"/>
            </a:xfrm>
            <a:prstGeom prst="ellipse">
              <a:avLst/>
            </a:prstGeom>
            <a:solidFill>
              <a:schemeClr val="lt1"/>
            </a:solidFill>
            <a:ln w="28575" cap="flat" cmpd="sng">
              <a:solidFill>
                <a:srgbClr val="C7CD3E"/>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56" name="Shape 456"/>
            <p:cNvSpPr/>
            <p:nvPr/>
          </p:nvSpPr>
          <p:spPr>
            <a:xfrm>
              <a:off x="392855" y="4117251"/>
              <a:ext cx="7542152" cy="514765"/>
            </a:xfrm>
            <a:prstGeom prst="rect">
              <a:avLst/>
            </a:prstGeom>
            <a:solidFill>
              <a:srgbClr val="DB5123"/>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57" name="Shape 457"/>
            <p:cNvSpPr txBox="1"/>
            <p:nvPr/>
          </p:nvSpPr>
          <p:spPr>
            <a:xfrm>
              <a:off x="392855" y="4117251"/>
              <a:ext cx="7542152" cy="514765"/>
            </a:xfrm>
            <a:prstGeom prst="rect">
              <a:avLst/>
            </a:prstGeom>
            <a:noFill/>
            <a:ln>
              <a:noFill/>
            </a:ln>
          </p:spPr>
          <p:txBody>
            <a:bodyPr lIns="408575" tIns="45700" rIns="45700" bIns="45700" anchor="ctr" anchorCtr="0">
              <a:noAutofit/>
            </a:bodyPr>
            <a:lstStyle/>
            <a:p>
              <a:pPr marL="0" marR="0" lvl="0" indent="0" algn="l" rtl="0">
                <a:lnSpc>
                  <a:spcPct val="90000"/>
                </a:lnSpc>
                <a:spcBef>
                  <a:spcPts val="0"/>
                </a:spcBef>
                <a:spcAft>
                  <a:spcPts val="0"/>
                </a:spcAft>
                <a:buSzPct val="25000"/>
                <a:buNone/>
              </a:pPr>
              <a:r>
                <a:rPr lang="es-ES" sz="1800" b="1" i="0" u="none" strike="noStrike" cap="none" dirty="0">
                  <a:solidFill>
                    <a:schemeClr val="lt1"/>
                  </a:solidFill>
                  <a:latin typeface="Arial"/>
                  <a:ea typeface="Arial"/>
                  <a:cs typeface="Arial"/>
                  <a:sym typeface="Arial"/>
                </a:rPr>
                <a:t>•Condición nutricional: malnutrición en exceso (obesidad) o déficit (desnutrición).</a:t>
              </a:r>
              <a:r>
                <a:rPr lang="es-ES" sz="1800" b="0" i="0" u="none" strike="noStrike" cap="none" dirty="0">
                  <a:solidFill>
                    <a:schemeClr val="lt1"/>
                  </a:solidFill>
                  <a:latin typeface="Arial"/>
                  <a:ea typeface="Arial"/>
                  <a:cs typeface="Arial"/>
                  <a:sym typeface="Arial"/>
                </a:rPr>
                <a:t>	</a:t>
              </a:r>
            </a:p>
          </p:txBody>
        </p:sp>
        <p:sp>
          <p:nvSpPr>
            <p:cNvPr id="458" name="Shape 458"/>
            <p:cNvSpPr/>
            <p:nvPr/>
          </p:nvSpPr>
          <p:spPr>
            <a:xfrm>
              <a:off x="71126" y="4052905"/>
              <a:ext cx="643458" cy="643458"/>
            </a:xfrm>
            <a:prstGeom prst="ellipse">
              <a:avLst/>
            </a:prstGeom>
            <a:solidFill>
              <a:schemeClr val="lt1"/>
            </a:solidFill>
            <a:ln w="28575" cap="flat" cmpd="sng">
              <a:solidFill>
                <a:srgbClr val="DB5123"/>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grpSp>
        <p:nvGrpSpPr>
          <p:cNvPr id="465" name="Shape 465"/>
          <p:cNvGrpSpPr/>
          <p:nvPr/>
        </p:nvGrpSpPr>
        <p:grpSpPr>
          <a:xfrm>
            <a:off x="457200" y="286291"/>
            <a:ext cx="7619999" cy="1119690"/>
            <a:chOff x="0" y="11654"/>
            <a:chExt cx="7619999" cy="1119690"/>
          </a:xfrm>
        </p:grpSpPr>
        <p:sp>
          <p:nvSpPr>
            <p:cNvPr id="466" name="Shape 466"/>
            <p:cNvSpPr/>
            <p:nvPr/>
          </p:nvSpPr>
          <p:spPr>
            <a:xfrm>
              <a:off x="0" y="11654"/>
              <a:ext cx="7619999" cy="1119690"/>
            </a:xfrm>
            <a:prstGeom prst="roundRect">
              <a:avLst>
                <a:gd name="adj" fmla="val 16667"/>
              </a:avLst>
            </a:prstGeom>
            <a:solidFill>
              <a:schemeClr val="accent3"/>
            </a:solidFill>
            <a:ln>
              <a:noFill/>
            </a:ln>
            <a:effectLst>
              <a:outerShdw blurRad="39999" dist="23000" algn="bl" rotWithShape="0">
                <a:srgbClr val="000000">
                  <a:alpha val="40000"/>
                </a:srgbClr>
              </a:outerShdw>
            </a:effectLst>
          </p:spPr>
          <p:txBody>
            <a:bodyPr lIns="91425" tIns="91425" rIns="91425" bIns="91425" anchor="ctr" anchorCtr="0">
              <a:noAutofit/>
            </a:bodyPr>
            <a:lstStyle/>
            <a:p>
              <a:pPr lvl="0">
                <a:spcBef>
                  <a:spcPts val="0"/>
                </a:spcBef>
                <a:buNone/>
              </a:pPr>
              <a:endParaRPr/>
            </a:p>
          </p:txBody>
        </p:sp>
        <p:sp>
          <p:nvSpPr>
            <p:cNvPr id="467" name="Shape 467"/>
            <p:cNvSpPr txBox="1"/>
            <p:nvPr/>
          </p:nvSpPr>
          <p:spPr>
            <a:xfrm>
              <a:off x="54659" y="66313"/>
              <a:ext cx="7510682" cy="1010372"/>
            </a:xfrm>
            <a:prstGeom prst="rect">
              <a:avLst/>
            </a:prstGeom>
            <a:noFill/>
            <a:ln>
              <a:noFill/>
            </a:ln>
          </p:spPr>
          <p:txBody>
            <a:bodyPr lIns="110475" tIns="110475" rIns="110475" bIns="110475" anchor="ctr" anchorCtr="0">
              <a:noAutofit/>
            </a:bodyPr>
            <a:lstStyle/>
            <a:p>
              <a:pPr marL="0" marR="0" lvl="0" indent="0" algn="ctr" rtl="0">
                <a:lnSpc>
                  <a:spcPct val="90000"/>
                </a:lnSpc>
                <a:spcBef>
                  <a:spcPts val="0"/>
                </a:spcBef>
                <a:spcAft>
                  <a:spcPts val="0"/>
                </a:spcAft>
                <a:buSzPct val="25000"/>
                <a:buNone/>
              </a:pPr>
              <a:r>
                <a:rPr lang="es-ES" sz="2900" b="0" i="0" u="none" strike="noStrike" cap="none">
                  <a:solidFill>
                    <a:schemeClr val="lt1"/>
                  </a:solidFill>
                  <a:latin typeface="Arial"/>
                  <a:ea typeface="Arial"/>
                  <a:cs typeface="Arial"/>
                  <a:sym typeface="Arial"/>
                </a:rPr>
                <a:t>La historia clínica facilita el registro y seguimiento de:</a:t>
              </a:r>
            </a:p>
          </p:txBody>
        </p:sp>
      </p:grpSp>
      <p:grpSp>
        <p:nvGrpSpPr>
          <p:cNvPr id="468" name="Shape 468"/>
          <p:cNvGrpSpPr/>
          <p:nvPr/>
        </p:nvGrpSpPr>
        <p:grpSpPr>
          <a:xfrm>
            <a:off x="-5071091" y="906205"/>
            <a:ext cx="13626165" cy="6582288"/>
            <a:chOff x="-5528291" y="-846394"/>
            <a:chExt cx="13626165" cy="6582288"/>
          </a:xfrm>
        </p:grpSpPr>
        <p:sp>
          <p:nvSpPr>
            <p:cNvPr id="469" name="Shape 469"/>
            <p:cNvSpPr/>
            <p:nvPr/>
          </p:nvSpPr>
          <p:spPr>
            <a:xfrm>
              <a:off x="-5528291" y="-846394"/>
              <a:ext cx="6582288" cy="6582288"/>
            </a:xfrm>
            <a:prstGeom prst="blockArc">
              <a:avLst>
                <a:gd name="adj1" fmla="val 18900000"/>
                <a:gd name="adj2" fmla="val 2700000"/>
                <a:gd name="adj3" fmla="val 328"/>
              </a:avLst>
            </a:prstGeom>
            <a:noFill/>
            <a:ln w="28575" cap="flat" cmpd="sng">
              <a:solidFill>
                <a:srgbClr val="F5C1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70" name="Shape 470"/>
            <p:cNvSpPr/>
            <p:nvPr/>
          </p:nvSpPr>
          <p:spPr>
            <a:xfrm>
              <a:off x="460818" y="305494"/>
              <a:ext cx="7637055" cy="611382"/>
            </a:xfrm>
            <a:prstGeom prst="rect">
              <a:avLst/>
            </a:prstGeom>
            <a:solidFill>
              <a:srgbClr val="F5C100"/>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71" name="Shape 471"/>
            <p:cNvSpPr txBox="1"/>
            <p:nvPr/>
          </p:nvSpPr>
          <p:spPr>
            <a:xfrm>
              <a:off x="460818" y="305494"/>
              <a:ext cx="7637055" cy="611382"/>
            </a:xfrm>
            <a:prstGeom prst="rect">
              <a:avLst/>
            </a:prstGeom>
            <a:noFill/>
            <a:ln>
              <a:noFill/>
            </a:ln>
          </p:spPr>
          <p:txBody>
            <a:bodyPr lIns="485275" tIns="40625" rIns="40625" bIns="40625" anchor="ctr" anchorCtr="0">
              <a:noAutofit/>
            </a:bodyPr>
            <a:lstStyle/>
            <a:p>
              <a:pPr marL="0" marR="0" lvl="0" indent="0" algn="l" rtl="0">
                <a:lnSpc>
                  <a:spcPct val="90000"/>
                </a:lnSpc>
                <a:spcBef>
                  <a:spcPts val="0"/>
                </a:spcBef>
                <a:spcAft>
                  <a:spcPts val="0"/>
                </a:spcAft>
                <a:buSzPct val="25000"/>
                <a:buNone/>
              </a:pPr>
              <a:r>
                <a:rPr lang="es-ES" sz="1600" b="1" i="0" u="none" strike="noStrike" cap="none" dirty="0">
                  <a:solidFill>
                    <a:schemeClr val="lt1"/>
                  </a:solidFill>
                  <a:latin typeface="Arial"/>
                  <a:ea typeface="Arial"/>
                  <a:cs typeface="Arial"/>
                  <a:sym typeface="Arial"/>
                </a:rPr>
                <a:t>•</a:t>
              </a:r>
              <a:r>
                <a:rPr lang="es-ES" sz="1800" b="1" i="0" u="none" strike="noStrike" cap="none" dirty="0">
                  <a:solidFill>
                    <a:schemeClr val="lt1"/>
                  </a:solidFill>
                  <a:latin typeface="Arial"/>
                  <a:ea typeface="Arial"/>
                  <a:cs typeface="Arial"/>
                  <a:sym typeface="Arial"/>
                </a:rPr>
                <a:t>Desarrollo psicosocial y cognitivo.</a:t>
              </a:r>
              <a:r>
                <a:rPr lang="es-ES" sz="1800" b="0" i="0" u="none" strike="noStrike" cap="none" dirty="0">
                  <a:solidFill>
                    <a:schemeClr val="lt1"/>
                  </a:solidFill>
                  <a:latin typeface="Arial"/>
                  <a:ea typeface="Arial"/>
                  <a:cs typeface="Arial"/>
                  <a:sym typeface="Arial"/>
                </a:rPr>
                <a:t>	</a:t>
              </a:r>
            </a:p>
          </p:txBody>
        </p:sp>
        <p:sp>
          <p:nvSpPr>
            <p:cNvPr id="472" name="Shape 472"/>
            <p:cNvSpPr/>
            <p:nvPr/>
          </p:nvSpPr>
          <p:spPr>
            <a:xfrm>
              <a:off x="78704" y="229072"/>
              <a:ext cx="764227" cy="764227"/>
            </a:xfrm>
            <a:prstGeom prst="ellipse">
              <a:avLst/>
            </a:prstGeom>
            <a:solidFill>
              <a:schemeClr val="lt1"/>
            </a:solidFill>
            <a:ln w="28575" cap="flat" cmpd="sng">
              <a:solidFill>
                <a:srgbClr val="F5C1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73" name="Shape 473"/>
            <p:cNvSpPr/>
            <p:nvPr/>
          </p:nvSpPr>
          <p:spPr>
            <a:xfrm>
              <a:off x="898917" y="1222276"/>
              <a:ext cx="7198956" cy="611382"/>
            </a:xfrm>
            <a:prstGeom prst="rect">
              <a:avLst/>
            </a:prstGeom>
            <a:solidFill>
              <a:schemeClr val="accent3"/>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74" name="Shape 474"/>
            <p:cNvSpPr txBox="1"/>
            <p:nvPr/>
          </p:nvSpPr>
          <p:spPr>
            <a:xfrm>
              <a:off x="898917" y="1222276"/>
              <a:ext cx="7198956" cy="611382"/>
            </a:xfrm>
            <a:prstGeom prst="rect">
              <a:avLst/>
            </a:prstGeom>
            <a:noFill/>
            <a:ln>
              <a:noFill/>
            </a:ln>
          </p:spPr>
          <p:txBody>
            <a:bodyPr lIns="485275" tIns="40625" rIns="40625" bIns="40625" anchor="ctr" anchorCtr="0">
              <a:noAutofit/>
            </a:bodyPr>
            <a:lstStyle/>
            <a:p>
              <a:pPr marL="0" marR="0" lvl="0" indent="0" algn="l" rtl="0">
                <a:lnSpc>
                  <a:spcPct val="90000"/>
                </a:lnSpc>
                <a:spcBef>
                  <a:spcPts val="0"/>
                </a:spcBef>
                <a:spcAft>
                  <a:spcPts val="0"/>
                </a:spcAft>
                <a:buSzPct val="25000"/>
                <a:buNone/>
              </a:pPr>
              <a:r>
                <a:rPr lang="es-ES" sz="1600" b="1" i="0" u="none" strike="noStrike" cap="none" dirty="0">
                  <a:solidFill>
                    <a:schemeClr val="lt1"/>
                  </a:solidFill>
                  <a:latin typeface="Arial"/>
                  <a:ea typeface="Arial"/>
                  <a:cs typeface="Arial"/>
                  <a:sym typeface="Arial"/>
                </a:rPr>
                <a:t>•</a:t>
              </a:r>
              <a:r>
                <a:rPr lang="es-ES" sz="1800" b="1" i="0" u="none" strike="noStrike" cap="none" dirty="0">
                  <a:solidFill>
                    <a:schemeClr val="lt1"/>
                  </a:solidFill>
                  <a:latin typeface="Arial"/>
                  <a:ea typeface="Arial"/>
                  <a:cs typeface="Arial"/>
                  <a:sym typeface="Arial"/>
                </a:rPr>
                <a:t>Inmunizaciones: completas o incompletas.</a:t>
              </a:r>
              <a:r>
                <a:rPr lang="es-ES" sz="1800" b="0" i="0" u="none" strike="noStrike" cap="none" dirty="0">
                  <a:solidFill>
                    <a:schemeClr val="lt1"/>
                  </a:solidFill>
                  <a:latin typeface="Arial"/>
                  <a:ea typeface="Arial"/>
                  <a:cs typeface="Arial"/>
                  <a:sym typeface="Arial"/>
                </a:rPr>
                <a:t>	</a:t>
              </a:r>
            </a:p>
          </p:txBody>
        </p:sp>
        <p:sp>
          <p:nvSpPr>
            <p:cNvPr id="475" name="Shape 475"/>
            <p:cNvSpPr/>
            <p:nvPr/>
          </p:nvSpPr>
          <p:spPr>
            <a:xfrm>
              <a:off x="516804" y="1145854"/>
              <a:ext cx="764227" cy="764227"/>
            </a:xfrm>
            <a:prstGeom prst="ellipse">
              <a:avLst/>
            </a:prstGeom>
            <a:solidFill>
              <a:schemeClr val="lt1"/>
            </a:solidFill>
            <a:ln w="28575" cap="flat" cmpd="sng">
              <a:solidFill>
                <a:schemeClr val="accent3"/>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76" name="Shape 476"/>
            <p:cNvSpPr/>
            <p:nvPr/>
          </p:nvSpPr>
          <p:spPr>
            <a:xfrm>
              <a:off x="1033379" y="1926708"/>
              <a:ext cx="7064495" cy="1036080"/>
            </a:xfrm>
            <a:prstGeom prst="rect">
              <a:avLst/>
            </a:prstGeom>
            <a:solidFill>
              <a:schemeClr val="accent4"/>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77" name="Shape 477"/>
            <p:cNvSpPr txBox="1"/>
            <p:nvPr/>
          </p:nvSpPr>
          <p:spPr>
            <a:xfrm>
              <a:off x="1033379" y="1926708"/>
              <a:ext cx="7064495" cy="1036080"/>
            </a:xfrm>
            <a:prstGeom prst="rect">
              <a:avLst/>
            </a:prstGeom>
            <a:noFill/>
            <a:ln>
              <a:noFill/>
            </a:ln>
          </p:spPr>
          <p:txBody>
            <a:bodyPr lIns="485275" tIns="45700" rIns="45700" bIns="45700" anchor="ctr" anchorCtr="0">
              <a:noAutofit/>
            </a:bodyPr>
            <a:lstStyle/>
            <a:p>
              <a:pPr marL="0" marR="0" lvl="0" indent="0" algn="l" rtl="0">
                <a:lnSpc>
                  <a:spcPct val="90000"/>
                </a:lnSpc>
                <a:spcBef>
                  <a:spcPts val="0"/>
                </a:spcBef>
                <a:spcAft>
                  <a:spcPts val="0"/>
                </a:spcAft>
                <a:buSzPct val="25000"/>
                <a:buNone/>
              </a:pPr>
              <a:r>
                <a:rPr lang="es-ES" sz="1800" b="1" i="0" u="none" strike="noStrike" cap="none" dirty="0">
                  <a:solidFill>
                    <a:schemeClr val="lt1"/>
                  </a:solidFill>
                  <a:latin typeface="Arial"/>
                  <a:ea typeface="Arial"/>
                  <a:cs typeface="Arial"/>
                  <a:sym typeface="Arial"/>
                </a:rPr>
                <a:t>•Riesgo/vulnerabilidad/ protección (HEEAADSSS) (de acuerdo al área: hogar, educación, actividades, consumo de sustancias, sexualidad, depresión, suicidio). </a:t>
              </a:r>
            </a:p>
          </p:txBody>
        </p:sp>
        <p:sp>
          <p:nvSpPr>
            <p:cNvPr id="478" name="Shape 478"/>
            <p:cNvSpPr/>
            <p:nvPr/>
          </p:nvSpPr>
          <p:spPr>
            <a:xfrm>
              <a:off x="651264" y="2062634"/>
              <a:ext cx="764227" cy="764227"/>
            </a:xfrm>
            <a:prstGeom prst="ellipse">
              <a:avLst/>
            </a:prstGeom>
            <a:solidFill>
              <a:schemeClr val="lt1"/>
            </a:solidFill>
            <a:ln w="28575" cap="flat" cmpd="sng">
              <a:solidFill>
                <a:schemeClr val="accent4"/>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79" name="Shape 479"/>
            <p:cNvSpPr/>
            <p:nvPr/>
          </p:nvSpPr>
          <p:spPr>
            <a:xfrm>
              <a:off x="898917" y="3055839"/>
              <a:ext cx="7198956" cy="708794"/>
            </a:xfrm>
            <a:prstGeom prst="rect">
              <a:avLst/>
            </a:prstGeom>
            <a:solidFill>
              <a:srgbClr val="DB5722"/>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80" name="Shape 480"/>
            <p:cNvSpPr txBox="1"/>
            <p:nvPr/>
          </p:nvSpPr>
          <p:spPr>
            <a:xfrm>
              <a:off x="730424" y="2972545"/>
              <a:ext cx="7367449" cy="792088"/>
            </a:xfrm>
            <a:prstGeom prst="rect">
              <a:avLst/>
            </a:prstGeom>
            <a:noFill/>
            <a:ln>
              <a:noFill/>
            </a:ln>
          </p:spPr>
          <p:txBody>
            <a:bodyPr lIns="485275" tIns="43175" rIns="43175" bIns="43175" anchor="ctr" anchorCtr="0">
              <a:noAutofit/>
            </a:bodyPr>
            <a:lstStyle/>
            <a:p>
              <a:pPr marL="0" marR="0" lvl="0" indent="0" algn="l" rtl="0">
                <a:lnSpc>
                  <a:spcPct val="90000"/>
                </a:lnSpc>
                <a:spcBef>
                  <a:spcPts val="0"/>
                </a:spcBef>
                <a:spcAft>
                  <a:spcPts val="0"/>
                </a:spcAft>
                <a:buSzPct val="25000"/>
                <a:buNone/>
              </a:pPr>
              <a:r>
                <a:rPr lang="es-ES" sz="1600" b="0" i="0" u="none" strike="noStrike" cap="none" dirty="0">
                  <a:solidFill>
                    <a:schemeClr val="lt1"/>
                  </a:solidFill>
                  <a:latin typeface="Arial"/>
                  <a:ea typeface="Arial"/>
                  <a:cs typeface="Arial"/>
                  <a:sym typeface="Arial"/>
                </a:rPr>
                <a:t>•</a:t>
              </a:r>
              <a:r>
                <a:rPr lang="es-ES" sz="1600" b="1" i="0" u="none" strike="noStrike" cap="none" dirty="0">
                  <a:solidFill>
                    <a:schemeClr val="lt1"/>
                  </a:solidFill>
                  <a:latin typeface="Arial"/>
                  <a:ea typeface="Arial"/>
                  <a:cs typeface="Arial"/>
                  <a:sym typeface="Arial"/>
                </a:rPr>
                <a:t>Otros diagnósticos: de acuerdo con los hallazgos (escoliosis, infecciones de transmisión sexual, vicio de refracción, caries, etc.). </a:t>
              </a:r>
            </a:p>
          </p:txBody>
        </p:sp>
        <p:sp>
          <p:nvSpPr>
            <p:cNvPr id="481" name="Shape 481"/>
            <p:cNvSpPr/>
            <p:nvPr/>
          </p:nvSpPr>
          <p:spPr>
            <a:xfrm>
              <a:off x="516804" y="2979416"/>
              <a:ext cx="764227" cy="764227"/>
            </a:xfrm>
            <a:prstGeom prst="ellipse">
              <a:avLst/>
            </a:prstGeom>
            <a:solidFill>
              <a:schemeClr val="lt1"/>
            </a:solidFill>
            <a:ln w="28575" cap="flat" cmpd="sng">
              <a:solidFill>
                <a:srgbClr val="DB572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82" name="Shape 482"/>
            <p:cNvSpPr/>
            <p:nvPr/>
          </p:nvSpPr>
          <p:spPr>
            <a:xfrm>
              <a:off x="460818" y="3906978"/>
              <a:ext cx="7637055" cy="742665"/>
            </a:xfrm>
            <a:prstGeom prst="rect">
              <a:avLst/>
            </a:prstGeom>
            <a:solidFill>
              <a:schemeClr val="accent6"/>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83" name="Shape 483"/>
            <p:cNvSpPr txBox="1"/>
            <p:nvPr/>
          </p:nvSpPr>
          <p:spPr>
            <a:xfrm>
              <a:off x="460818" y="3906978"/>
              <a:ext cx="7637055" cy="742665"/>
            </a:xfrm>
            <a:prstGeom prst="rect">
              <a:avLst/>
            </a:prstGeom>
            <a:noFill/>
            <a:ln>
              <a:noFill/>
            </a:ln>
          </p:spPr>
          <p:txBody>
            <a:bodyPr lIns="485275" tIns="43175" rIns="43175" bIns="43175" anchor="ctr" anchorCtr="0">
              <a:noAutofit/>
            </a:bodyPr>
            <a:lstStyle/>
            <a:p>
              <a:pPr marL="0" marR="0" lvl="0" indent="0" algn="l" rtl="0">
                <a:lnSpc>
                  <a:spcPct val="90000"/>
                </a:lnSpc>
                <a:spcBef>
                  <a:spcPts val="0"/>
                </a:spcBef>
                <a:spcAft>
                  <a:spcPts val="0"/>
                </a:spcAft>
                <a:buSzPct val="25000"/>
                <a:buNone/>
              </a:pPr>
              <a:r>
                <a:rPr lang="es-ES" sz="1700" b="1" i="0" u="none" strike="noStrike" cap="none" dirty="0">
                  <a:solidFill>
                    <a:schemeClr val="lt1"/>
                  </a:solidFill>
                  <a:latin typeface="Arial"/>
                  <a:ea typeface="Arial"/>
                  <a:cs typeface="Arial"/>
                  <a:sym typeface="Arial"/>
                </a:rPr>
                <a:t>•</a:t>
              </a:r>
              <a:r>
                <a:rPr lang="es-ES" sz="1800" b="1" i="0" u="none" strike="noStrike" cap="none" dirty="0">
                  <a:solidFill>
                    <a:schemeClr val="lt1"/>
                  </a:solidFill>
                  <a:latin typeface="Arial"/>
                  <a:ea typeface="Arial"/>
                  <a:cs typeface="Arial"/>
                  <a:sym typeface="Arial"/>
                </a:rPr>
                <a:t>En esa oportunidad brindar información sobre </a:t>
              </a:r>
              <a:r>
                <a:rPr lang="es-ES" sz="1800" b="1" i="0" u="none" strike="noStrike" cap="none" dirty="0" err="1">
                  <a:solidFill>
                    <a:schemeClr val="lt1"/>
                  </a:solidFill>
                  <a:latin typeface="Arial"/>
                  <a:ea typeface="Arial"/>
                  <a:cs typeface="Arial"/>
                  <a:sym typeface="Arial"/>
                </a:rPr>
                <a:t>autocuidado</a:t>
              </a:r>
              <a:r>
                <a:rPr lang="es-ES" sz="1800" b="1" i="0" u="none" strike="noStrike" cap="none" dirty="0">
                  <a:solidFill>
                    <a:schemeClr val="lt1"/>
                  </a:solidFill>
                  <a:latin typeface="Arial"/>
                  <a:ea typeface="Arial"/>
                  <a:cs typeface="Arial"/>
                  <a:sym typeface="Arial"/>
                </a:rPr>
                <a:t>, prevención de violencia, anticoncepción y formas de evitar las ITS, VIH y Sida. </a:t>
              </a:r>
            </a:p>
          </p:txBody>
        </p:sp>
        <p:sp>
          <p:nvSpPr>
            <p:cNvPr id="484" name="Shape 484"/>
            <p:cNvSpPr/>
            <p:nvPr/>
          </p:nvSpPr>
          <p:spPr>
            <a:xfrm>
              <a:off x="78704" y="3896198"/>
              <a:ext cx="764227" cy="764227"/>
            </a:xfrm>
            <a:prstGeom prst="ellipse">
              <a:avLst/>
            </a:prstGeom>
            <a:solidFill>
              <a:schemeClr val="lt1"/>
            </a:solidFill>
            <a:ln w="28575" cap="flat" cmpd="sng">
              <a:solidFill>
                <a:schemeClr val="accent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6632"/>
            <a:ext cx="7931224" cy="867543"/>
          </a:xfrm>
        </p:spPr>
        <p:txBody>
          <a:bodyPr/>
          <a:lstStyle/>
          <a:p>
            <a:pPr algn="ctr"/>
            <a:r>
              <a:rPr lang="es-ES" sz="3200" dirty="0" smtClean="0"/>
              <a:t>Bibliografía</a:t>
            </a:r>
            <a:endParaRPr lang="es-ES" sz="3200" dirty="0"/>
          </a:p>
        </p:txBody>
      </p:sp>
      <p:sp>
        <p:nvSpPr>
          <p:cNvPr id="3" name="Marcador de texto 2"/>
          <p:cNvSpPr>
            <a:spLocks noGrp="1"/>
          </p:cNvSpPr>
          <p:nvPr>
            <p:ph type="body" idx="1"/>
          </p:nvPr>
        </p:nvSpPr>
        <p:spPr>
          <a:xfrm>
            <a:off x="457200" y="1268760"/>
            <a:ext cx="7619999" cy="4373563"/>
          </a:xfrm>
        </p:spPr>
        <p:txBody>
          <a:bodyPr/>
          <a:lstStyle/>
          <a:p>
            <a:r>
              <a:rPr lang="es-ES" b="0" dirty="0" smtClean="0"/>
              <a:t>1. Cuadro de Procedimientos – Integración del Manejo de Adolescentes y sus Necesidades.  IMAN Clínico, 2da. Edición. Ministerio de Salud Pública y Bienestar Social. Paraguay. 2015</a:t>
            </a:r>
          </a:p>
          <a:p>
            <a:r>
              <a:rPr lang="es-ES" b="0" dirty="0" smtClean="0"/>
              <a:t>2. Adolescencia – Manual Clínico. Manejo Integral de Adolescentes con enfoque de derechos. 2da. Edición. Ministerio de Salud Pública y Bienestar Social. Paraguay. 2015</a:t>
            </a:r>
          </a:p>
          <a:p>
            <a:pPr algn="ctr"/>
            <a:r>
              <a:rPr lang="es-ES" sz="3200" b="0" dirty="0" smtClean="0">
                <a:solidFill>
                  <a:schemeClr val="bg2"/>
                </a:solidFill>
                <a:latin typeface="Arial Black" panose="020B0A04020102020204" pitchFamily="34" charset="0"/>
              </a:rPr>
              <a:t>Autoridades – créditos</a:t>
            </a:r>
          </a:p>
          <a:p>
            <a:pPr>
              <a:buFontTx/>
              <a:buAutoNum type="arabicPeriod"/>
            </a:pPr>
            <a:r>
              <a:rPr lang="es-ES" dirty="0" smtClean="0"/>
              <a:t> Dr</a:t>
            </a:r>
            <a:r>
              <a:rPr lang="es-ES" dirty="0"/>
              <a:t>. Julio </a:t>
            </a:r>
            <a:r>
              <a:rPr lang="es-ES" dirty="0" err="1"/>
              <a:t>Mazzoleni</a:t>
            </a:r>
            <a:r>
              <a:rPr lang="es-ES" dirty="0"/>
              <a:t>, Ministro, Ministerio de Salud Pública y Bienestar Social (</a:t>
            </a:r>
            <a:r>
              <a:rPr lang="es-ES" dirty="0" err="1"/>
              <a:t>MSPyBS</a:t>
            </a:r>
            <a:r>
              <a:rPr lang="es-ES" dirty="0"/>
              <a:t>) - Asunción - Paraguay</a:t>
            </a:r>
          </a:p>
          <a:p>
            <a:pPr>
              <a:buFontTx/>
              <a:buAutoNum type="arabicPeriod"/>
            </a:pPr>
            <a:r>
              <a:rPr lang="es-ES" dirty="0" smtClean="0"/>
              <a:t> Dra</a:t>
            </a:r>
            <a:r>
              <a:rPr lang="es-ES" dirty="0"/>
              <a:t>. Patricia </a:t>
            </a:r>
            <a:r>
              <a:rPr lang="es-ES" dirty="0" err="1"/>
              <a:t>Veiluva</a:t>
            </a:r>
            <a:r>
              <a:rPr lang="es-ES" dirty="0"/>
              <a:t>, Directora General, Dirección de Programas de Salud, </a:t>
            </a:r>
            <a:r>
              <a:rPr lang="es-ES" dirty="0" err="1"/>
              <a:t>MSPyBS</a:t>
            </a:r>
            <a:r>
              <a:rPr lang="es-ES" dirty="0"/>
              <a:t> – Asunción </a:t>
            </a:r>
            <a:r>
              <a:rPr lang="es-ES" dirty="0" smtClean="0"/>
              <a:t>– Paraguay</a:t>
            </a:r>
          </a:p>
          <a:p>
            <a:pPr>
              <a:buFontTx/>
              <a:buAutoNum type="arabicPeriod"/>
            </a:pPr>
            <a:r>
              <a:rPr lang="es-ES" dirty="0"/>
              <a:t> </a:t>
            </a:r>
            <a:r>
              <a:rPr lang="es-ES" dirty="0" smtClean="0"/>
              <a:t>Dra. </a:t>
            </a:r>
            <a:r>
              <a:rPr lang="es-ES" dirty="0" err="1" smtClean="0"/>
              <a:t>Zully</a:t>
            </a:r>
            <a:r>
              <a:rPr lang="es-ES" dirty="0" smtClean="0"/>
              <a:t> Suárez – Directora – Dirección de Salud Integral de la Niñez y adolescencia</a:t>
            </a:r>
            <a:endParaRPr lang="es-ES" dirty="0"/>
          </a:p>
          <a:p>
            <a:endParaRPr lang="es-ES" dirty="0" smtClean="0"/>
          </a:p>
          <a:p>
            <a:endParaRPr lang="es-ES" dirty="0"/>
          </a:p>
          <a:p>
            <a:endParaRPr lang="es-ES" dirty="0" smtClean="0"/>
          </a:p>
          <a:p>
            <a:endParaRPr lang="es-ES" dirty="0" smtClean="0"/>
          </a:p>
        </p:txBody>
      </p:sp>
    </p:spTree>
    <p:extLst>
      <p:ext uri="{BB962C8B-B14F-4D97-AF65-F5344CB8AC3E}">
        <p14:creationId xmlns:p14="http://schemas.microsoft.com/office/powerpoint/2010/main" val="1401227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title"/>
          </p:nvPr>
        </p:nvSpPr>
        <p:spPr>
          <a:xfrm>
            <a:off x="457200" y="44624"/>
            <a:ext cx="8229600" cy="936104"/>
          </a:xfrm>
          <a:ln>
            <a:solidFill>
              <a:schemeClr val="accent1"/>
            </a:solidFill>
          </a:ln>
        </p:spPr>
        <p:txBody>
          <a:bodyPr/>
          <a:lstStyle/>
          <a:p>
            <a:r>
              <a:rPr lang="es-ES" dirty="0" smtClean="0"/>
              <a:t>Autoevaluación</a:t>
            </a:r>
          </a:p>
        </p:txBody>
      </p:sp>
      <p:sp>
        <p:nvSpPr>
          <p:cNvPr id="22531" name="2 Marcador de contenido"/>
          <p:cNvSpPr>
            <a:spLocks noGrp="1"/>
          </p:cNvSpPr>
          <p:nvPr>
            <p:ph idx="1"/>
          </p:nvPr>
        </p:nvSpPr>
        <p:spPr>
          <a:xfrm>
            <a:off x="457200" y="908720"/>
            <a:ext cx="8075240" cy="5949280"/>
          </a:xfrm>
        </p:spPr>
        <p:txBody>
          <a:bodyPr/>
          <a:lstStyle/>
          <a:p>
            <a:pPr lvl="0"/>
            <a:r>
              <a:rPr lang="es-ES" sz="1800" dirty="0" smtClean="0"/>
              <a:t>Falso o verdadero</a:t>
            </a:r>
          </a:p>
          <a:p>
            <a:pPr lvl="0"/>
            <a:r>
              <a:rPr lang="es-ES" sz="1800" dirty="0" smtClean="0"/>
              <a:t>1. Los pilares fundamentales de la atención son los derechos a: el consentimiento informado, la privacidad y la confidencialidad.  ( V) </a:t>
            </a:r>
          </a:p>
          <a:p>
            <a:r>
              <a:rPr lang="es-ES" sz="1800" dirty="0" smtClean="0"/>
              <a:t>2. Marca al menos 3 puntos que debe requerir una atención Humanizada e integral para el adolescente</a:t>
            </a:r>
          </a:p>
          <a:p>
            <a:r>
              <a:rPr lang="es-ES" sz="1800" dirty="0" smtClean="0"/>
              <a:t>a. …x…la acogida </a:t>
            </a:r>
          </a:p>
          <a:p>
            <a:pPr lvl="0"/>
            <a:r>
              <a:rPr lang="es-ES" sz="1800" dirty="0"/>
              <a:t>b</a:t>
            </a:r>
            <a:r>
              <a:rPr lang="es-ES" sz="1800" dirty="0" smtClean="0"/>
              <a:t>. ……la orientación o consejería no son partes de la atención integral </a:t>
            </a:r>
            <a:r>
              <a:rPr lang="es-ES" sz="1400" b="0" dirty="0" smtClean="0">
                <a:solidFill>
                  <a:schemeClr val="bg2"/>
                </a:solidFill>
              </a:rPr>
              <a:t>(En uno de los ejes de la atención integral. </a:t>
            </a:r>
            <a:r>
              <a:rPr lang="es-ES" sz="1400" b="0" dirty="0">
                <a:solidFill>
                  <a:schemeClr val="bg2"/>
                </a:solidFill>
                <a:sym typeface="Nunito"/>
              </a:rPr>
              <a:t>La devolución debe estimular los aspectos positivos que se han percibido en la consulta, buscar la participación de la persona adolescente en la impresión diagnóstica y entregar herramientas para resolver los aspectos que interfieren con el desarrollo y que han sido identificados en la consulta)</a:t>
            </a:r>
          </a:p>
          <a:p>
            <a:r>
              <a:rPr lang="es-ES" sz="1800" dirty="0" smtClean="0">
                <a:solidFill>
                  <a:schemeClr val="bg2"/>
                </a:solidFill>
              </a:rPr>
              <a:t> </a:t>
            </a:r>
            <a:r>
              <a:rPr lang="es-ES" sz="1800" dirty="0" smtClean="0"/>
              <a:t>c. …x…promoción de la salud</a:t>
            </a:r>
          </a:p>
          <a:p>
            <a:r>
              <a:rPr lang="es-ES" sz="1800" dirty="0"/>
              <a:t>d</a:t>
            </a:r>
            <a:r>
              <a:rPr lang="es-ES" sz="1800" dirty="0" smtClean="0"/>
              <a:t>. …x…anamnesis, examen físico y tratamiento e intervención adecuada y oportuna.</a:t>
            </a:r>
          </a:p>
          <a:p>
            <a:pPr lvl="0"/>
            <a:r>
              <a:rPr lang="es-ES" sz="1800" dirty="0" smtClean="0"/>
              <a:t>e. …….los servicios de Adolescencia solo realizan promoción de la salud </a:t>
            </a:r>
            <a:r>
              <a:rPr lang="es-ES" sz="1800" dirty="0" smtClean="0">
                <a:solidFill>
                  <a:schemeClr val="tx1"/>
                </a:solidFill>
              </a:rPr>
              <a:t>de los mismos </a:t>
            </a:r>
            <a:r>
              <a:rPr lang="es-ES" sz="1400" b="0" dirty="0" smtClean="0">
                <a:solidFill>
                  <a:schemeClr val="bg2"/>
                </a:solidFill>
              </a:rPr>
              <a:t>(Es otro eje de la atención integral. Con </a:t>
            </a:r>
            <a:r>
              <a:rPr lang="es-ES" sz="1400" b="0" dirty="0">
                <a:solidFill>
                  <a:schemeClr val="bg2"/>
                </a:solidFill>
              </a:rPr>
              <a:t>adolescentes de 10 a 13 años será necesario promover el autocuidado e involucrar a las personas adultas, referentes en las indicaciones y recomendaciones, teniendo en cuenta lo estipulado en confidencialidad. </a:t>
            </a:r>
            <a:r>
              <a:rPr lang="es-ES" sz="1400" b="0" dirty="0" smtClean="0">
                <a:solidFill>
                  <a:schemeClr val="bg2"/>
                </a:solidFill>
              </a:rPr>
              <a:t>Y con </a:t>
            </a:r>
            <a:r>
              <a:rPr lang="es-ES" sz="1400" b="0" dirty="0">
                <a:solidFill>
                  <a:schemeClr val="bg2"/>
                </a:solidFill>
              </a:rPr>
              <a:t>adolescentes de 14 años o más, enfatizar la promoción del autocuidad</a:t>
            </a:r>
            <a:r>
              <a:rPr lang="es-ES" sz="1400" dirty="0">
                <a:solidFill>
                  <a:schemeClr val="bg2"/>
                </a:solidFill>
              </a:rPr>
              <a:t>o </a:t>
            </a:r>
            <a:r>
              <a:rPr lang="es-ES" sz="1400" b="0" dirty="0">
                <a:solidFill>
                  <a:schemeClr val="bg2"/>
                </a:solidFill>
              </a:rPr>
              <a:t>de la </a:t>
            </a:r>
            <a:r>
              <a:rPr lang="es-ES" sz="1400" b="0" dirty="0" smtClean="0">
                <a:solidFill>
                  <a:schemeClr val="bg2"/>
                </a:solidFill>
              </a:rPr>
              <a:t>salud)</a:t>
            </a:r>
            <a:endParaRPr lang="es-ES" sz="1400" b="0" dirty="0">
              <a:solidFill>
                <a:schemeClr val="bg2"/>
              </a:solidFill>
            </a:endParaRPr>
          </a:p>
          <a:p>
            <a:endParaRPr lang="es-ES" sz="1800" dirty="0" smtClean="0"/>
          </a:p>
          <a:p>
            <a:r>
              <a:rPr lang="es-ES" sz="1800" dirty="0" smtClean="0"/>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Título"/>
          <p:cNvSpPr>
            <a:spLocks noGrp="1"/>
          </p:cNvSpPr>
          <p:nvPr>
            <p:ph type="title"/>
          </p:nvPr>
        </p:nvSpPr>
        <p:spPr>
          <a:ln>
            <a:solidFill>
              <a:schemeClr val="accent1"/>
            </a:solidFill>
          </a:ln>
        </p:spPr>
        <p:txBody>
          <a:bodyPr/>
          <a:lstStyle/>
          <a:p>
            <a:r>
              <a:rPr lang="es-ES" smtClean="0"/>
              <a:t>Autoevaluación</a:t>
            </a:r>
          </a:p>
        </p:txBody>
      </p:sp>
      <p:sp>
        <p:nvSpPr>
          <p:cNvPr id="4" name="3 Marcador de texto"/>
          <p:cNvSpPr>
            <a:spLocks noGrp="1"/>
          </p:cNvSpPr>
          <p:nvPr>
            <p:ph type="body" idx="1"/>
          </p:nvPr>
        </p:nvSpPr>
        <p:spPr/>
        <p:txBody>
          <a:bodyPr/>
          <a:lstStyle/>
          <a:p>
            <a:r>
              <a:rPr lang="es-ES" sz="1400" dirty="0"/>
              <a:t>3</a:t>
            </a:r>
            <a:r>
              <a:rPr lang="es-ES" sz="1400" dirty="0" smtClean="0"/>
              <a:t>. La confidencialidad se debe mantener en todo momento, excepto, marca la opción correcta :</a:t>
            </a:r>
          </a:p>
          <a:p>
            <a:r>
              <a:rPr lang="es-ES" sz="1400" dirty="0" smtClean="0"/>
              <a:t>a… La Enfermedad mental que implique pérdida del sentido de la realidad no es un factor decisivo</a:t>
            </a:r>
          </a:p>
          <a:p>
            <a:r>
              <a:rPr lang="es-ES" sz="1400" dirty="0" smtClean="0"/>
              <a:t>b… Situación de riesgo de vida inminente para la persona adolescente o para terceros como violencia intrafamiliar y otras formas de violencia. </a:t>
            </a:r>
            <a:endParaRPr lang="es-ES" sz="1400" dirty="0" smtClean="0">
              <a:solidFill>
                <a:schemeClr val="bg2"/>
              </a:solidFill>
            </a:endParaRPr>
          </a:p>
          <a:p>
            <a:r>
              <a:rPr lang="es-ES" sz="1400" dirty="0" smtClean="0"/>
              <a:t>c. Adolescentes que no vienen acompañados con sus familiares (</a:t>
            </a:r>
            <a:r>
              <a:rPr lang="es-ES" sz="1400" dirty="0" smtClean="0">
                <a:solidFill>
                  <a:schemeClr val="bg2"/>
                </a:solidFill>
              </a:rPr>
              <a:t>la confidencialidad es independiente a que la persona adolescente se presente sola o acompañada en la consulta)</a:t>
            </a:r>
            <a:endParaRPr lang="es-ES" sz="1400" dirty="0" smtClean="0"/>
          </a:p>
          <a:p>
            <a:r>
              <a:rPr lang="es-ES" sz="1400" dirty="0" smtClean="0"/>
              <a:t>d. La confidencialidad se rompe a pedido de los padres o tutores que tienen la patria potestad</a:t>
            </a:r>
            <a:r>
              <a:rPr lang="es-ES" sz="1400" dirty="0">
                <a:solidFill>
                  <a:schemeClr val="bg2"/>
                </a:solidFill>
              </a:rPr>
              <a:t> (según la normativa </a:t>
            </a:r>
            <a:r>
              <a:rPr lang="es-ES" sz="1400" dirty="0" smtClean="0">
                <a:solidFill>
                  <a:schemeClr val="bg2"/>
                </a:solidFill>
              </a:rPr>
              <a:t>las excepciones de mantener la confidencialidad son  </a:t>
            </a:r>
            <a:r>
              <a:rPr lang="es-ES" sz="1400" dirty="0">
                <a:solidFill>
                  <a:schemeClr val="bg2"/>
                </a:solidFill>
              </a:rPr>
              <a:t>situaciones de enfermedad mental que implique pérdida del sentido de la </a:t>
            </a:r>
            <a:r>
              <a:rPr lang="es-ES" sz="1400" dirty="0" smtClean="0">
                <a:solidFill>
                  <a:schemeClr val="bg2"/>
                </a:solidFill>
              </a:rPr>
              <a:t>realidad; </a:t>
            </a:r>
            <a:r>
              <a:rPr lang="es-ES" sz="1400" dirty="0">
                <a:solidFill>
                  <a:schemeClr val="bg2"/>
                </a:solidFill>
              </a:rPr>
              <a:t>situación de riesgo de vida inminente para la persona adolescente o terceros como violencia intrafamiliar y otras formas de violencia, intentos de suicidio y depresión </a:t>
            </a:r>
            <a:r>
              <a:rPr lang="es-ES" sz="1400" dirty="0" smtClean="0">
                <a:solidFill>
                  <a:schemeClr val="bg2"/>
                </a:solidFill>
              </a:rPr>
              <a:t>severa; y déficit intelectual importante que impida la toma consciente de decisiones)</a:t>
            </a:r>
            <a:endParaRPr lang="es-ES" sz="1400" dirty="0"/>
          </a:p>
          <a:p>
            <a:endParaRPr lang="es-ES" sz="1400" dirty="0" smtClean="0"/>
          </a:p>
          <a:p>
            <a:r>
              <a:rPr lang="es-ES" sz="1400" dirty="0" smtClean="0"/>
              <a:t> </a:t>
            </a:r>
          </a:p>
          <a:p>
            <a:endParaRPr lang="es-ES" sz="1400" dirty="0" smtClean="0"/>
          </a:p>
          <a:p>
            <a:endParaRPr lang="es-ES"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title"/>
          </p:nvPr>
        </p:nvSpPr>
        <p:spPr>
          <a:xfrm>
            <a:off x="457200" y="485775"/>
            <a:ext cx="8229600" cy="1143000"/>
          </a:xfrm>
          <a:ln>
            <a:solidFill>
              <a:schemeClr val="tx2"/>
            </a:solidFill>
          </a:ln>
        </p:spPr>
        <p:txBody>
          <a:bodyPr/>
          <a:lstStyle/>
          <a:p>
            <a:r>
              <a:rPr lang="es-ES" smtClean="0"/>
              <a:t>Materiales de lectura</a:t>
            </a:r>
          </a:p>
        </p:txBody>
      </p:sp>
      <p:sp>
        <p:nvSpPr>
          <p:cNvPr id="5123" name="2 Marcador de contenido"/>
          <p:cNvSpPr>
            <a:spLocks noGrp="1"/>
          </p:cNvSpPr>
          <p:nvPr>
            <p:ph idx="1"/>
          </p:nvPr>
        </p:nvSpPr>
        <p:spPr/>
        <p:txBody>
          <a:bodyPr/>
          <a:lstStyle/>
          <a:p>
            <a:endParaRPr lang="es-ES" dirty="0" smtClean="0"/>
          </a:p>
          <a:p>
            <a:pPr>
              <a:buFontTx/>
              <a:buNone/>
            </a:pPr>
            <a:r>
              <a:rPr lang="es-ES" sz="1800" dirty="0" smtClean="0">
                <a:solidFill>
                  <a:schemeClr val="tx1"/>
                </a:solidFill>
              </a:rPr>
              <a:t>Manual Clínico </a:t>
            </a:r>
          </a:p>
          <a:p>
            <a:pPr>
              <a:buFontTx/>
              <a:buNone/>
            </a:pPr>
            <a:r>
              <a:rPr lang="es-ES" sz="1800" dirty="0" smtClean="0">
                <a:solidFill>
                  <a:schemeClr val="tx1"/>
                </a:solidFill>
              </a:rPr>
              <a:t>Para cumplir con el Objetivo es necesario dar lectura del Manual desde la pagina 21 a la 34. </a:t>
            </a:r>
          </a:p>
          <a:p>
            <a:endParaRPr lang="es-ES" dirty="0" smtClean="0">
              <a:solidFill>
                <a:schemeClr val="tx1"/>
              </a:solidFill>
            </a:endParaRPr>
          </a:p>
          <a:p>
            <a:pPr>
              <a:buFontTx/>
              <a:buNone/>
            </a:pPr>
            <a:r>
              <a:rPr lang="es-ES" sz="1800" dirty="0" smtClean="0">
                <a:solidFill>
                  <a:schemeClr val="tx1"/>
                </a:solidFill>
              </a:rPr>
              <a:t>Cuadro de Procedimientos</a:t>
            </a:r>
          </a:p>
          <a:p>
            <a:r>
              <a:rPr lang="es-ES" sz="1800" dirty="0" smtClean="0">
                <a:solidFill>
                  <a:schemeClr val="tx1"/>
                </a:solidFill>
              </a:rPr>
              <a:t>Para cumplir con el Objetivo es necesario dar lectura del Manual desde la pagina 9 a la 13.</a:t>
            </a:r>
          </a:p>
          <a:p>
            <a:pPr>
              <a:buFontTx/>
              <a:buNone/>
            </a:pPr>
            <a:r>
              <a:rPr lang="es-ES" sz="1800" dirty="0" smtClean="0">
                <a:solidFill>
                  <a:schemeClr val="tx1"/>
                </a:solidFill>
              </a:rPr>
              <a:t>	</a:t>
            </a:r>
            <a:endParaRPr lang="es-ES" dirty="0" smtClean="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Título"/>
          <p:cNvSpPr>
            <a:spLocks noGrp="1"/>
          </p:cNvSpPr>
          <p:nvPr>
            <p:ph type="title"/>
          </p:nvPr>
        </p:nvSpPr>
        <p:spPr>
          <a:ln>
            <a:solidFill>
              <a:schemeClr val="accent1"/>
            </a:solidFill>
          </a:ln>
        </p:spPr>
        <p:txBody>
          <a:bodyPr/>
          <a:lstStyle/>
          <a:p>
            <a:r>
              <a:rPr lang="es-ES" smtClean="0"/>
              <a:t>Autoevaluación</a:t>
            </a:r>
          </a:p>
        </p:txBody>
      </p:sp>
      <p:sp>
        <p:nvSpPr>
          <p:cNvPr id="4" name="3 Marcador de texto"/>
          <p:cNvSpPr>
            <a:spLocks noGrp="1"/>
          </p:cNvSpPr>
          <p:nvPr>
            <p:ph type="body" idx="1"/>
          </p:nvPr>
        </p:nvSpPr>
        <p:spPr/>
        <p:txBody>
          <a:bodyPr/>
          <a:lstStyle/>
          <a:p>
            <a:r>
              <a:rPr lang="es-ES" dirty="0" smtClean="0"/>
              <a:t>4. Anamnesis</a:t>
            </a:r>
          </a:p>
          <a:p>
            <a:r>
              <a:rPr lang="es-ES" dirty="0" smtClean="0"/>
              <a:t>La anamnesis puede contar con tres fuentes principales de información: lo que relata  el adolescente, lo que relatan  los familiares o acompañantes y la interacción entre el  adolescentes y su acompañante……v…..</a:t>
            </a:r>
          </a:p>
          <a:p>
            <a:r>
              <a:rPr lang="es-ES" dirty="0" smtClean="0"/>
              <a:t> </a:t>
            </a:r>
          </a:p>
          <a:p>
            <a:endParaRPr lang="es-E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Título"/>
          <p:cNvSpPr>
            <a:spLocks noGrp="1"/>
          </p:cNvSpPr>
          <p:nvPr>
            <p:ph type="title"/>
          </p:nvPr>
        </p:nvSpPr>
        <p:spPr>
          <a:ln>
            <a:solidFill>
              <a:schemeClr val="accent1"/>
            </a:solidFill>
          </a:ln>
        </p:spPr>
        <p:txBody>
          <a:bodyPr/>
          <a:lstStyle/>
          <a:p>
            <a:r>
              <a:rPr lang="es-ES" smtClean="0"/>
              <a:t>Respuestas</a:t>
            </a:r>
          </a:p>
        </p:txBody>
      </p:sp>
      <p:sp>
        <p:nvSpPr>
          <p:cNvPr id="3" name="2 Marcador de contenido"/>
          <p:cNvSpPr>
            <a:spLocks noGrp="1"/>
          </p:cNvSpPr>
          <p:nvPr>
            <p:ph idx="1"/>
          </p:nvPr>
        </p:nvSpPr>
        <p:spPr/>
        <p:txBody>
          <a:bodyPr>
            <a:normAutofit/>
          </a:bodyPr>
          <a:lstStyle/>
          <a:p>
            <a:pPr>
              <a:defRPr/>
            </a:pPr>
            <a:r>
              <a:rPr lang="es-ES" dirty="0" smtClean="0"/>
              <a:t>1 = Verdadero</a:t>
            </a:r>
          </a:p>
          <a:p>
            <a:pPr>
              <a:defRPr/>
            </a:pPr>
            <a:r>
              <a:rPr lang="es-ES" dirty="0" smtClean="0"/>
              <a:t>2 = a, c y d</a:t>
            </a:r>
          </a:p>
          <a:p>
            <a:pPr>
              <a:defRPr/>
            </a:pPr>
            <a:r>
              <a:rPr lang="es-ES" dirty="0"/>
              <a:t>3</a:t>
            </a:r>
            <a:r>
              <a:rPr lang="es-ES" dirty="0" smtClean="0"/>
              <a:t>= b</a:t>
            </a:r>
          </a:p>
          <a:p>
            <a:pPr>
              <a:defRPr/>
            </a:pPr>
            <a:r>
              <a:rPr lang="es-ES" dirty="0"/>
              <a:t>4</a:t>
            </a:r>
            <a:r>
              <a:rPr lang="es-ES" dirty="0" smtClean="0"/>
              <a:t>= Verdadero</a:t>
            </a:r>
          </a:p>
        </p:txBody>
      </p:sp>
      <p:pic>
        <p:nvPicPr>
          <p:cNvPr id="27652" name="Picture 2"/>
          <p:cNvPicPr>
            <a:picLocks noChangeAspect="1" noChangeArrowheads="1"/>
          </p:cNvPicPr>
          <p:nvPr/>
        </p:nvPicPr>
        <p:blipFill>
          <a:blip r:embed="rId2"/>
          <a:srcRect/>
          <a:stretch>
            <a:fillRect/>
          </a:stretch>
        </p:blipFill>
        <p:spPr bwMode="auto">
          <a:xfrm>
            <a:off x="5694363" y="5661025"/>
            <a:ext cx="2981325"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89"/>
        <p:cNvGrpSpPr/>
        <p:nvPr/>
      </p:nvGrpSpPr>
      <p:grpSpPr>
        <a:xfrm>
          <a:off x="0" y="0"/>
          <a:ext cx="0" cy="0"/>
          <a:chOff x="0" y="0"/>
          <a:chExt cx="0" cy="0"/>
        </a:xfrm>
      </p:grpSpPr>
      <p:sp>
        <p:nvSpPr>
          <p:cNvPr id="490" name="Shape 490"/>
          <p:cNvSpPr txBox="1">
            <a:spLocks noGrp="1"/>
          </p:cNvSpPr>
          <p:nvPr>
            <p:ph type="title"/>
          </p:nvPr>
        </p:nvSpPr>
        <p:spPr>
          <a:xfrm>
            <a:off x="457200" y="152718"/>
            <a:ext cx="5791200" cy="1371599"/>
          </a:xfrm>
          <a:prstGeom prst="rect">
            <a:avLst/>
          </a:prstGeom>
          <a:noFill/>
          <a:ln>
            <a:noFill/>
          </a:ln>
        </p:spPr>
        <p:txBody>
          <a:bodyPr lIns="91425" tIns="45700" rIns="91425" bIns="45700" anchor="b" anchorCtr="0">
            <a:noAutofit/>
          </a:bodyPr>
          <a:lstStyle/>
          <a:p>
            <a:pPr marL="0" marR="0" lvl="0" indent="0" algn="l" rtl="0">
              <a:spcBef>
                <a:spcPts val="0"/>
              </a:spcBef>
              <a:buClr>
                <a:schemeClr val="dk2"/>
              </a:buClr>
              <a:buSzPct val="25000"/>
              <a:buFont typeface="Arial Black"/>
              <a:buNone/>
            </a:pPr>
            <a:r>
              <a:rPr lang="es-ES" dirty="0" smtClean="0"/>
              <a:t>Gracias</a:t>
            </a:r>
            <a:endParaRPr sz="3600" b="0" i="0" u="none" strike="noStrike" cap="none" dirty="0">
              <a:solidFill>
                <a:schemeClr val="dk2"/>
              </a:solidFill>
              <a:latin typeface="Arial Black"/>
              <a:ea typeface="Arial Black"/>
              <a:cs typeface="Arial Black"/>
              <a:sym typeface="Arial Black"/>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323528" y="260648"/>
            <a:ext cx="8435280" cy="922114"/>
          </a:xfrm>
          <a:prstGeom prst="rect">
            <a:avLst/>
          </a:prstGeom>
          <a:noFill/>
          <a:ln>
            <a:noFill/>
          </a:ln>
        </p:spPr>
        <p:txBody>
          <a:bodyPr lIns="91425" tIns="45700" rIns="91425" bIns="45700" anchor="b" anchorCtr="0">
            <a:noAutofit/>
          </a:bodyPr>
          <a:lstStyle/>
          <a:p>
            <a:pPr marL="0" marR="0" lvl="0" indent="0" algn="l" rtl="0">
              <a:spcBef>
                <a:spcPts val="0"/>
              </a:spcBef>
              <a:buClr>
                <a:schemeClr val="dk2"/>
              </a:buClr>
              <a:buSzPct val="25000"/>
              <a:buFont typeface="Arial Black"/>
              <a:buNone/>
            </a:pPr>
            <a:r>
              <a:rPr lang="es-ES" sz="3600" b="0" i="0" u="none" strike="noStrike" cap="none" dirty="0">
                <a:solidFill>
                  <a:schemeClr val="dk2"/>
                </a:solidFill>
                <a:latin typeface="Arial Black"/>
                <a:ea typeface="Arial Black"/>
                <a:cs typeface="Arial Black"/>
                <a:sym typeface="Arial Black"/>
              </a:rPr>
              <a:t>Manejo integrado en la consulta</a:t>
            </a:r>
          </a:p>
        </p:txBody>
      </p:sp>
      <p:grpSp>
        <p:nvGrpSpPr>
          <p:cNvPr id="111" name="Shape 111"/>
          <p:cNvGrpSpPr/>
          <p:nvPr/>
        </p:nvGrpSpPr>
        <p:grpSpPr>
          <a:xfrm>
            <a:off x="457665" y="1597395"/>
            <a:ext cx="8165167" cy="4527302"/>
            <a:chOff x="465" y="328636"/>
            <a:chExt cx="8165167" cy="4527302"/>
          </a:xfrm>
        </p:grpSpPr>
        <p:sp>
          <p:nvSpPr>
            <p:cNvPr id="112" name="Shape 112"/>
            <p:cNvSpPr/>
            <p:nvPr/>
          </p:nvSpPr>
          <p:spPr>
            <a:xfrm>
              <a:off x="465" y="328636"/>
              <a:ext cx="3767913" cy="4527302"/>
            </a:xfrm>
            <a:prstGeom prst="ellipse">
              <a:avLst/>
            </a:prstGeom>
            <a:gradFill>
              <a:gsLst>
                <a:gs pos="0">
                  <a:srgbClr val="BDBDBD">
                    <a:alpha val="49803"/>
                  </a:srgbClr>
                </a:gs>
                <a:gs pos="35000">
                  <a:srgbClr val="CECECE">
                    <a:alpha val="49803"/>
                  </a:srgbClr>
                </a:gs>
                <a:gs pos="100000">
                  <a:srgbClr val="E6E6E6">
                    <a:alpha val="49803"/>
                  </a:srgbClr>
                </a:gs>
              </a:gsLst>
              <a:lin ang="16200000" scaled="0"/>
            </a:gradFill>
            <a:ln>
              <a:noFill/>
            </a:ln>
          </p:spPr>
          <p:txBody>
            <a:bodyPr lIns="91425" tIns="91425" rIns="91425" bIns="91425" anchor="ctr" anchorCtr="0">
              <a:noAutofit/>
            </a:bodyPr>
            <a:lstStyle/>
            <a:p>
              <a:pPr lvl="0">
                <a:spcBef>
                  <a:spcPts val="0"/>
                </a:spcBef>
                <a:buNone/>
              </a:pPr>
              <a:endParaRPr/>
            </a:p>
          </p:txBody>
        </p:sp>
        <p:sp>
          <p:nvSpPr>
            <p:cNvPr id="113" name="Shape 113"/>
            <p:cNvSpPr txBox="1"/>
            <p:nvPr/>
          </p:nvSpPr>
          <p:spPr>
            <a:xfrm>
              <a:off x="552262" y="991644"/>
              <a:ext cx="2664317" cy="3201285"/>
            </a:xfrm>
            <a:prstGeom prst="rect">
              <a:avLst/>
            </a:prstGeom>
            <a:noFill/>
            <a:ln>
              <a:noFill/>
            </a:ln>
          </p:spPr>
          <p:txBody>
            <a:bodyPr lIns="100825" tIns="20300" rIns="100825" bIns="20300" anchor="ctr" anchorCtr="0">
              <a:noAutofit/>
            </a:bodyPr>
            <a:lstStyle/>
            <a:p>
              <a:pPr marL="0" marR="0" lvl="0" indent="0" algn="ctr" rtl="0">
                <a:lnSpc>
                  <a:spcPct val="90000"/>
                </a:lnSpc>
                <a:spcBef>
                  <a:spcPts val="0"/>
                </a:spcBef>
                <a:spcAft>
                  <a:spcPts val="0"/>
                </a:spcAft>
                <a:buSzPct val="25000"/>
                <a:buNone/>
              </a:pPr>
              <a:r>
                <a:rPr lang="es-ES" b="1" i="0" u="none" strike="noStrike" cap="none" dirty="0">
                  <a:solidFill>
                    <a:schemeClr val="dk1"/>
                  </a:solidFill>
                  <a:latin typeface="Arial Black"/>
                  <a:ea typeface="Arial Black"/>
                  <a:cs typeface="Arial Black"/>
                  <a:sym typeface="Arial Black"/>
                </a:rPr>
                <a:t>Lo primero a considerar es que la persona adolescente es sujeto de derecho, con grados diversos de autonomía, por lo que debe contar con las mismas garantías en los servicios de salud que las personas adultas, y como pilares fundamentales de la atención</a:t>
              </a:r>
              <a:r>
                <a:rPr lang="es-ES" sz="1200" b="0" i="0" u="none" strike="noStrike" cap="none" dirty="0">
                  <a:solidFill>
                    <a:schemeClr val="dk1"/>
                  </a:solidFill>
                  <a:latin typeface="Arial"/>
                  <a:ea typeface="Arial"/>
                  <a:cs typeface="Arial"/>
                  <a:sym typeface="Arial"/>
                </a:rPr>
                <a:t>:</a:t>
              </a:r>
            </a:p>
          </p:txBody>
        </p:sp>
        <p:sp>
          <p:nvSpPr>
            <p:cNvPr id="114" name="Shape 114"/>
            <p:cNvSpPr/>
            <p:nvPr/>
          </p:nvSpPr>
          <p:spPr>
            <a:xfrm>
              <a:off x="3297075" y="1661297"/>
              <a:ext cx="1832188" cy="1832188"/>
            </a:xfrm>
            <a:prstGeom prst="ellipse">
              <a:avLst/>
            </a:prstGeom>
            <a:gradFill>
              <a:gsLst>
                <a:gs pos="0">
                  <a:srgbClr val="BDBDBD">
                    <a:alpha val="49803"/>
                  </a:srgbClr>
                </a:gs>
                <a:gs pos="35000">
                  <a:srgbClr val="CECECE">
                    <a:alpha val="49803"/>
                  </a:srgbClr>
                </a:gs>
                <a:gs pos="100000">
                  <a:srgbClr val="E6E6E6">
                    <a:alpha val="49803"/>
                  </a:srgbClr>
                </a:gs>
              </a:gsLst>
              <a:lin ang="16200000" scaled="0"/>
            </a:gradFill>
            <a:ln>
              <a:noFill/>
            </a:ln>
          </p:spPr>
          <p:txBody>
            <a:bodyPr lIns="91425" tIns="91425" rIns="91425" bIns="91425" anchor="ctr" anchorCtr="0">
              <a:noAutofit/>
            </a:bodyPr>
            <a:lstStyle/>
            <a:p>
              <a:pPr lvl="0">
                <a:spcBef>
                  <a:spcPts val="0"/>
                </a:spcBef>
                <a:buNone/>
              </a:pPr>
              <a:endParaRPr/>
            </a:p>
          </p:txBody>
        </p:sp>
        <p:sp>
          <p:nvSpPr>
            <p:cNvPr id="115" name="Shape 115"/>
            <p:cNvSpPr txBox="1"/>
            <p:nvPr/>
          </p:nvSpPr>
          <p:spPr>
            <a:xfrm>
              <a:off x="3565392" y="1929615"/>
              <a:ext cx="1295552" cy="1295552"/>
            </a:xfrm>
            <a:prstGeom prst="rect">
              <a:avLst/>
            </a:prstGeom>
            <a:noFill/>
            <a:ln>
              <a:noFill/>
            </a:ln>
          </p:spPr>
          <p:txBody>
            <a:bodyPr lIns="100825" tIns="17775" rIns="100825" bIns="17775" anchor="ctr" anchorCtr="0">
              <a:noAutofit/>
            </a:bodyPr>
            <a:lstStyle/>
            <a:p>
              <a:pPr marL="0" marR="0" lvl="0" indent="0" algn="ctr" rtl="0">
                <a:lnSpc>
                  <a:spcPct val="90000"/>
                </a:lnSpc>
                <a:spcBef>
                  <a:spcPts val="0"/>
                </a:spcBef>
                <a:spcAft>
                  <a:spcPts val="0"/>
                </a:spcAft>
                <a:buSzPct val="25000"/>
                <a:buNone/>
              </a:pPr>
              <a:r>
                <a:rPr lang="es-ES" sz="1400" b="1" i="0" u="none" strike="noStrike" cap="none">
                  <a:solidFill>
                    <a:schemeClr val="dk1"/>
                  </a:solidFill>
                  <a:latin typeface="Nunito"/>
                  <a:ea typeface="Nunito"/>
                  <a:cs typeface="Nunito"/>
                  <a:sym typeface="Nunito"/>
                </a:rPr>
                <a:t>son los derechos al consentimiento informado</a:t>
              </a:r>
              <a:r>
                <a:rPr lang="es-ES" sz="900" b="1" i="0" u="none" strike="noStrike" cap="none">
                  <a:solidFill>
                    <a:schemeClr val="dk1"/>
                  </a:solidFill>
                  <a:latin typeface="Nunito"/>
                  <a:ea typeface="Nunito"/>
                  <a:cs typeface="Nunito"/>
                  <a:sym typeface="Nunito"/>
                </a:rPr>
                <a:t>, </a:t>
              </a:r>
            </a:p>
          </p:txBody>
        </p:sp>
        <p:sp>
          <p:nvSpPr>
            <p:cNvPr id="116" name="Shape 116"/>
            <p:cNvSpPr/>
            <p:nvPr/>
          </p:nvSpPr>
          <p:spPr>
            <a:xfrm>
              <a:off x="4867694" y="1676192"/>
              <a:ext cx="1832188" cy="1832188"/>
            </a:xfrm>
            <a:prstGeom prst="ellipse">
              <a:avLst/>
            </a:prstGeom>
            <a:gradFill>
              <a:gsLst>
                <a:gs pos="0">
                  <a:srgbClr val="BDBDBD">
                    <a:alpha val="49803"/>
                  </a:srgbClr>
                </a:gs>
                <a:gs pos="35000">
                  <a:srgbClr val="CECECE">
                    <a:alpha val="49803"/>
                  </a:srgbClr>
                </a:gs>
                <a:gs pos="100000">
                  <a:srgbClr val="E6E6E6">
                    <a:alpha val="49803"/>
                  </a:srgbClr>
                </a:gs>
              </a:gsLst>
              <a:lin ang="16200000" scaled="0"/>
            </a:gradFill>
            <a:ln>
              <a:noFill/>
            </a:ln>
          </p:spPr>
          <p:txBody>
            <a:bodyPr lIns="91425" tIns="91425" rIns="91425" bIns="91425" anchor="ctr" anchorCtr="0">
              <a:noAutofit/>
            </a:bodyPr>
            <a:lstStyle/>
            <a:p>
              <a:pPr lvl="0">
                <a:spcBef>
                  <a:spcPts val="0"/>
                </a:spcBef>
                <a:buNone/>
              </a:pPr>
              <a:endParaRPr/>
            </a:p>
          </p:txBody>
        </p:sp>
        <p:sp>
          <p:nvSpPr>
            <p:cNvPr id="117" name="Shape 117"/>
            <p:cNvSpPr txBox="1"/>
            <p:nvPr/>
          </p:nvSpPr>
          <p:spPr>
            <a:xfrm>
              <a:off x="5136012" y="1944510"/>
              <a:ext cx="1295552" cy="1295552"/>
            </a:xfrm>
            <a:prstGeom prst="rect">
              <a:avLst/>
            </a:prstGeom>
            <a:noFill/>
            <a:ln>
              <a:noFill/>
            </a:ln>
          </p:spPr>
          <p:txBody>
            <a:bodyPr lIns="100825" tIns="17775" rIns="100825" bIns="17775" anchor="ctr" anchorCtr="0">
              <a:noAutofit/>
            </a:bodyPr>
            <a:lstStyle/>
            <a:p>
              <a:pPr marL="0" marR="0" lvl="0" indent="0" algn="ctr" rtl="0">
                <a:lnSpc>
                  <a:spcPct val="90000"/>
                </a:lnSpc>
                <a:spcBef>
                  <a:spcPts val="0"/>
                </a:spcBef>
                <a:spcAft>
                  <a:spcPts val="0"/>
                </a:spcAft>
                <a:buSzPct val="25000"/>
                <a:buNone/>
              </a:pPr>
              <a:r>
                <a:rPr lang="es-ES" sz="1400" b="1" i="0" u="none" strike="noStrike" cap="none">
                  <a:solidFill>
                    <a:schemeClr val="dk1"/>
                  </a:solidFill>
                  <a:latin typeface="Nunito"/>
                  <a:ea typeface="Nunito"/>
                  <a:cs typeface="Nunito"/>
                  <a:sym typeface="Nunito"/>
                </a:rPr>
                <a:t>la privacidad </a:t>
              </a:r>
            </a:p>
          </p:txBody>
        </p:sp>
        <p:sp>
          <p:nvSpPr>
            <p:cNvPr id="118" name="Shape 118"/>
            <p:cNvSpPr/>
            <p:nvPr/>
          </p:nvSpPr>
          <p:spPr>
            <a:xfrm>
              <a:off x="6333444" y="1676192"/>
              <a:ext cx="1832188" cy="1832188"/>
            </a:xfrm>
            <a:prstGeom prst="ellipse">
              <a:avLst/>
            </a:prstGeom>
            <a:gradFill>
              <a:gsLst>
                <a:gs pos="0">
                  <a:srgbClr val="BDBDBD">
                    <a:alpha val="49803"/>
                  </a:srgbClr>
                </a:gs>
                <a:gs pos="35000">
                  <a:srgbClr val="CECECE">
                    <a:alpha val="49803"/>
                  </a:srgbClr>
                </a:gs>
                <a:gs pos="100000">
                  <a:srgbClr val="E6E6E6">
                    <a:alpha val="49803"/>
                  </a:srgbClr>
                </a:gs>
              </a:gsLst>
              <a:lin ang="16200000" scaled="0"/>
            </a:gradFill>
            <a:ln>
              <a:noFill/>
            </a:ln>
          </p:spPr>
          <p:txBody>
            <a:bodyPr lIns="91425" tIns="91425" rIns="91425" bIns="91425" anchor="ctr" anchorCtr="0">
              <a:noAutofit/>
            </a:bodyPr>
            <a:lstStyle/>
            <a:p>
              <a:pPr lvl="0">
                <a:spcBef>
                  <a:spcPts val="0"/>
                </a:spcBef>
                <a:buNone/>
              </a:pPr>
              <a:endParaRPr/>
            </a:p>
          </p:txBody>
        </p:sp>
        <p:sp>
          <p:nvSpPr>
            <p:cNvPr id="119" name="Shape 119"/>
            <p:cNvSpPr txBox="1"/>
            <p:nvPr/>
          </p:nvSpPr>
          <p:spPr>
            <a:xfrm>
              <a:off x="6601763" y="1944510"/>
              <a:ext cx="1295552" cy="1295552"/>
            </a:xfrm>
            <a:prstGeom prst="rect">
              <a:avLst/>
            </a:prstGeom>
            <a:noFill/>
            <a:ln>
              <a:noFill/>
            </a:ln>
          </p:spPr>
          <p:txBody>
            <a:bodyPr lIns="100825" tIns="17775" rIns="100825" bIns="17775" anchor="ctr" anchorCtr="0">
              <a:noAutofit/>
            </a:bodyPr>
            <a:lstStyle/>
            <a:p>
              <a:pPr marL="0" marR="0" lvl="0" indent="0" algn="ctr" rtl="0">
                <a:lnSpc>
                  <a:spcPct val="90000"/>
                </a:lnSpc>
                <a:spcBef>
                  <a:spcPts val="0"/>
                </a:spcBef>
                <a:spcAft>
                  <a:spcPts val="0"/>
                </a:spcAft>
                <a:buSzPct val="25000"/>
                <a:buNone/>
              </a:pPr>
              <a:r>
                <a:rPr lang="es-ES" sz="1400" b="1" i="0" u="none" strike="noStrike" cap="none">
                  <a:solidFill>
                    <a:schemeClr val="dk1"/>
                  </a:solidFill>
                  <a:latin typeface="Nunito"/>
                  <a:ea typeface="Nunito"/>
                  <a:cs typeface="Nunito"/>
                  <a:sym typeface="Nunito"/>
                </a:rPr>
                <a:t>confidencialidad. </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grpSp>
        <p:nvGrpSpPr>
          <p:cNvPr id="125" name="Shape 125"/>
          <p:cNvGrpSpPr/>
          <p:nvPr/>
        </p:nvGrpSpPr>
        <p:grpSpPr>
          <a:xfrm>
            <a:off x="457200" y="274637"/>
            <a:ext cx="8229600" cy="1141640"/>
            <a:chOff x="0" y="0"/>
            <a:chExt cx="8229600" cy="1141640"/>
          </a:xfrm>
        </p:grpSpPr>
        <p:sp>
          <p:nvSpPr>
            <p:cNvPr id="126" name="Shape 126"/>
            <p:cNvSpPr/>
            <p:nvPr/>
          </p:nvSpPr>
          <p:spPr>
            <a:xfrm>
              <a:off x="0" y="0"/>
              <a:ext cx="8229600" cy="1141640"/>
            </a:xfrm>
            <a:prstGeom prst="roundRect">
              <a:avLst>
                <a:gd name="adj" fmla="val 16667"/>
              </a:avLst>
            </a:prstGeom>
            <a:solidFill>
              <a:srgbClr val="F5C100"/>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7" name="Shape 127"/>
            <p:cNvSpPr txBox="1"/>
            <p:nvPr/>
          </p:nvSpPr>
          <p:spPr>
            <a:xfrm>
              <a:off x="55729" y="418059"/>
              <a:ext cx="8118139" cy="667850"/>
            </a:xfrm>
            <a:prstGeom prst="rect">
              <a:avLst/>
            </a:prstGeom>
            <a:noFill/>
            <a:ln>
              <a:noFill/>
            </a:ln>
          </p:spPr>
          <p:txBody>
            <a:bodyPr lIns="106675" tIns="106675" rIns="106675" bIns="106675" anchor="ctr" anchorCtr="0">
              <a:noAutofit/>
            </a:bodyPr>
            <a:lstStyle/>
            <a:p>
              <a:pPr marL="0" marR="0" lvl="0" indent="0" algn="ctr" rtl="0">
                <a:lnSpc>
                  <a:spcPct val="90000"/>
                </a:lnSpc>
                <a:spcBef>
                  <a:spcPts val="0"/>
                </a:spcBef>
                <a:spcAft>
                  <a:spcPts val="0"/>
                </a:spcAft>
                <a:buSzPct val="25000"/>
                <a:buNone/>
              </a:pPr>
              <a:r>
                <a:rPr lang="es-ES" sz="2400" b="1" i="0" u="none" strike="noStrike" cap="none" dirty="0">
                  <a:solidFill>
                    <a:schemeClr val="lt1"/>
                  </a:solidFill>
                  <a:latin typeface="Nunito"/>
                  <a:ea typeface="Nunito"/>
                  <a:cs typeface="Nunito"/>
                  <a:sym typeface="Nunito"/>
                </a:rPr>
                <a:t>La atención humanizada e integral a personas adolescentes debe incluir: </a:t>
              </a:r>
              <a:r>
                <a:rPr lang="es-ES" sz="2800" b="1" i="0" u="none" strike="noStrike" cap="none" dirty="0">
                  <a:solidFill>
                    <a:schemeClr val="lt1"/>
                  </a:solidFill>
                  <a:latin typeface="Nunito"/>
                  <a:ea typeface="Nunito"/>
                  <a:cs typeface="Nunito"/>
                  <a:sym typeface="Nunito"/>
                </a:rPr>
                <a:t/>
              </a:r>
              <a:br>
                <a:rPr lang="es-ES" sz="2800" b="1" i="0" u="none" strike="noStrike" cap="none" dirty="0">
                  <a:solidFill>
                    <a:schemeClr val="lt1"/>
                  </a:solidFill>
                  <a:latin typeface="Nunito"/>
                  <a:ea typeface="Nunito"/>
                  <a:cs typeface="Nunito"/>
                  <a:sym typeface="Nunito"/>
                </a:rPr>
              </a:br>
              <a:endParaRPr lang="es-ES" sz="2800" b="1" i="0" u="none" strike="noStrike" cap="none" dirty="0">
                <a:solidFill>
                  <a:schemeClr val="lt1"/>
                </a:solidFill>
                <a:latin typeface="Nunito"/>
                <a:ea typeface="Nunito"/>
                <a:cs typeface="Nunito"/>
                <a:sym typeface="Nunito"/>
              </a:endParaRPr>
            </a:p>
          </p:txBody>
        </p:sp>
      </p:grpSp>
      <p:grpSp>
        <p:nvGrpSpPr>
          <p:cNvPr id="128" name="Shape 128"/>
          <p:cNvGrpSpPr/>
          <p:nvPr/>
        </p:nvGrpSpPr>
        <p:grpSpPr>
          <a:xfrm>
            <a:off x="457200" y="1752600"/>
            <a:ext cx="8291261" cy="4889500"/>
            <a:chOff x="0" y="0"/>
            <a:chExt cx="8291261" cy="4889500"/>
          </a:xfrm>
        </p:grpSpPr>
        <p:sp>
          <p:nvSpPr>
            <p:cNvPr id="129" name="Shape 129"/>
            <p:cNvSpPr/>
            <p:nvPr/>
          </p:nvSpPr>
          <p:spPr>
            <a:xfrm>
              <a:off x="0" y="0"/>
              <a:ext cx="1619386" cy="4889500"/>
            </a:xfrm>
            <a:prstGeom prst="roundRect">
              <a:avLst>
                <a:gd name="adj" fmla="val 10000"/>
              </a:avLst>
            </a:prstGeom>
            <a:gradFill>
              <a:gsLst>
                <a:gs pos="0">
                  <a:srgbClr val="BDBDBD"/>
                </a:gs>
                <a:gs pos="35000">
                  <a:srgbClr val="CECECE"/>
                </a:gs>
                <a:gs pos="100000">
                  <a:srgbClr val="E6E6E6"/>
                </a:gs>
              </a:gsLst>
              <a:lin ang="16200000" scaled="0"/>
            </a:gradFill>
            <a:ln>
              <a:noFill/>
            </a:ln>
          </p:spPr>
          <p:txBody>
            <a:bodyPr lIns="91425" tIns="91425" rIns="91425" bIns="91425" anchor="ctr" anchorCtr="0">
              <a:noAutofit/>
            </a:bodyPr>
            <a:lstStyle/>
            <a:p>
              <a:pPr lvl="0">
                <a:spcBef>
                  <a:spcPts val="0"/>
                </a:spcBef>
                <a:buNone/>
              </a:pPr>
              <a:endParaRPr sz="1600"/>
            </a:p>
          </p:txBody>
        </p:sp>
        <p:sp>
          <p:nvSpPr>
            <p:cNvPr id="130" name="Shape 130"/>
            <p:cNvSpPr txBox="1"/>
            <p:nvPr/>
          </p:nvSpPr>
          <p:spPr>
            <a:xfrm>
              <a:off x="108591" y="1126490"/>
              <a:ext cx="1619386" cy="1955799"/>
            </a:xfrm>
            <a:prstGeom prst="rect">
              <a:avLst/>
            </a:prstGeom>
            <a:noFill/>
            <a:ln>
              <a:noFill/>
            </a:ln>
          </p:spPr>
          <p:txBody>
            <a:bodyPr lIns="113775" tIns="113775" rIns="113775" bIns="113775" anchor="ctr" anchorCtr="0">
              <a:noAutofit/>
            </a:bodyPr>
            <a:lstStyle/>
            <a:p>
              <a:pPr marL="0" marR="0" lvl="0" indent="0" algn="ctr" rtl="0">
                <a:lnSpc>
                  <a:spcPct val="90000"/>
                </a:lnSpc>
                <a:spcBef>
                  <a:spcPts val="0"/>
                </a:spcBef>
                <a:spcAft>
                  <a:spcPts val="0"/>
                </a:spcAft>
                <a:buSzPct val="25000"/>
                <a:buNone/>
              </a:pPr>
              <a:r>
                <a:rPr lang="es-ES" sz="1800" dirty="0">
                  <a:solidFill>
                    <a:schemeClr val="dk1"/>
                  </a:solidFill>
                  <a:latin typeface="Arial Black"/>
                  <a:ea typeface="Arial Black"/>
                  <a:cs typeface="Arial Black"/>
                  <a:sym typeface="Arial Black"/>
                </a:rPr>
                <a:t>L</a:t>
              </a:r>
              <a:r>
                <a:rPr lang="es-ES" sz="1800" b="0" i="0" u="none" strike="noStrike" cap="none" dirty="0" smtClean="0">
                  <a:solidFill>
                    <a:schemeClr val="dk1"/>
                  </a:solidFill>
                  <a:latin typeface="Arial Black"/>
                  <a:ea typeface="Arial Black"/>
                  <a:cs typeface="Arial Black"/>
                  <a:sym typeface="Arial Black"/>
                </a:rPr>
                <a:t>a </a:t>
              </a:r>
              <a:r>
                <a:rPr lang="es-ES" sz="1800" b="0" i="0" u="none" strike="noStrike" cap="none" dirty="0">
                  <a:solidFill>
                    <a:schemeClr val="dk1"/>
                  </a:solidFill>
                  <a:latin typeface="Arial Black"/>
                  <a:ea typeface="Arial Black"/>
                  <a:cs typeface="Arial Black"/>
                  <a:sym typeface="Arial Black"/>
                </a:rPr>
                <a:t>acogida </a:t>
              </a:r>
            </a:p>
          </p:txBody>
        </p:sp>
        <p:sp>
          <p:nvSpPr>
            <p:cNvPr id="132" name="Shape 132"/>
            <p:cNvSpPr/>
            <p:nvPr/>
          </p:nvSpPr>
          <p:spPr>
            <a:xfrm>
              <a:off x="1667968" y="0"/>
              <a:ext cx="1619386" cy="4889500"/>
            </a:xfrm>
            <a:prstGeom prst="roundRect">
              <a:avLst>
                <a:gd name="adj" fmla="val 10000"/>
              </a:avLst>
            </a:prstGeom>
            <a:gradFill>
              <a:gsLst>
                <a:gs pos="0">
                  <a:srgbClr val="BDBDBD"/>
                </a:gs>
                <a:gs pos="35000">
                  <a:srgbClr val="CECECE"/>
                </a:gs>
                <a:gs pos="100000">
                  <a:srgbClr val="E6E6E6"/>
                </a:gs>
              </a:gsLst>
              <a:lin ang="16200000" scaled="0"/>
            </a:gradFill>
            <a:ln>
              <a:noFill/>
            </a:ln>
          </p:spPr>
          <p:txBody>
            <a:bodyPr lIns="91425" tIns="91425" rIns="91425" bIns="91425" anchor="ctr" anchorCtr="0">
              <a:noAutofit/>
            </a:bodyPr>
            <a:lstStyle/>
            <a:p>
              <a:pPr lvl="0">
                <a:spcBef>
                  <a:spcPts val="0"/>
                </a:spcBef>
                <a:buNone/>
              </a:pPr>
              <a:endParaRPr sz="1600"/>
            </a:p>
          </p:txBody>
        </p:sp>
        <p:sp>
          <p:nvSpPr>
            <p:cNvPr id="133" name="Shape 133"/>
            <p:cNvSpPr txBox="1"/>
            <p:nvPr/>
          </p:nvSpPr>
          <p:spPr>
            <a:xfrm>
              <a:off x="1776559" y="1111976"/>
              <a:ext cx="1619386" cy="1955799"/>
            </a:xfrm>
            <a:prstGeom prst="rect">
              <a:avLst/>
            </a:prstGeom>
            <a:noFill/>
            <a:ln>
              <a:noFill/>
            </a:ln>
          </p:spPr>
          <p:txBody>
            <a:bodyPr lIns="99550" tIns="99550" rIns="99550" bIns="99550" anchor="ctr" anchorCtr="0">
              <a:noAutofit/>
            </a:bodyPr>
            <a:lstStyle/>
            <a:p>
              <a:pPr marL="0" marR="0" lvl="0" indent="0" algn="ctr" rtl="0">
                <a:lnSpc>
                  <a:spcPct val="90000"/>
                </a:lnSpc>
                <a:spcBef>
                  <a:spcPts val="0"/>
                </a:spcBef>
                <a:spcAft>
                  <a:spcPts val="0"/>
                </a:spcAft>
                <a:buSzPct val="25000"/>
                <a:buNone/>
              </a:pPr>
              <a:r>
                <a:rPr lang="es-ES" sz="1600" b="0" i="0" u="none" strike="noStrike" cap="none" dirty="0">
                  <a:solidFill>
                    <a:schemeClr val="dk1"/>
                  </a:solidFill>
                  <a:latin typeface="Arial Black"/>
                  <a:ea typeface="Arial Black"/>
                  <a:cs typeface="Arial Black"/>
                  <a:sym typeface="Arial Black"/>
                </a:rPr>
                <a:t>Contención</a:t>
              </a:r>
            </a:p>
          </p:txBody>
        </p:sp>
        <p:sp>
          <p:nvSpPr>
            <p:cNvPr id="135" name="Shape 135"/>
            <p:cNvSpPr/>
            <p:nvPr/>
          </p:nvSpPr>
          <p:spPr>
            <a:xfrm>
              <a:off x="3384519" y="0"/>
              <a:ext cx="1516509" cy="4889500"/>
            </a:xfrm>
            <a:prstGeom prst="roundRect">
              <a:avLst>
                <a:gd name="adj" fmla="val 10000"/>
              </a:avLst>
            </a:prstGeom>
            <a:gradFill>
              <a:gsLst>
                <a:gs pos="0">
                  <a:srgbClr val="BDBDBD"/>
                </a:gs>
                <a:gs pos="35000">
                  <a:srgbClr val="CECECE"/>
                </a:gs>
                <a:gs pos="100000">
                  <a:srgbClr val="E6E6E6"/>
                </a:gs>
              </a:gsLst>
              <a:lin ang="16200000" scaled="0"/>
            </a:gradFill>
            <a:ln>
              <a:noFill/>
            </a:ln>
          </p:spPr>
          <p:txBody>
            <a:bodyPr lIns="91425" tIns="91425" rIns="91425" bIns="91425" anchor="ctr" anchorCtr="0">
              <a:noAutofit/>
            </a:bodyPr>
            <a:lstStyle/>
            <a:p>
              <a:pPr lvl="0">
                <a:spcBef>
                  <a:spcPts val="0"/>
                </a:spcBef>
                <a:buNone/>
              </a:pPr>
              <a:endParaRPr sz="1600"/>
            </a:p>
          </p:txBody>
        </p:sp>
        <p:sp>
          <p:nvSpPr>
            <p:cNvPr id="136" name="Shape 136"/>
            <p:cNvSpPr txBox="1"/>
            <p:nvPr/>
          </p:nvSpPr>
          <p:spPr>
            <a:xfrm>
              <a:off x="3390233" y="989739"/>
              <a:ext cx="1619386" cy="1955799"/>
            </a:xfrm>
            <a:prstGeom prst="rect">
              <a:avLst/>
            </a:prstGeom>
            <a:noFill/>
            <a:ln>
              <a:noFill/>
            </a:ln>
          </p:spPr>
          <p:txBody>
            <a:bodyPr lIns="99550" tIns="99550" rIns="99550" bIns="99550" anchor="ctr" anchorCtr="0">
              <a:noAutofit/>
            </a:bodyPr>
            <a:lstStyle/>
            <a:p>
              <a:pPr marL="0" marR="0" lvl="0" indent="0" algn="ctr" rtl="0">
                <a:lnSpc>
                  <a:spcPct val="90000"/>
                </a:lnSpc>
                <a:spcBef>
                  <a:spcPts val="0"/>
                </a:spcBef>
                <a:spcAft>
                  <a:spcPts val="0"/>
                </a:spcAft>
                <a:buSzPct val="25000"/>
                <a:buNone/>
              </a:pPr>
              <a:r>
                <a:rPr lang="es-ES" sz="1600" dirty="0" smtClean="0">
                  <a:solidFill>
                    <a:schemeClr val="dk1"/>
                  </a:solidFill>
                  <a:latin typeface="Arial Black"/>
                  <a:ea typeface="Arial Black"/>
                  <a:cs typeface="Arial Black"/>
                  <a:sym typeface="Arial Black"/>
                </a:rPr>
                <a:t>O</a:t>
              </a:r>
              <a:r>
                <a:rPr lang="es-ES" sz="1600" b="0" i="0" u="none" strike="noStrike" cap="none" dirty="0" smtClean="0">
                  <a:solidFill>
                    <a:schemeClr val="dk1"/>
                  </a:solidFill>
                  <a:latin typeface="Arial Black"/>
                  <a:ea typeface="Arial Black"/>
                  <a:cs typeface="Arial Black"/>
                  <a:sym typeface="Arial Black"/>
                </a:rPr>
                <a:t>rientación </a:t>
              </a:r>
              <a:r>
                <a:rPr lang="es-ES" sz="1600" b="0" i="0" u="none" strike="noStrike" cap="none" dirty="0">
                  <a:solidFill>
                    <a:schemeClr val="dk1"/>
                  </a:solidFill>
                  <a:latin typeface="Arial Black"/>
                  <a:ea typeface="Arial Black"/>
                  <a:cs typeface="Arial Black"/>
                  <a:sym typeface="Arial Black"/>
                </a:rPr>
                <a:t>o </a:t>
              </a:r>
              <a:r>
                <a:rPr lang="es-ES" sz="1600" b="0" i="0" u="none" strike="noStrike" cap="none" dirty="0" smtClean="0">
                  <a:solidFill>
                    <a:schemeClr val="dk1"/>
                  </a:solidFill>
                  <a:latin typeface="Arial Black"/>
                  <a:ea typeface="Arial Black"/>
                  <a:cs typeface="Arial Black"/>
                  <a:sym typeface="Arial Black"/>
                </a:rPr>
                <a:t>Consejería</a:t>
              </a:r>
              <a:endParaRPr lang="es-ES" sz="1600" b="0" i="0" u="none" strike="noStrike" cap="none" dirty="0">
                <a:solidFill>
                  <a:schemeClr val="dk1"/>
                </a:solidFill>
                <a:latin typeface="Arial Black"/>
                <a:ea typeface="Arial Black"/>
                <a:cs typeface="Arial Black"/>
                <a:sym typeface="Arial Black"/>
              </a:endParaRPr>
            </a:p>
          </p:txBody>
        </p:sp>
        <p:sp>
          <p:nvSpPr>
            <p:cNvPr id="138" name="Shape 138"/>
            <p:cNvSpPr/>
            <p:nvPr/>
          </p:nvSpPr>
          <p:spPr>
            <a:xfrm>
              <a:off x="5003907" y="0"/>
              <a:ext cx="1619386" cy="4889500"/>
            </a:xfrm>
            <a:prstGeom prst="roundRect">
              <a:avLst>
                <a:gd name="adj" fmla="val 10000"/>
              </a:avLst>
            </a:prstGeom>
            <a:gradFill>
              <a:gsLst>
                <a:gs pos="0">
                  <a:srgbClr val="BDBDBD"/>
                </a:gs>
                <a:gs pos="35000">
                  <a:srgbClr val="CECECE"/>
                </a:gs>
                <a:gs pos="100000">
                  <a:srgbClr val="E6E6E6"/>
                </a:gs>
              </a:gsLst>
              <a:lin ang="16200000" scaled="0"/>
            </a:gradFill>
            <a:ln>
              <a:noFill/>
            </a:ln>
          </p:spPr>
          <p:txBody>
            <a:bodyPr lIns="91425" tIns="91425" rIns="91425" bIns="91425" anchor="ctr" anchorCtr="0">
              <a:noAutofit/>
            </a:bodyPr>
            <a:lstStyle/>
            <a:p>
              <a:pPr lvl="0">
                <a:spcBef>
                  <a:spcPts val="0"/>
                </a:spcBef>
                <a:buNone/>
              </a:pPr>
              <a:endParaRPr sz="1600"/>
            </a:p>
          </p:txBody>
        </p:sp>
        <p:sp>
          <p:nvSpPr>
            <p:cNvPr id="139" name="Shape 139"/>
            <p:cNvSpPr txBox="1"/>
            <p:nvPr/>
          </p:nvSpPr>
          <p:spPr>
            <a:xfrm>
              <a:off x="5052489" y="985158"/>
              <a:ext cx="1619386" cy="1955799"/>
            </a:xfrm>
            <a:prstGeom prst="rect">
              <a:avLst/>
            </a:prstGeom>
            <a:noFill/>
            <a:ln>
              <a:noFill/>
            </a:ln>
          </p:spPr>
          <p:txBody>
            <a:bodyPr lIns="113775" tIns="113775" rIns="113775" bIns="113775" anchor="ctr" anchorCtr="0">
              <a:noAutofit/>
            </a:bodyPr>
            <a:lstStyle/>
            <a:p>
              <a:pPr marL="0" marR="0" lvl="0" indent="0" algn="ctr" rtl="0">
                <a:lnSpc>
                  <a:spcPct val="90000"/>
                </a:lnSpc>
                <a:spcBef>
                  <a:spcPts val="0"/>
                </a:spcBef>
                <a:spcAft>
                  <a:spcPts val="0"/>
                </a:spcAft>
                <a:buSzPct val="25000"/>
                <a:buNone/>
              </a:pPr>
              <a:r>
                <a:rPr lang="es-ES" sz="1800" b="0" i="0" u="none" strike="noStrike" cap="none" dirty="0" smtClean="0">
                  <a:solidFill>
                    <a:schemeClr val="dk1"/>
                  </a:solidFill>
                  <a:latin typeface="Arial Black"/>
                  <a:ea typeface="Arial Black"/>
                  <a:cs typeface="Arial Black"/>
                  <a:sym typeface="Arial Black"/>
                </a:rPr>
                <a:t>Promoción </a:t>
              </a:r>
              <a:r>
                <a:rPr lang="es-ES" sz="1800" b="0" i="0" u="none" strike="noStrike" cap="none" dirty="0">
                  <a:solidFill>
                    <a:schemeClr val="dk1"/>
                  </a:solidFill>
                  <a:latin typeface="Arial Black"/>
                  <a:ea typeface="Arial Black"/>
                  <a:cs typeface="Arial Black"/>
                  <a:sym typeface="Arial Black"/>
                </a:rPr>
                <a:t>de la salud</a:t>
              </a:r>
            </a:p>
          </p:txBody>
        </p:sp>
        <p:sp>
          <p:nvSpPr>
            <p:cNvPr id="141" name="Shape 141"/>
            <p:cNvSpPr/>
            <p:nvPr/>
          </p:nvSpPr>
          <p:spPr>
            <a:xfrm>
              <a:off x="6671875" y="0"/>
              <a:ext cx="1619386" cy="4889500"/>
            </a:xfrm>
            <a:prstGeom prst="roundRect">
              <a:avLst>
                <a:gd name="adj" fmla="val 10000"/>
              </a:avLst>
            </a:prstGeom>
            <a:gradFill>
              <a:gsLst>
                <a:gs pos="0">
                  <a:srgbClr val="BDBDBD"/>
                </a:gs>
                <a:gs pos="35000">
                  <a:srgbClr val="CECECE"/>
                </a:gs>
                <a:gs pos="100000">
                  <a:srgbClr val="E6E6E6"/>
                </a:gs>
              </a:gsLst>
              <a:lin ang="16200000" scaled="0"/>
            </a:gradFill>
            <a:ln>
              <a:noFill/>
            </a:ln>
          </p:spPr>
          <p:txBody>
            <a:bodyPr lIns="91425" tIns="91425" rIns="91425" bIns="91425" anchor="ctr" anchorCtr="0">
              <a:noAutofit/>
            </a:bodyPr>
            <a:lstStyle/>
            <a:p>
              <a:pPr lvl="0">
                <a:spcBef>
                  <a:spcPts val="0"/>
                </a:spcBef>
                <a:buNone/>
              </a:pPr>
              <a:endParaRPr sz="1600"/>
            </a:p>
          </p:txBody>
        </p:sp>
        <p:sp>
          <p:nvSpPr>
            <p:cNvPr id="142" name="Shape 142"/>
            <p:cNvSpPr txBox="1"/>
            <p:nvPr/>
          </p:nvSpPr>
          <p:spPr>
            <a:xfrm>
              <a:off x="6671875" y="81736"/>
              <a:ext cx="1619386" cy="3829863"/>
            </a:xfrm>
            <a:prstGeom prst="rect">
              <a:avLst/>
            </a:prstGeom>
            <a:noFill/>
            <a:ln>
              <a:noFill/>
            </a:ln>
          </p:spPr>
          <p:txBody>
            <a:bodyPr lIns="78225" tIns="78225" rIns="78225" bIns="78225" anchor="ctr" anchorCtr="0">
              <a:noAutofit/>
            </a:bodyPr>
            <a:lstStyle/>
            <a:p>
              <a:pPr marL="0" marR="0" lvl="0" indent="0" algn="ctr" rtl="0">
                <a:lnSpc>
                  <a:spcPct val="90000"/>
                </a:lnSpc>
                <a:spcBef>
                  <a:spcPts val="0"/>
                </a:spcBef>
                <a:spcAft>
                  <a:spcPts val="0"/>
                </a:spcAft>
                <a:buSzPct val="25000"/>
                <a:buNone/>
              </a:pPr>
              <a:r>
                <a:rPr lang="es-ES" sz="1200" dirty="0">
                  <a:solidFill>
                    <a:schemeClr val="dk1"/>
                  </a:solidFill>
                  <a:latin typeface="Arial Black"/>
                  <a:ea typeface="Arial Black"/>
                  <a:cs typeface="Arial Black"/>
                  <a:sym typeface="Arial Black"/>
                </a:rPr>
                <a:t>A</a:t>
              </a:r>
              <a:r>
                <a:rPr lang="es-ES" sz="1200" b="0" i="0" u="none" strike="noStrike" cap="none" dirty="0" smtClean="0">
                  <a:solidFill>
                    <a:schemeClr val="dk1"/>
                  </a:solidFill>
                  <a:latin typeface="Arial Black"/>
                  <a:ea typeface="Arial Black"/>
                  <a:cs typeface="Arial Black"/>
                  <a:sym typeface="Arial Black"/>
                </a:rPr>
                <a:t>namnesis</a:t>
              </a:r>
              <a:r>
                <a:rPr lang="es-ES" sz="1200" b="0" i="0" u="none" strike="noStrike" cap="none" dirty="0">
                  <a:solidFill>
                    <a:schemeClr val="dk1"/>
                  </a:solidFill>
                  <a:latin typeface="Arial Black"/>
                  <a:ea typeface="Arial Black"/>
                  <a:cs typeface="Arial Black"/>
                  <a:sym typeface="Arial Black"/>
                </a:rPr>
                <a:t>, examen </a:t>
              </a:r>
              <a:r>
                <a:rPr lang="es-ES" sz="1200" b="0" i="0" u="none" strike="noStrike" cap="none" dirty="0" smtClean="0">
                  <a:solidFill>
                    <a:schemeClr val="dk1"/>
                  </a:solidFill>
                  <a:latin typeface="Arial Black"/>
                  <a:ea typeface="Arial Black"/>
                  <a:cs typeface="Arial Black"/>
                  <a:sym typeface="Arial Black"/>
                </a:rPr>
                <a:t>físico</a:t>
              </a:r>
            </a:p>
            <a:p>
              <a:pPr marL="0" marR="0" lvl="0" indent="0" algn="ctr" rtl="0">
                <a:lnSpc>
                  <a:spcPct val="90000"/>
                </a:lnSpc>
                <a:spcBef>
                  <a:spcPts val="0"/>
                </a:spcBef>
                <a:spcAft>
                  <a:spcPts val="0"/>
                </a:spcAft>
                <a:buSzPct val="25000"/>
                <a:buNone/>
              </a:pPr>
              <a:r>
                <a:rPr lang="es-ES" sz="1200" b="0" i="0" u="none" strike="noStrike" cap="none" dirty="0" smtClean="0">
                  <a:solidFill>
                    <a:schemeClr val="dk1"/>
                  </a:solidFill>
                  <a:latin typeface="Arial Black"/>
                  <a:ea typeface="Arial Black"/>
                  <a:cs typeface="Arial Black"/>
                  <a:sym typeface="Arial Black"/>
                </a:rPr>
                <a:t> </a:t>
              </a:r>
              <a:r>
                <a:rPr lang="es-ES" sz="1200" b="0" i="0" u="none" strike="noStrike" cap="none" dirty="0">
                  <a:solidFill>
                    <a:schemeClr val="dk1"/>
                  </a:solidFill>
                  <a:latin typeface="Arial Black"/>
                  <a:ea typeface="Arial Black"/>
                  <a:cs typeface="Arial Black"/>
                  <a:sym typeface="Arial Black"/>
                </a:rPr>
                <a:t>y tratamiento e intervención adecuada, oportuna, pertinente y de calidad; </a:t>
              </a:r>
              <a:endParaRPr lang="es-ES" sz="1200" b="0" i="0" u="none" strike="noStrike" cap="none" dirty="0" smtClean="0">
                <a:solidFill>
                  <a:schemeClr val="dk1"/>
                </a:solidFill>
                <a:latin typeface="Arial Black"/>
                <a:ea typeface="Arial Black"/>
                <a:cs typeface="Arial Black"/>
                <a:sym typeface="Arial Black"/>
              </a:endParaRPr>
            </a:p>
            <a:p>
              <a:pPr marL="0" marR="0" lvl="0" indent="0" algn="ctr" rtl="0">
                <a:lnSpc>
                  <a:spcPct val="90000"/>
                </a:lnSpc>
                <a:spcBef>
                  <a:spcPts val="0"/>
                </a:spcBef>
                <a:spcAft>
                  <a:spcPts val="0"/>
                </a:spcAft>
                <a:buSzPct val="25000"/>
                <a:buNone/>
              </a:pPr>
              <a:r>
                <a:rPr lang="es-ES" sz="1200" b="0" i="0" u="none" strike="noStrike" cap="none" dirty="0" smtClean="0">
                  <a:solidFill>
                    <a:schemeClr val="dk1"/>
                  </a:solidFill>
                  <a:latin typeface="Arial Black"/>
                  <a:ea typeface="Arial Black"/>
                  <a:cs typeface="Arial Black"/>
                  <a:sym typeface="Arial Black"/>
                </a:rPr>
                <a:t>en </a:t>
              </a:r>
              <a:r>
                <a:rPr lang="es-ES" sz="1200" b="0" i="0" u="none" strike="noStrike" cap="none" dirty="0">
                  <a:solidFill>
                    <a:schemeClr val="dk1"/>
                  </a:solidFill>
                  <a:latin typeface="Arial Black"/>
                  <a:ea typeface="Arial Black"/>
                  <a:cs typeface="Arial Black"/>
                  <a:sym typeface="Arial Black"/>
                </a:rPr>
                <a:t>base a las normas nacionales vigentes y acciones de seguimiento</a:t>
              </a:r>
              <a:r>
                <a:rPr lang="es-ES" sz="1000" b="0" i="0" u="none" strike="noStrike" cap="none" dirty="0">
                  <a:solidFill>
                    <a:schemeClr val="dk1"/>
                  </a:solidFill>
                  <a:latin typeface="Arial"/>
                  <a:ea typeface="Arial"/>
                  <a:cs typeface="Arial"/>
                  <a:sym typeface="Arial"/>
                </a:rPr>
                <a:t>. </a:t>
              </a:r>
            </a:p>
          </p:txBody>
        </p:sp>
        <p:sp>
          <p:nvSpPr>
            <p:cNvPr id="144" name="Shape 144"/>
            <p:cNvSpPr/>
            <p:nvPr/>
          </p:nvSpPr>
          <p:spPr>
            <a:xfrm>
              <a:off x="331650" y="3911600"/>
              <a:ext cx="7627962" cy="733425"/>
            </a:xfrm>
            <a:prstGeom prst="leftRightArrow">
              <a:avLst>
                <a:gd name="adj1" fmla="val 50000"/>
                <a:gd name="adj2" fmla="val 50000"/>
              </a:avLst>
            </a:prstGeom>
            <a:gradFill>
              <a:gsLst>
                <a:gs pos="0">
                  <a:srgbClr val="DADADA"/>
                </a:gs>
                <a:gs pos="35000">
                  <a:srgbClr val="E3E3E3"/>
                </a:gs>
                <a:gs pos="100000">
                  <a:srgbClr val="F1F1F1"/>
                </a:gs>
              </a:gsLst>
              <a:lin ang="16200000" scaled="0"/>
            </a:gradFill>
            <a:ln w="12700"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sz="1600"/>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457200" y="332656"/>
            <a:ext cx="5791200" cy="903629"/>
          </a:xfrm>
          <a:prstGeom prst="rect">
            <a:avLst/>
          </a:prstGeom>
          <a:noFill/>
          <a:ln>
            <a:noFill/>
          </a:ln>
        </p:spPr>
        <p:txBody>
          <a:bodyPr lIns="91425" tIns="45700" rIns="91425" bIns="45700" anchor="b" anchorCtr="0">
            <a:noAutofit/>
          </a:bodyPr>
          <a:lstStyle/>
          <a:p>
            <a:pPr marL="0" marR="0" lvl="0" indent="0" algn="l" rtl="0">
              <a:spcBef>
                <a:spcPts val="0"/>
              </a:spcBef>
              <a:buClr>
                <a:schemeClr val="dk2"/>
              </a:buClr>
              <a:buSzPct val="25000"/>
              <a:buFont typeface="Arial Black"/>
              <a:buNone/>
            </a:pPr>
            <a:r>
              <a:rPr lang="es-ES" sz="3600" b="0" i="0" u="none" strike="noStrike" cap="none" dirty="0" smtClean="0">
                <a:solidFill>
                  <a:schemeClr val="dk2"/>
                </a:solidFill>
                <a:latin typeface="Arial Black"/>
                <a:ea typeface="Arial Black"/>
                <a:cs typeface="Arial Black"/>
                <a:sym typeface="Arial Black"/>
              </a:rPr>
              <a:t>Confidencialidad</a:t>
            </a:r>
            <a:endParaRPr lang="es-ES" sz="3600" b="0" i="0" u="none" strike="noStrike" cap="none" dirty="0">
              <a:solidFill>
                <a:schemeClr val="dk2"/>
              </a:solidFill>
              <a:latin typeface="Arial Black"/>
              <a:ea typeface="Arial Black"/>
              <a:cs typeface="Arial Black"/>
              <a:sym typeface="Arial Black"/>
            </a:endParaRPr>
          </a:p>
        </p:txBody>
      </p:sp>
      <p:grpSp>
        <p:nvGrpSpPr>
          <p:cNvPr id="152" name="Shape 152"/>
          <p:cNvGrpSpPr/>
          <p:nvPr/>
        </p:nvGrpSpPr>
        <p:grpSpPr>
          <a:xfrm>
            <a:off x="457200" y="1600748"/>
            <a:ext cx="8229600" cy="4491997"/>
            <a:chOff x="0" y="548"/>
            <a:chExt cx="8229600" cy="4491997"/>
          </a:xfrm>
        </p:grpSpPr>
        <p:cxnSp>
          <p:nvCxnSpPr>
            <p:cNvPr id="153" name="Shape 153"/>
            <p:cNvCxnSpPr/>
            <p:nvPr/>
          </p:nvCxnSpPr>
          <p:spPr>
            <a:xfrm>
              <a:off x="0" y="548"/>
              <a:ext cx="8229600" cy="0"/>
            </a:xfrm>
            <a:prstGeom prst="straightConnector1">
              <a:avLst/>
            </a:prstGeom>
            <a:solidFill>
              <a:schemeClr val="accent1"/>
            </a:solidFill>
            <a:ln w="28575" cap="flat" cmpd="sng">
              <a:solidFill>
                <a:schemeClr val="accent1"/>
              </a:solidFill>
              <a:prstDash val="solid"/>
              <a:round/>
              <a:headEnd type="none" w="med" len="med"/>
              <a:tailEnd type="none" w="med" len="med"/>
            </a:ln>
          </p:spPr>
        </p:cxnSp>
        <p:sp>
          <p:nvSpPr>
            <p:cNvPr id="154" name="Shape 154"/>
            <p:cNvSpPr/>
            <p:nvPr/>
          </p:nvSpPr>
          <p:spPr>
            <a:xfrm>
              <a:off x="0" y="548"/>
              <a:ext cx="8229600" cy="898399"/>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55" name="Shape 155"/>
            <p:cNvSpPr txBox="1"/>
            <p:nvPr/>
          </p:nvSpPr>
          <p:spPr>
            <a:xfrm>
              <a:off x="0" y="548"/>
              <a:ext cx="8229600" cy="898399"/>
            </a:xfrm>
            <a:prstGeom prst="rect">
              <a:avLst/>
            </a:prstGeom>
            <a:noFill/>
            <a:ln>
              <a:noFill/>
            </a:ln>
          </p:spPr>
          <p:txBody>
            <a:bodyPr lIns="72375" tIns="72375" rIns="72375" bIns="72375" anchor="t" anchorCtr="0">
              <a:noAutofit/>
            </a:bodyPr>
            <a:lstStyle/>
            <a:p>
              <a:pPr marL="0" marR="0" lvl="0" indent="0" algn="l" rtl="0">
                <a:lnSpc>
                  <a:spcPct val="90000"/>
                </a:lnSpc>
                <a:spcBef>
                  <a:spcPts val="0"/>
                </a:spcBef>
                <a:spcAft>
                  <a:spcPts val="0"/>
                </a:spcAft>
                <a:buSzPct val="25000"/>
                <a:buNone/>
              </a:pPr>
              <a:r>
                <a:rPr lang="es-ES" sz="1900" b="0" i="0" u="none" strike="noStrike" cap="none">
                  <a:solidFill>
                    <a:schemeClr val="dk1"/>
                  </a:solidFill>
                  <a:latin typeface="Arial Black"/>
                  <a:ea typeface="Arial Black"/>
                  <a:cs typeface="Arial Black"/>
                  <a:sym typeface="Arial Black"/>
                </a:rPr>
                <a:t>Se debe mantener la confidencialidad en todo momento,</a:t>
              </a:r>
            </a:p>
          </p:txBody>
        </p:sp>
        <p:cxnSp>
          <p:nvCxnSpPr>
            <p:cNvPr id="156" name="Shape 156"/>
            <p:cNvCxnSpPr/>
            <p:nvPr/>
          </p:nvCxnSpPr>
          <p:spPr>
            <a:xfrm>
              <a:off x="0" y="898948"/>
              <a:ext cx="8229600" cy="0"/>
            </a:xfrm>
            <a:prstGeom prst="straightConnector1">
              <a:avLst/>
            </a:prstGeom>
            <a:solidFill>
              <a:schemeClr val="accent1"/>
            </a:solidFill>
            <a:ln w="28575" cap="flat" cmpd="sng">
              <a:solidFill>
                <a:schemeClr val="accent1"/>
              </a:solidFill>
              <a:prstDash val="solid"/>
              <a:round/>
              <a:headEnd type="none" w="med" len="med"/>
              <a:tailEnd type="none" w="med" len="med"/>
            </a:ln>
          </p:spPr>
        </p:cxnSp>
        <p:sp>
          <p:nvSpPr>
            <p:cNvPr id="157" name="Shape 157"/>
            <p:cNvSpPr/>
            <p:nvPr/>
          </p:nvSpPr>
          <p:spPr>
            <a:xfrm>
              <a:off x="0" y="898948"/>
              <a:ext cx="8229600" cy="898399"/>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58" name="Shape 158"/>
            <p:cNvSpPr txBox="1"/>
            <p:nvPr/>
          </p:nvSpPr>
          <p:spPr>
            <a:xfrm>
              <a:off x="0" y="898948"/>
              <a:ext cx="8229600" cy="898399"/>
            </a:xfrm>
            <a:prstGeom prst="rect">
              <a:avLst/>
            </a:prstGeom>
            <a:noFill/>
            <a:ln>
              <a:noFill/>
            </a:ln>
          </p:spPr>
          <p:txBody>
            <a:bodyPr lIns="72375" tIns="72375" rIns="72375" bIns="72375" anchor="t" anchorCtr="0">
              <a:noAutofit/>
            </a:bodyPr>
            <a:lstStyle/>
            <a:p>
              <a:pPr marL="0" marR="0" lvl="0" indent="0" algn="ctr" rtl="0">
                <a:lnSpc>
                  <a:spcPct val="90000"/>
                </a:lnSpc>
                <a:spcBef>
                  <a:spcPts val="0"/>
                </a:spcBef>
                <a:spcAft>
                  <a:spcPts val="0"/>
                </a:spcAft>
                <a:buSzPct val="25000"/>
                <a:buNone/>
              </a:pPr>
              <a:r>
                <a:rPr lang="es-ES" sz="1900" b="0" i="0" u="none" strike="noStrike" cap="none">
                  <a:solidFill>
                    <a:schemeClr val="dk1"/>
                  </a:solidFill>
                  <a:latin typeface="Arial Black"/>
                  <a:ea typeface="Arial Black"/>
                  <a:cs typeface="Arial Black"/>
                  <a:sym typeface="Arial Black"/>
                </a:rPr>
                <a:t>excepto ante las siguientes situaciones: </a:t>
              </a:r>
            </a:p>
          </p:txBody>
        </p:sp>
        <p:cxnSp>
          <p:nvCxnSpPr>
            <p:cNvPr id="159" name="Shape 159"/>
            <p:cNvCxnSpPr/>
            <p:nvPr/>
          </p:nvCxnSpPr>
          <p:spPr>
            <a:xfrm>
              <a:off x="0" y="1797348"/>
              <a:ext cx="8229600" cy="0"/>
            </a:xfrm>
            <a:prstGeom prst="straightConnector1">
              <a:avLst/>
            </a:prstGeom>
            <a:solidFill>
              <a:schemeClr val="accent1"/>
            </a:solidFill>
            <a:ln w="28575" cap="flat" cmpd="sng">
              <a:solidFill>
                <a:schemeClr val="accent1"/>
              </a:solidFill>
              <a:prstDash val="solid"/>
              <a:round/>
              <a:headEnd type="none" w="med" len="med"/>
              <a:tailEnd type="none" w="med" len="med"/>
            </a:ln>
          </p:spPr>
        </p:cxnSp>
        <p:sp>
          <p:nvSpPr>
            <p:cNvPr id="160" name="Shape 160"/>
            <p:cNvSpPr/>
            <p:nvPr/>
          </p:nvSpPr>
          <p:spPr>
            <a:xfrm>
              <a:off x="0" y="1797348"/>
              <a:ext cx="8229600" cy="898399"/>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61" name="Shape 161"/>
            <p:cNvSpPr txBox="1"/>
            <p:nvPr/>
          </p:nvSpPr>
          <p:spPr>
            <a:xfrm>
              <a:off x="0" y="1797348"/>
              <a:ext cx="8229600" cy="898399"/>
            </a:xfrm>
            <a:prstGeom prst="rect">
              <a:avLst/>
            </a:prstGeom>
            <a:noFill/>
            <a:ln>
              <a:noFill/>
            </a:ln>
          </p:spPr>
          <p:txBody>
            <a:bodyPr lIns="72375" tIns="72375" rIns="72375" bIns="72375" anchor="t" anchorCtr="0">
              <a:noAutofit/>
            </a:bodyPr>
            <a:lstStyle/>
            <a:p>
              <a:pPr marL="0" marR="0" lvl="0" indent="0" algn="l" rtl="0">
                <a:lnSpc>
                  <a:spcPct val="90000"/>
                </a:lnSpc>
                <a:spcBef>
                  <a:spcPts val="0"/>
                </a:spcBef>
                <a:spcAft>
                  <a:spcPts val="0"/>
                </a:spcAft>
                <a:buSzPct val="25000"/>
                <a:buNone/>
              </a:pPr>
              <a:r>
                <a:rPr lang="es-ES" sz="1900" b="0" i="0" u="none" strike="noStrike" cap="none">
                  <a:solidFill>
                    <a:schemeClr val="dk1"/>
                  </a:solidFill>
                  <a:latin typeface="Arial"/>
                  <a:ea typeface="Arial"/>
                  <a:cs typeface="Arial"/>
                  <a:sym typeface="Arial"/>
                </a:rPr>
                <a:t>•Situación de riesgo de vida inminente para la persona adolescente o para terceros como violencia intrafamiliar y otras formas de violencia, intentos de suicidio y depresión severa. </a:t>
              </a:r>
            </a:p>
          </p:txBody>
        </p:sp>
        <p:cxnSp>
          <p:nvCxnSpPr>
            <p:cNvPr id="162" name="Shape 162"/>
            <p:cNvCxnSpPr/>
            <p:nvPr/>
          </p:nvCxnSpPr>
          <p:spPr>
            <a:xfrm>
              <a:off x="0" y="2695747"/>
              <a:ext cx="8229600" cy="0"/>
            </a:xfrm>
            <a:prstGeom prst="straightConnector1">
              <a:avLst/>
            </a:prstGeom>
            <a:solidFill>
              <a:schemeClr val="accent1"/>
            </a:solidFill>
            <a:ln w="28575" cap="flat" cmpd="sng">
              <a:solidFill>
                <a:schemeClr val="accent1"/>
              </a:solidFill>
              <a:prstDash val="solid"/>
              <a:round/>
              <a:headEnd type="none" w="med" len="med"/>
              <a:tailEnd type="none" w="med" len="med"/>
            </a:ln>
          </p:spPr>
        </p:cxnSp>
        <p:sp>
          <p:nvSpPr>
            <p:cNvPr id="163" name="Shape 163"/>
            <p:cNvSpPr/>
            <p:nvPr/>
          </p:nvSpPr>
          <p:spPr>
            <a:xfrm>
              <a:off x="0" y="2695747"/>
              <a:ext cx="8229600" cy="898399"/>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64" name="Shape 164"/>
            <p:cNvSpPr txBox="1"/>
            <p:nvPr/>
          </p:nvSpPr>
          <p:spPr>
            <a:xfrm>
              <a:off x="0" y="2695747"/>
              <a:ext cx="8229600" cy="898399"/>
            </a:xfrm>
            <a:prstGeom prst="rect">
              <a:avLst/>
            </a:prstGeom>
            <a:noFill/>
            <a:ln>
              <a:noFill/>
            </a:ln>
          </p:spPr>
          <p:txBody>
            <a:bodyPr lIns="72375" tIns="72375" rIns="72375" bIns="72375" anchor="t" anchorCtr="0">
              <a:noAutofit/>
            </a:bodyPr>
            <a:lstStyle/>
            <a:p>
              <a:pPr marL="0" marR="0" lvl="0" indent="0" algn="l" rtl="0">
                <a:lnSpc>
                  <a:spcPct val="90000"/>
                </a:lnSpc>
                <a:spcBef>
                  <a:spcPts val="0"/>
                </a:spcBef>
                <a:spcAft>
                  <a:spcPts val="0"/>
                </a:spcAft>
                <a:buSzPct val="25000"/>
                <a:buNone/>
              </a:pPr>
              <a:r>
                <a:rPr lang="es-ES" sz="1900" b="0" i="0" u="none" strike="noStrike" cap="none">
                  <a:solidFill>
                    <a:schemeClr val="dk1"/>
                  </a:solidFill>
                  <a:latin typeface="Arial"/>
                  <a:ea typeface="Arial"/>
                  <a:cs typeface="Arial"/>
                  <a:sym typeface="Arial"/>
                </a:rPr>
                <a:t>•Enfermedad mental que implique pérdida del sentido de la realidad o déficit intelectual importante, que impida la toma consciente de decisiones. </a:t>
              </a:r>
            </a:p>
          </p:txBody>
        </p:sp>
        <p:cxnSp>
          <p:nvCxnSpPr>
            <p:cNvPr id="165" name="Shape 165"/>
            <p:cNvCxnSpPr/>
            <p:nvPr/>
          </p:nvCxnSpPr>
          <p:spPr>
            <a:xfrm>
              <a:off x="0" y="3594146"/>
              <a:ext cx="8229600" cy="0"/>
            </a:xfrm>
            <a:prstGeom prst="straightConnector1">
              <a:avLst/>
            </a:prstGeom>
            <a:solidFill>
              <a:schemeClr val="accent1"/>
            </a:solidFill>
            <a:ln w="28575" cap="flat" cmpd="sng">
              <a:solidFill>
                <a:schemeClr val="accent1"/>
              </a:solidFill>
              <a:prstDash val="solid"/>
              <a:round/>
              <a:headEnd type="none" w="med" len="med"/>
              <a:tailEnd type="none" w="med" len="med"/>
            </a:ln>
          </p:spPr>
        </p:cxnSp>
        <p:sp>
          <p:nvSpPr>
            <p:cNvPr id="166" name="Shape 166"/>
            <p:cNvSpPr/>
            <p:nvPr/>
          </p:nvSpPr>
          <p:spPr>
            <a:xfrm>
              <a:off x="0" y="3594146"/>
              <a:ext cx="8229600" cy="898399"/>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67" name="Shape 167"/>
            <p:cNvSpPr txBox="1"/>
            <p:nvPr/>
          </p:nvSpPr>
          <p:spPr>
            <a:xfrm>
              <a:off x="0" y="3594146"/>
              <a:ext cx="8229600" cy="898399"/>
            </a:xfrm>
            <a:prstGeom prst="rect">
              <a:avLst/>
            </a:prstGeom>
            <a:noFill/>
            <a:ln>
              <a:noFill/>
            </a:ln>
          </p:spPr>
          <p:txBody>
            <a:bodyPr lIns="72375" tIns="72375" rIns="72375" bIns="72375" anchor="t" anchorCtr="0">
              <a:noAutofit/>
            </a:bodyPr>
            <a:lstStyle/>
            <a:p>
              <a:pPr marL="0" marR="0" lvl="0" indent="0" algn="l" rtl="0">
                <a:lnSpc>
                  <a:spcPct val="90000"/>
                </a:lnSpc>
                <a:spcBef>
                  <a:spcPts val="0"/>
                </a:spcBef>
                <a:spcAft>
                  <a:spcPts val="0"/>
                </a:spcAft>
                <a:buSzPct val="25000"/>
                <a:buNone/>
              </a:pPr>
              <a:r>
                <a:rPr lang="es-ES" sz="1900" b="0" i="0" u="none" strike="noStrike" cap="none">
                  <a:solidFill>
                    <a:schemeClr val="dk1"/>
                  </a:solidFill>
                  <a:latin typeface="Arial"/>
                  <a:ea typeface="Arial"/>
                  <a:cs typeface="Arial"/>
                  <a:sym typeface="Arial"/>
                </a:rPr>
                <a:t>•Uso de drogas, si hay dependencia, recordando que puede ser persona  usuaria de drogas pero no adicta.</a:t>
              </a: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grpSp>
        <p:nvGrpSpPr>
          <p:cNvPr id="173" name="Shape 173"/>
          <p:cNvGrpSpPr/>
          <p:nvPr/>
        </p:nvGrpSpPr>
        <p:grpSpPr>
          <a:xfrm>
            <a:off x="457200" y="692695"/>
            <a:ext cx="8229600" cy="5433466"/>
            <a:chOff x="0" y="0"/>
            <a:chExt cx="8229600" cy="5433466"/>
          </a:xfrm>
        </p:grpSpPr>
        <p:cxnSp>
          <p:nvCxnSpPr>
            <p:cNvPr id="174" name="Shape 174"/>
            <p:cNvCxnSpPr/>
            <p:nvPr/>
          </p:nvCxnSpPr>
          <p:spPr>
            <a:xfrm>
              <a:off x="0" y="0"/>
              <a:ext cx="8229600" cy="0"/>
            </a:xfrm>
            <a:prstGeom prst="straightConnector1">
              <a:avLst/>
            </a:prstGeom>
            <a:solidFill>
              <a:schemeClr val="accent1"/>
            </a:solidFill>
            <a:ln w="28575" cap="flat" cmpd="sng">
              <a:solidFill>
                <a:schemeClr val="accent1"/>
              </a:solidFill>
              <a:prstDash val="solid"/>
              <a:round/>
              <a:headEnd type="none" w="med" len="med"/>
              <a:tailEnd type="none" w="med" len="med"/>
            </a:ln>
          </p:spPr>
        </p:cxnSp>
        <p:sp>
          <p:nvSpPr>
            <p:cNvPr id="175" name="Shape 175"/>
            <p:cNvSpPr/>
            <p:nvPr/>
          </p:nvSpPr>
          <p:spPr>
            <a:xfrm>
              <a:off x="0" y="0"/>
              <a:ext cx="8229600" cy="1358366"/>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76" name="Shape 176"/>
            <p:cNvSpPr txBox="1"/>
            <p:nvPr/>
          </p:nvSpPr>
          <p:spPr>
            <a:xfrm>
              <a:off x="0" y="0"/>
              <a:ext cx="8229600" cy="1358366"/>
            </a:xfrm>
            <a:prstGeom prst="rect">
              <a:avLst/>
            </a:prstGeom>
            <a:noFill/>
            <a:ln>
              <a:noFill/>
            </a:ln>
          </p:spPr>
          <p:txBody>
            <a:bodyPr lIns="91425" tIns="91425" rIns="91425" bIns="91425" anchor="t" anchorCtr="0">
              <a:noAutofit/>
            </a:bodyPr>
            <a:lstStyle/>
            <a:p>
              <a:pPr marL="0" marR="0" lvl="0" indent="0" algn="ctr" rtl="0">
                <a:lnSpc>
                  <a:spcPct val="90000"/>
                </a:lnSpc>
                <a:spcBef>
                  <a:spcPts val="0"/>
                </a:spcBef>
                <a:spcAft>
                  <a:spcPts val="0"/>
                </a:spcAft>
                <a:buSzPct val="25000"/>
                <a:buNone/>
              </a:pPr>
              <a:r>
                <a:rPr lang="es-ES" sz="2400" b="0" i="0" u="none" strike="noStrike" cap="none">
                  <a:solidFill>
                    <a:schemeClr val="dk1"/>
                  </a:solidFill>
                  <a:latin typeface="Arial Black"/>
                  <a:ea typeface="Arial Black"/>
                  <a:cs typeface="Arial Black"/>
                  <a:sym typeface="Arial Black"/>
                </a:rPr>
                <a:t>En caso de necesidad de informar a los padres o adultos responsables, se recomienda lo siguiente: </a:t>
              </a:r>
            </a:p>
          </p:txBody>
        </p:sp>
        <p:cxnSp>
          <p:nvCxnSpPr>
            <p:cNvPr id="177" name="Shape 177"/>
            <p:cNvCxnSpPr/>
            <p:nvPr/>
          </p:nvCxnSpPr>
          <p:spPr>
            <a:xfrm>
              <a:off x="0" y="1358366"/>
              <a:ext cx="8229600" cy="0"/>
            </a:xfrm>
            <a:prstGeom prst="straightConnector1">
              <a:avLst/>
            </a:prstGeom>
            <a:solidFill>
              <a:schemeClr val="accent1"/>
            </a:solidFill>
            <a:ln w="28575" cap="flat" cmpd="sng">
              <a:solidFill>
                <a:schemeClr val="accent1"/>
              </a:solidFill>
              <a:prstDash val="solid"/>
              <a:round/>
              <a:headEnd type="none" w="med" len="med"/>
              <a:tailEnd type="none" w="med" len="med"/>
            </a:ln>
          </p:spPr>
        </p:cxnSp>
        <p:sp>
          <p:nvSpPr>
            <p:cNvPr id="178" name="Shape 178"/>
            <p:cNvSpPr/>
            <p:nvPr/>
          </p:nvSpPr>
          <p:spPr>
            <a:xfrm>
              <a:off x="0" y="1358366"/>
              <a:ext cx="8229600" cy="1358366"/>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79" name="Shape 179"/>
            <p:cNvSpPr txBox="1"/>
            <p:nvPr/>
          </p:nvSpPr>
          <p:spPr>
            <a:xfrm>
              <a:off x="0" y="1358366"/>
              <a:ext cx="8229600" cy="1358366"/>
            </a:xfrm>
            <a:prstGeom prst="rect">
              <a:avLst/>
            </a:prstGeom>
            <a:noFill/>
            <a:ln>
              <a:noFill/>
            </a:ln>
          </p:spPr>
          <p:txBody>
            <a:bodyPr lIns="68575" tIns="68575" rIns="68575" bIns="68575" anchor="t" anchorCtr="0">
              <a:noAutofit/>
            </a:bodyPr>
            <a:lstStyle/>
            <a:p>
              <a:pPr marL="0" marR="0" lvl="0" indent="0" algn="just" rtl="0">
                <a:lnSpc>
                  <a:spcPct val="90000"/>
                </a:lnSpc>
                <a:spcBef>
                  <a:spcPts val="0"/>
                </a:spcBef>
                <a:spcAft>
                  <a:spcPts val="0"/>
                </a:spcAft>
                <a:buSzPct val="25000"/>
                <a:buNone/>
              </a:pPr>
              <a:r>
                <a:rPr lang="es-ES" sz="1800" b="0" i="0" u="none" strike="noStrike" cap="none">
                  <a:solidFill>
                    <a:schemeClr val="dk1"/>
                  </a:solidFill>
                  <a:latin typeface="Arial"/>
                  <a:ea typeface="Arial"/>
                  <a:cs typeface="Arial"/>
                  <a:sym typeface="Arial"/>
                </a:rPr>
                <a:t>•</a:t>
              </a:r>
              <a:r>
                <a:rPr lang="es-ES" sz="1800" b="1" i="0" u="none" strike="noStrike" cap="none">
                  <a:solidFill>
                    <a:schemeClr val="dk1"/>
                  </a:solidFill>
                  <a:latin typeface="Nunito"/>
                  <a:ea typeface="Nunito"/>
                  <a:cs typeface="Nunito"/>
                  <a:sym typeface="Nunito"/>
                </a:rPr>
                <a:t>Ofrecer un contacto	 previo	con otra persona adulta referente, a elección de la	persona adolescente,	 comunicándole la necesidad y conveniencia de informar a una persona adulta sobre una determinada situación, y acordar con él o con ella la forma de hacerlo</a:t>
              </a:r>
            </a:p>
          </p:txBody>
        </p:sp>
        <p:cxnSp>
          <p:nvCxnSpPr>
            <p:cNvPr id="180" name="Shape 180"/>
            <p:cNvCxnSpPr/>
            <p:nvPr/>
          </p:nvCxnSpPr>
          <p:spPr>
            <a:xfrm>
              <a:off x="0" y="2716733"/>
              <a:ext cx="8229600" cy="0"/>
            </a:xfrm>
            <a:prstGeom prst="straightConnector1">
              <a:avLst/>
            </a:prstGeom>
            <a:solidFill>
              <a:schemeClr val="accent1"/>
            </a:solidFill>
            <a:ln w="28575" cap="flat" cmpd="sng">
              <a:solidFill>
                <a:schemeClr val="accent1"/>
              </a:solidFill>
              <a:prstDash val="solid"/>
              <a:round/>
              <a:headEnd type="none" w="med" len="med"/>
              <a:tailEnd type="none" w="med" len="med"/>
            </a:ln>
          </p:spPr>
        </p:cxnSp>
        <p:sp>
          <p:nvSpPr>
            <p:cNvPr id="181" name="Shape 181"/>
            <p:cNvSpPr/>
            <p:nvPr/>
          </p:nvSpPr>
          <p:spPr>
            <a:xfrm>
              <a:off x="0" y="2716733"/>
              <a:ext cx="8229600" cy="1358366"/>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82" name="Shape 182"/>
            <p:cNvSpPr txBox="1"/>
            <p:nvPr/>
          </p:nvSpPr>
          <p:spPr>
            <a:xfrm>
              <a:off x="0" y="2716733"/>
              <a:ext cx="8229600" cy="1358366"/>
            </a:xfrm>
            <a:prstGeom prst="rect">
              <a:avLst/>
            </a:prstGeom>
            <a:noFill/>
            <a:ln>
              <a:noFill/>
            </a:ln>
          </p:spPr>
          <p:txBody>
            <a:bodyPr lIns="68575" tIns="68575" rIns="68575" bIns="68575" anchor="t" anchorCtr="0">
              <a:noAutofit/>
            </a:bodyPr>
            <a:lstStyle/>
            <a:p>
              <a:pPr marL="0" marR="0" lvl="0" indent="0" algn="l" rtl="0">
                <a:lnSpc>
                  <a:spcPct val="90000"/>
                </a:lnSpc>
                <a:spcBef>
                  <a:spcPts val="0"/>
                </a:spcBef>
                <a:spcAft>
                  <a:spcPts val="0"/>
                </a:spcAft>
                <a:buSzPct val="25000"/>
                <a:buNone/>
              </a:pPr>
              <a:r>
                <a:rPr lang="es-ES" sz="1800" b="0" i="0" u="none" strike="noStrike" cap="none">
                  <a:solidFill>
                    <a:schemeClr val="dk1"/>
                  </a:solidFill>
                  <a:latin typeface="Arial"/>
                  <a:ea typeface="Arial"/>
                  <a:cs typeface="Arial"/>
                  <a:sym typeface="Arial"/>
                </a:rPr>
                <a:t>•</a:t>
              </a:r>
              <a:r>
                <a:rPr lang="es-ES" sz="2000" b="1" i="0" u="none" strike="noStrike" cap="none">
                  <a:solidFill>
                    <a:schemeClr val="dk1"/>
                  </a:solidFill>
                  <a:latin typeface="Nunito"/>
                  <a:ea typeface="Nunito"/>
                  <a:cs typeface="Nunito"/>
                  <a:sym typeface="Nunito"/>
                </a:rPr>
                <a:t>Postergar la información a los padres o tutores hasta lograr el consentimiento de la persona adolescente, si esto es posible</a:t>
              </a:r>
              <a:r>
                <a:rPr lang="es-ES" sz="2400" b="1" i="0" u="none" strike="noStrike" cap="none">
                  <a:solidFill>
                    <a:schemeClr val="dk1"/>
                  </a:solidFill>
                  <a:latin typeface="Nunito"/>
                  <a:ea typeface="Nunito"/>
                  <a:cs typeface="Nunito"/>
                  <a:sym typeface="Nunito"/>
                </a:rPr>
                <a:t>. </a:t>
              </a:r>
            </a:p>
          </p:txBody>
        </p:sp>
        <p:cxnSp>
          <p:nvCxnSpPr>
            <p:cNvPr id="183" name="Shape 183"/>
            <p:cNvCxnSpPr/>
            <p:nvPr/>
          </p:nvCxnSpPr>
          <p:spPr>
            <a:xfrm>
              <a:off x="0" y="4075100"/>
              <a:ext cx="8229600" cy="0"/>
            </a:xfrm>
            <a:prstGeom prst="straightConnector1">
              <a:avLst/>
            </a:prstGeom>
            <a:solidFill>
              <a:schemeClr val="accent1"/>
            </a:solidFill>
            <a:ln w="28575" cap="flat" cmpd="sng">
              <a:solidFill>
                <a:schemeClr val="accent1"/>
              </a:solidFill>
              <a:prstDash val="solid"/>
              <a:round/>
              <a:headEnd type="none" w="med" len="med"/>
              <a:tailEnd type="none" w="med" len="med"/>
            </a:ln>
          </p:spPr>
        </p:cxnSp>
        <p:sp>
          <p:nvSpPr>
            <p:cNvPr id="184" name="Shape 184"/>
            <p:cNvSpPr/>
            <p:nvPr/>
          </p:nvSpPr>
          <p:spPr>
            <a:xfrm>
              <a:off x="0" y="4075100"/>
              <a:ext cx="8229600" cy="1358366"/>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85" name="Shape 185"/>
            <p:cNvSpPr txBox="1"/>
            <p:nvPr/>
          </p:nvSpPr>
          <p:spPr>
            <a:xfrm>
              <a:off x="0" y="4075100"/>
              <a:ext cx="8229600" cy="1358366"/>
            </a:xfrm>
            <a:prstGeom prst="rect">
              <a:avLst/>
            </a:prstGeom>
            <a:noFill/>
            <a:ln>
              <a:noFill/>
            </a:ln>
          </p:spPr>
          <p:txBody>
            <a:bodyPr lIns="68575" tIns="68575" rIns="68575" bIns="68575" anchor="t" anchorCtr="0">
              <a:noAutofit/>
            </a:bodyPr>
            <a:lstStyle/>
            <a:p>
              <a:pPr marL="0" marR="0" lvl="0" indent="0" algn="just" rtl="0">
                <a:lnSpc>
                  <a:spcPct val="90000"/>
                </a:lnSpc>
                <a:spcBef>
                  <a:spcPts val="0"/>
                </a:spcBef>
                <a:spcAft>
                  <a:spcPts val="0"/>
                </a:spcAft>
                <a:buSzPct val="25000"/>
                <a:buNone/>
              </a:pPr>
              <a:r>
                <a:rPr lang="es-ES" sz="1800" b="0" i="0" u="none" strike="noStrike" cap="none">
                  <a:solidFill>
                    <a:schemeClr val="dk1"/>
                  </a:solidFill>
                  <a:latin typeface="Arial"/>
                  <a:ea typeface="Arial"/>
                  <a:cs typeface="Arial"/>
                  <a:sym typeface="Arial"/>
                </a:rPr>
                <a:t>•</a:t>
              </a:r>
              <a:r>
                <a:rPr lang="es-ES" sz="2000" b="1" i="0" u="none" strike="noStrike" cap="none">
                  <a:solidFill>
                    <a:schemeClr val="dk1"/>
                  </a:solidFill>
                  <a:latin typeface="Nunito"/>
                  <a:ea typeface="Nunito"/>
                  <a:cs typeface="Nunito"/>
                  <a:sym typeface="Nunito"/>
                </a:rPr>
                <a:t>Realizar el seguimiento correspondiente, particularmente, en los casos	cuando se sospeche una reacción familiar violenta. </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grpSp>
        <p:nvGrpSpPr>
          <p:cNvPr id="191" name="Shape 191"/>
          <p:cNvGrpSpPr/>
          <p:nvPr/>
        </p:nvGrpSpPr>
        <p:grpSpPr>
          <a:xfrm>
            <a:off x="457200" y="284537"/>
            <a:ext cx="8229600" cy="1123198"/>
            <a:chOff x="0" y="9900"/>
            <a:chExt cx="8229600" cy="1123198"/>
          </a:xfrm>
        </p:grpSpPr>
        <p:sp>
          <p:nvSpPr>
            <p:cNvPr id="192" name="Shape 192"/>
            <p:cNvSpPr/>
            <p:nvPr/>
          </p:nvSpPr>
          <p:spPr>
            <a:xfrm>
              <a:off x="0" y="9900"/>
              <a:ext cx="8229600" cy="1123198"/>
            </a:xfrm>
            <a:prstGeom prst="roundRect">
              <a:avLst>
                <a:gd name="adj" fmla="val 16667"/>
              </a:avLst>
            </a:prstGeom>
            <a:solidFill>
              <a:schemeClr val="accent3"/>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93" name="Shape 193"/>
            <p:cNvSpPr txBox="1"/>
            <p:nvPr/>
          </p:nvSpPr>
          <p:spPr>
            <a:xfrm>
              <a:off x="54829" y="64729"/>
              <a:ext cx="8119940" cy="1013539"/>
            </a:xfrm>
            <a:prstGeom prst="rect">
              <a:avLst/>
            </a:prstGeom>
            <a:noFill/>
            <a:ln>
              <a:noFill/>
            </a:ln>
          </p:spPr>
          <p:txBody>
            <a:bodyPr lIns="182875" tIns="182875" rIns="182875" bIns="182875" anchor="ctr" anchorCtr="0">
              <a:noAutofit/>
            </a:bodyPr>
            <a:lstStyle/>
            <a:p>
              <a:pPr marL="0" marR="0" lvl="0" indent="0" algn="l" rtl="0">
                <a:lnSpc>
                  <a:spcPct val="90000"/>
                </a:lnSpc>
                <a:spcBef>
                  <a:spcPts val="0"/>
                </a:spcBef>
                <a:spcAft>
                  <a:spcPts val="0"/>
                </a:spcAft>
                <a:buSzPct val="25000"/>
                <a:buNone/>
              </a:pPr>
              <a:r>
                <a:rPr lang="es-ES" sz="4400" b="0" i="0" u="none" strike="noStrike" cap="none" dirty="0">
                  <a:solidFill>
                    <a:schemeClr val="lt1"/>
                  </a:solidFill>
                  <a:latin typeface="Arial"/>
                  <a:ea typeface="Arial"/>
                  <a:cs typeface="Arial"/>
                  <a:sym typeface="Arial"/>
                </a:rPr>
                <a:t>Acogida y contención </a:t>
              </a:r>
            </a:p>
          </p:txBody>
        </p:sp>
      </p:grpSp>
      <p:grpSp>
        <p:nvGrpSpPr>
          <p:cNvPr id="194" name="Shape 194"/>
          <p:cNvGrpSpPr/>
          <p:nvPr/>
        </p:nvGrpSpPr>
        <p:grpSpPr>
          <a:xfrm>
            <a:off x="457200" y="1752600"/>
            <a:ext cx="7619999" cy="4373563"/>
            <a:chOff x="0" y="0"/>
            <a:chExt cx="7619999" cy="4373563"/>
          </a:xfrm>
        </p:grpSpPr>
        <p:sp>
          <p:nvSpPr>
            <p:cNvPr id="195" name="Shape 195"/>
            <p:cNvSpPr/>
            <p:nvPr/>
          </p:nvSpPr>
          <p:spPr>
            <a:xfrm>
              <a:off x="0" y="0"/>
              <a:ext cx="4373563" cy="4373563"/>
            </a:xfrm>
            <a:prstGeom prst="pie">
              <a:avLst>
                <a:gd name="adj1" fmla="val 5400000"/>
                <a:gd name="adj2" fmla="val 16200000"/>
              </a:avLst>
            </a:prstGeom>
            <a:solidFill>
              <a:schemeClr val="accent1"/>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96" name="Shape 196"/>
            <p:cNvSpPr/>
            <p:nvPr/>
          </p:nvSpPr>
          <p:spPr>
            <a:xfrm>
              <a:off x="2186781" y="0"/>
              <a:ext cx="5433218" cy="4373563"/>
            </a:xfrm>
            <a:prstGeom prst="rect">
              <a:avLst/>
            </a:prstGeom>
            <a:solidFill>
              <a:schemeClr val="lt1">
                <a:alpha val="89803"/>
              </a:schemeClr>
            </a:solidFill>
            <a:ln w="28575" cap="flat"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97" name="Shape 197"/>
            <p:cNvSpPr txBox="1"/>
            <p:nvPr/>
          </p:nvSpPr>
          <p:spPr>
            <a:xfrm>
              <a:off x="2186781" y="0"/>
              <a:ext cx="5433218" cy="2077442"/>
            </a:xfrm>
            <a:prstGeom prst="rect">
              <a:avLst/>
            </a:prstGeom>
            <a:noFill/>
            <a:ln>
              <a:noFill/>
            </a:ln>
          </p:spPr>
          <p:txBody>
            <a:bodyPr lIns="76200" tIns="76200" rIns="76200" bIns="76200" anchor="ctr" anchorCtr="0">
              <a:noAutofit/>
            </a:bodyPr>
            <a:lstStyle/>
            <a:p>
              <a:pPr marL="0" marR="0" lvl="0" indent="0" algn="ctr" rtl="0">
                <a:lnSpc>
                  <a:spcPct val="90000"/>
                </a:lnSpc>
                <a:spcBef>
                  <a:spcPts val="0"/>
                </a:spcBef>
                <a:spcAft>
                  <a:spcPts val="0"/>
                </a:spcAft>
                <a:buSzPct val="25000"/>
                <a:buNone/>
              </a:pPr>
              <a:r>
                <a:rPr lang="es-ES" sz="2000" b="0" i="0" u="none" strike="noStrike" cap="none">
                  <a:solidFill>
                    <a:schemeClr val="dk1"/>
                  </a:solidFill>
                  <a:latin typeface="Arial"/>
                  <a:ea typeface="Arial"/>
                  <a:cs typeface="Arial"/>
                  <a:sym typeface="Arial"/>
                </a:rPr>
                <a:t>Acogimiento o acogida es el recibimiento u hospitalidad que ofrece una persona o un lugar, protección o amparo, aprobación o aceptación. La persona adolescente debe tener la certeza de que, a pesar de que puede haber acudido sin muchas ganas a la consulta, está frente a un proceso positivo. </a:t>
              </a:r>
            </a:p>
          </p:txBody>
        </p:sp>
        <p:sp>
          <p:nvSpPr>
            <p:cNvPr id="198" name="Shape 198"/>
            <p:cNvSpPr/>
            <p:nvPr/>
          </p:nvSpPr>
          <p:spPr>
            <a:xfrm>
              <a:off x="1148059" y="2077441"/>
              <a:ext cx="2077442" cy="2077442"/>
            </a:xfrm>
            <a:prstGeom prst="pie">
              <a:avLst>
                <a:gd name="adj1" fmla="val 5400000"/>
                <a:gd name="adj2" fmla="val 16200000"/>
              </a:avLst>
            </a:prstGeom>
            <a:solidFill>
              <a:schemeClr val="accent1"/>
            </a:solidFill>
            <a:ln w="2857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99" name="Shape 199"/>
            <p:cNvSpPr/>
            <p:nvPr/>
          </p:nvSpPr>
          <p:spPr>
            <a:xfrm>
              <a:off x="2186781" y="2077441"/>
              <a:ext cx="5433218" cy="2077442"/>
            </a:xfrm>
            <a:prstGeom prst="rect">
              <a:avLst/>
            </a:prstGeom>
            <a:solidFill>
              <a:schemeClr val="lt1">
                <a:alpha val="89803"/>
              </a:schemeClr>
            </a:solidFill>
            <a:ln w="28575" cap="flat"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0" name="Shape 200"/>
            <p:cNvSpPr txBox="1"/>
            <p:nvPr/>
          </p:nvSpPr>
          <p:spPr>
            <a:xfrm>
              <a:off x="2186781" y="2077441"/>
              <a:ext cx="5433218" cy="2077442"/>
            </a:xfrm>
            <a:prstGeom prst="rect">
              <a:avLst/>
            </a:prstGeom>
            <a:noFill/>
            <a:ln>
              <a:noFill/>
            </a:ln>
          </p:spPr>
          <p:txBody>
            <a:bodyPr lIns="76200" tIns="76200" rIns="76200" bIns="76200" anchor="ctr" anchorCtr="0">
              <a:noAutofit/>
            </a:bodyPr>
            <a:lstStyle/>
            <a:p>
              <a:pPr marL="0" marR="0" lvl="0" indent="0" algn="ctr" rtl="0">
                <a:lnSpc>
                  <a:spcPct val="90000"/>
                </a:lnSpc>
                <a:spcBef>
                  <a:spcPts val="0"/>
                </a:spcBef>
                <a:spcAft>
                  <a:spcPts val="0"/>
                </a:spcAft>
                <a:buSzPct val="25000"/>
                <a:buNone/>
              </a:pPr>
              <a:r>
                <a:rPr lang="es-ES" sz="2000" b="0" i="0" u="none" strike="noStrike" cap="none">
                  <a:solidFill>
                    <a:schemeClr val="dk1"/>
                  </a:solidFill>
                  <a:latin typeface="Arial"/>
                  <a:ea typeface="Arial"/>
                  <a:cs typeface="Arial"/>
                  <a:sym typeface="Arial"/>
                </a:rPr>
                <a:t>El trato digno y respetuoso, la escucha, el reconocimiento y la aceptación de las diferencias culturales, sociales, económicas y de condiciones, el respeto a la dignidad del adolescente.</a:t>
              </a: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457200" y="152718"/>
            <a:ext cx="7427167" cy="1371599"/>
          </a:xfrm>
          <a:prstGeom prst="rect">
            <a:avLst/>
          </a:prstGeom>
          <a:noFill/>
          <a:ln>
            <a:noFill/>
          </a:ln>
        </p:spPr>
        <p:txBody>
          <a:bodyPr lIns="91425" tIns="45700" rIns="91425" bIns="45700" anchor="b" anchorCtr="0">
            <a:noAutofit/>
          </a:bodyPr>
          <a:lstStyle/>
          <a:p>
            <a:pPr marL="0" marR="0" lvl="0" indent="0" algn="l" rtl="0">
              <a:spcBef>
                <a:spcPts val="0"/>
              </a:spcBef>
              <a:buClr>
                <a:schemeClr val="dk2"/>
              </a:buClr>
              <a:buSzPct val="25000"/>
              <a:buFont typeface="Arial Black"/>
              <a:buNone/>
            </a:pPr>
            <a:r>
              <a:rPr lang="es-ES" sz="3600" b="0" i="0" u="none" strike="noStrike" cap="none">
                <a:solidFill>
                  <a:schemeClr val="dk2"/>
                </a:solidFill>
                <a:latin typeface="Arial Black"/>
                <a:ea typeface="Arial Black"/>
                <a:cs typeface="Arial Black"/>
                <a:sym typeface="Arial Black"/>
              </a:rPr>
              <a:t>Acogida y contención </a:t>
            </a:r>
            <a:br>
              <a:rPr lang="es-ES" sz="3600" b="0" i="0" u="none" strike="noStrike" cap="none">
                <a:solidFill>
                  <a:schemeClr val="dk2"/>
                </a:solidFill>
                <a:latin typeface="Arial Black"/>
                <a:ea typeface="Arial Black"/>
                <a:cs typeface="Arial Black"/>
                <a:sym typeface="Arial Black"/>
              </a:rPr>
            </a:br>
            <a:endParaRPr lang="es-ES" sz="3600" b="0" i="0" u="none" strike="noStrike" cap="none">
              <a:solidFill>
                <a:schemeClr val="dk2"/>
              </a:solidFill>
              <a:latin typeface="Arial Black"/>
              <a:ea typeface="Arial Black"/>
              <a:cs typeface="Arial Black"/>
              <a:sym typeface="Arial Black"/>
            </a:endParaRPr>
          </a:p>
        </p:txBody>
      </p:sp>
      <p:grpSp>
        <p:nvGrpSpPr>
          <p:cNvPr id="207" name="Shape 207"/>
          <p:cNvGrpSpPr/>
          <p:nvPr/>
        </p:nvGrpSpPr>
        <p:grpSpPr>
          <a:xfrm>
            <a:off x="638892" y="1528589"/>
            <a:ext cx="7711853" cy="4481758"/>
            <a:chOff x="181692" y="115814"/>
            <a:chExt cx="7711853" cy="4481758"/>
          </a:xfrm>
        </p:grpSpPr>
        <p:sp>
          <p:nvSpPr>
            <p:cNvPr id="208" name="Shape 208"/>
            <p:cNvSpPr/>
            <p:nvPr/>
          </p:nvSpPr>
          <p:spPr>
            <a:xfrm>
              <a:off x="181692" y="115814"/>
              <a:ext cx="4481758" cy="4481758"/>
            </a:xfrm>
            <a:prstGeom prst="ellipse">
              <a:avLst/>
            </a:prstGeom>
            <a:solidFill>
              <a:schemeClr val="lt1">
                <a:alpha val="49803"/>
              </a:schemeClr>
            </a:solidFill>
            <a:ln w="28575" cap="flat" cmpd="sng">
              <a:solidFill>
                <a:srgbClr val="6E6E6E"/>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9" name="Shape 209"/>
            <p:cNvSpPr txBox="1"/>
            <p:nvPr/>
          </p:nvSpPr>
          <p:spPr>
            <a:xfrm>
              <a:off x="946448" y="792088"/>
              <a:ext cx="2445151" cy="3276987"/>
            </a:xfrm>
            <a:prstGeom prst="rect">
              <a:avLst/>
            </a:prstGeom>
            <a:noFill/>
            <a:ln>
              <a:noFill/>
            </a:ln>
          </p:spPr>
          <p:txBody>
            <a:bodyPr lIns="0" tIns="0" rIns="0" bIns="0" anchor="ctr" anchorCtr="0">
              <a:noAutofit/>
            </a:bodyPr>
            <a:lstStyle/>
            <a:p>
              <a:pPr marL="0" marR="0" lvl="0" indent="0" algn="ctr" rtl="0">
                <a:lnSpc>
                  <a:spcPct val="90000"/>
                </a:lnSpc>
                <a:spcBef>
                  <a:spcPts val="0"/>
                </a:spcBef>
                <a:spcAft>
                  <a:spcPts val="0"/>
                </a:spcAft>
                <a:buSzPct val="25000"/>
                <a:buNone/>
              </a:pPr>
              <a:r>
                <a:rPr lang="es-ES" sz="2000" b="0" i="0" u="none" strike="noStrike" cap="none" dirty="0">
                  <a:solidFill>
                    <a:schemeClr val="dk1"/>
                  </a:solidFill>
                  <a:latin typeface="Arial"/>
                  <a:ea typeface="Arial"/>
                  <a:cs typeface="Arial"/>
                  <a:sym typeface="Arial"/>
                </a:rPr>
                <a:t>Facilitar el acceso a la atención, a la información y al tratamiento resolutivo en un ambiente de privacidad, garantizar la confidencialidad de todo lo conversado y de los hallazgos durante la consulta y tratamiento, conforman la acogida o acogimiento. </a:t>
              </a:r>
            </a:p>
          </p:txBody>
        </p:sp>
        <p:sp>
          <p:nvSpPr>
            <p:cNvPr id="210" name="Shape 210"/>
            <p:cNvSpPr/>
            <p:nvPr/>
          </p:nvSpPr>
          <p:spPr>
            <a:xfrm>
              <a:off x="3411787" y="115814"/>
              <a:ext cx="4481758" cy="4481758"/>
            </a:xfrm>
            <a:prstGeom prst="ellipse">
              <a:avLst/>
            </a:prstGeom>
            <a:solidFill>
              <a:schemeClr val="lt1">
                <a:alpha val="49803"/>
              </a:schemeClr>
            </a:solidFill>
            <a:ln w="28575" cap="flat" cmpd="sng">
              <a:solidFill>
                <a:srgbClr val="6E6E6E"/>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11" name="Shape 211"/>
            <p:cNvSpPr txBox="1"/>
            <p:nvPr/>
          </p:nvSpPr>
          <p:spPr>
            <a:xfrm>
              <a:off x="4683639" y="644310"/>
              <a:ext cx="2584075" cy="3424766"/>
            </a:xfrm>
            <a:prstGeom prst="rect">
              <a:avLst/>
            </a:prstGeom>
            <a:noFill/>
            <a:ln>
              <a:noFill/>
            </a:ln>
          </p:spPr>
          <p:txBody>
            <a:bodyPr lIns="0" tIns="0" rIns="0" bIns="0" anchor="ctr" anchorCtr="0">
              <a:noAutofit/>
            </a:bodyPr>
            <a:lstStyle/>
            <a:p>
              <a:pPr marL="0" marR="0" lvl="0" indent="0" algn="ctr" rtl="0">
                <a:lnSpc>
                  <a:spcPct val="90000"/>
                </a:lnSpc>
                <a:spcBef>
                  <a:spcPts val="0"/>
                </a:spcBef>
                <a:spcAft>
                  <a:spcPts val="0"/>
                </a:spcAft>
                <a:buSzPct val="25000"/>
                <a:buNone/>
              </a:pPr>
              <a:r>
                <a:rPr lang="es-ES" sz="2000" b="0" i="0" u="none" strike="noStrike" cap="none">
                  <a:solidFill>
                    <a:schemeClr val="dk1"/>
                  </a:solidFill>
                  <a:latin typeface="Arial"/>
                  <a:ea typeface="Arial"/>
                  <a:cs typeface="Arial"/>
                  <a:sym typeface="Arial"/>
                </a:rPr>
                <a:t>Es obligación de todo personal de salud realizar estas acciones. </a:t>
              </a:r>
            </a:p>
          </p:txBody>
        </p:sp>
      </p:grpSp>
    </p:spTree>
  </p:cSld>
  <p:clrMapOvr>
    <a:masterClrMapping/>
  </p:clrMapOvr>
</p:sld>
</file>

<file path=ppt/theme/theme1.xml><?xml version="1.0" encoding="utf-8"?>
<a:theme xmlns:a="http://schemas.openxmlformats.org/drawingml/2006/main" name="Esencial">
  <a:themeElements>
    <a:clrScheme name="Esenc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2581</Words>
  <Application>Microsoft Office PowerPoint</Application>
  <PresentationFormat>Presentación en pantalla (4:3)</PresentationFormat>
  <Paragraphs>154</Paragraphs>
  <Slides>32</Slides>
  <Notes>25</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32</vt:i4>
      </vt:variant>
    </vt:vector>
  </HeadingPairs>
  <TitlesOfParts>
    <vt:vector size="40" baseType="lpstr">
      <vt:lpstr>Arial</vt:lpstr>
      <vt:lpstr>Arial Black</vt:lpstr>
      <vt:lpstr>Nunito</vt:lpstr>
      <vt:lpstr>Abril Fatface</vt:lpstr>
      <vt:lpstr>Calibri</vt:lpstr>
      <vt:lpstr>Anton</vt:lpstr>
      <vt:lpstr>Arial Narrow</vt:lpstr>
      <vt:lpstr>Esencial</vt:lpstr>
      <vt:lpstr>Presentación de PowerPoint</vt:lpstr>
      <vt:lpstr>Objetivos</vt:lpstr>
      <vt:lpstr>Materiales de lectura</vt:lpstr>
      <vt:lpstr>Manejo integrado en la consulta</vt:lpstr>
      <vt:lpstr>Presentación de PowerPoint</vt:lpstr>
      <vt:lpstr>Confidencialidad</vt:lpstr>
      <vt:lpstr>Presentación de PowerPoint</vt:lpstr>
      <vt:lpstr>Presentación de PowerPoint</vt:lpstr>
      <vt:lpstr>Acogida y contención  </vt:lpstr>
      <vt:lpstr>Presentación de PowerPoint</vt:lpstr>
      <vt:lpstr>Presentación de PowerPoint</vt:lpstr>
      <vt:lpstr>Presentación de PowerPoint</vt:lpstr>
      <vt:lpstr>Presentación de PowerPoint</vt:lpstr>
      <vt:lpstr>Presentación de PowerPoint</vt:lpstr>
      <vt:lpstr>Anamnesis </vt:lpstr>
      <vt:lpstr>Presentación de PowerPoint</vt:lpstr>
      <vt:lpstr>          Fases de la entrevista  En general se divide en tres fases: </vt:lpstr>
      <vt:lpstr>Fases de la entrevista  </vt:lpstr>
      <vt:lpstr>           La entrevista con la persona adolescente </vt:lpstr>
      <vt:lpstr>La entrevista con la persona adolescente </vt:lpstr>
      <vt:lpstr> La entrevista con los padres  o acompañantes</vt:lpstr>
      <vt:lpstr>La entrevista con la persona  adolescente y sus padres o acompañantes</vt:lpstr>
      <vt:lpstr>La entrevista con la persona  adolescente y sus padres o acompañantes</vt:lpstr>
      <vt:lpstr>Presentación de PowerPoint</vt:lpstr>
      <vt:lpstr>Presentación de PowerPoint</vt:lpstr>
      <vt:lpstr>Presentación de PowerPoint</vt:lpstr>
      <vt:lpstr>Bibliografía</vt:lpstr>
      <vt:lpstr>Autoevaluación</vt:lpstr>
      <vt:lpstr>Autoevaluación</vt:lpstr>
      <vt:lpstr>Autoevaluación</vt:lpstr>
      <vt:lpstr>Respuestas</vt:lpstr>
      <vt:lpstr>Gracias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Griselda Lesme</dc:creator>
  <cp:lastModifiedBy>Griselda</cp:lastModifiedBy>
  <cp:revision>20</cp:revision>
  <dcterms:modified xsi:type="dcterms:W3CDTF">2019-05-07T14:48:00Z</dcterms:modified>
</cp:coreProperties>
</file>