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62" r:id="rId4"/>
    <p:sldId id="285" r:id="rId5"/>
    <p:sldId id="286" r:id="rId6"/>
    <p:sldId id="287" r:id="rId7"/>
    <p:sldId id="270" r:id="rId8"/>
    <p:sldId id="273" r:id="rId9"/>
    <p:sldId id="274" r:id="rId10"/>
    <p:sldId id="275" r:id="rId11"/>
    <p:sldId id="279" r:id="rId12"/>
    <p:sldId id="280" r:id="rId13"/>
    <p:sldId id="282" r:id="rId14"/>
    <p:sldId id="289" r:id="rId15"/>
    <p:sldId id="288" r:id="rId16"/>
    <p:sldId id="258" r:id="rId17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123CB0-1953-4ABF-9B2E-CF55C5D72158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2ACA22-6239-422A-8840-C56586C5881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02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9363-6F27-4C73-B037-2CB6E07BB4EF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82F9-8DD5-45C1-BD81-01F8777526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C264-9836-450A-A096-E66A105D6EA1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FCAC-5184-44DE-809D-795F959F68A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AE0F-F005-4231-AA27-61594EFC4DDD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19C6-4322-468C-8E8C-8F9C020F844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7120-20FA-4E8E-ADAC-C1359571F9CB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A641-3954-4DDB-ADD8-A271E5A24F0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97AE-19D3-4A11-8C61-F96F72115C33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03E0-0B66-4A0F-B37E-16914133422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4058-A5FB-4340-A1E7-56CCDA6B0B95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7755-C920-41D5-91F9-934252A38FD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6660-DC5F-477C-8FB3-AAA090A10869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1670-17C3-4C06-B39C-1E58B38D65E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153B-BBA4-452B-A623-2DCBC6C19E6A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357C-F772-4704-9BD4-1C6195846BD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B243-78EC-45D5-B5D2-907970BC9E10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552A-BF20-4990-8535-ECD162C245A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8DDC-3240-4128-B464-00E36E30E922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4267-E446-47E8-A63B-F9908784FBC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691F-ADE0-4C34-A081-456821E108FC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C229-0E13-474C-8313-32503B31A36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684DD-5047-4508-9F95-85761F7DE939}" type="datetimeFigureOut">
              <a:rPr lang="es-AR"/>
              <a:pPr>
                <a:defRPr/>
              </a:pPr>
              <a:t>5/4/2019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026FB-0338-4A8C-8CD3-B691C65D572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187450" y="1268413"/>
            <a:ext cx="66754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00" b="1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Proyecto “Protección de la población vulnerable contra las enfermedades crónicas no transmisibles” </a:t>
            </a:r>
            <a:br>
              <a:rPr lang="es-AR" sz="3600" b="1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</a:br>
            <a:r>
              <a:rPr lang="es-AR" sz="3600" b="1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2015-2020 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195736" y="4221088"/>
            <a:ext cx="468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Mayo </a:t>
            </a:r>
            <a:r>
              <a:rPr lang="es-AR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 Título"/>
          <p:cNvSpPr>
            <a:spLocks/>
          </p:cNvSpPr>
          <p:nvPr/>
        </p:nvSpPr>
        <p:spPr bwMode="auto">
          <a:xfrm>
            <a:off x="250825" y="188913"/>
            <a:ext cx="8208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800" dirty="0" smtClean="0">
                <a:solidFill>
                  <a:schemeClr val="tx2"/>
                </a:solidFill>
                <a:latin typeface="+mn-lt"/>
              </a:rPr>
              <a:t>Componente III: FORTALECIMIENTO INSTITUCIONAL</a:t>
            </a:r>
            <a:endParaRPr lang="es-AR" altLang="es-AR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-9525" y="692150"/>
            <a:ext cx="9153525" cy="792163"/>
          </a:xfrm>
          <a:prstGeom prst="rect">
            <a:avLst/>
          </a:prstGeom>
          <a:solidFill>
            <a:srgbClr val="10253F">
              <a:alpha val="9294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6000" rIns="0" bIns="0" anchor="ctr"/>
          <a:lstStyle>
            <a:lvl1pPr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Objetivo</a:t>
            </a:r>
            <a:r>
              <a:rPr lang="en-US" altLang="es-AR" sz="14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Mejorar</a:t>
            </a:r>
            <a:r>
              <a:rPr lang="en-US" altLang="es-AR" sz="1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las capacidades del Ministerio de Salud de la Nación, el INAL, el INC, y los Ministerios de Salud Provinciales para la implementación de políticas de control, vigilancia, y atención de ENT y lesiones.</a:t>
            </a:r>
            <a:endParaRPr lang="es-AR" altLang="es-AR" sz="1400" dirty="0">
              <a:solidFill>
                <a:srgbClr val="FFFFFF"/>
              </a:solidFill>
              <a:latin typeface="+mn-lt"/>
              <a:ea typeface="Futura Condensed"/>
              <a:cs typeface="Futura Condensed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0" y="1628775"/>
            <a:ext cx="9175750" cy="3529013"/>
          </a:xfrm>
          <a:prstGeom prst="rect">
            <a:avLst/>
          </a:prstGeom>
          <a:solidFill>
            <a:srgbClr val="333333">
              <a:alpha val="1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AR" altLang="es-AR">
              <a:latin typeface="+mn-lt"/>
            </a:endParaRPr>
          </a:p>
        </p:txBody>
      </p:sp>
      <p:sp>
        <p:nvSpPr>
          <p:cNvPr id="17415" name="8 CuadroTexto"/>
          <p:cNvSpPr txBox="1">
            <a:spLocks noChangeArrowheads="1"/>
          </p:cNvSpPr>
          <p:nvPr/>
        </p:nvSpPr>
        <p:spPr bwMode="auto">
          <a:xfrm>
            <a:off x="-9525" y="1649413"/>
            <a:ext cx="88931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Estrategia: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Fortalecimiento del recurso humano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Apoyo a los sistemas de información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Implementación de una HCE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Desarrollo de encuestas nacionales (</a:t>
            </a:r>
            <a:r>
              <a:rPr lang="es-AR" altLang="es-AR" sz="1800" dirty="0" err="1" smtClean="0">
                <a:solidFill>
                  <a:srgbClr val="10253F"/>
                </a:solidFill>
                <a:latin typeface="+mn-lt"/>
              </a:rPr>
              <a:t>ej</a:t>
            </a: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 ENFR 2017) y estudios especiales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Diseño de una estrategia de comunicación (sodio, frutas/verduras y tabaco)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Línea 0800 proactiva para dejar de fumar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Adquisición de insumos médicos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Equipamiento para laboratorios del INAL, insumos para detección de cáncer de colon y medicamentos para el tratamiento de enfermedades respiratorias (B2 de acción prolongada/corticoides inhalados y </a:t>
            </a:r>
            <a:r>
              <a:rPr lang="es-AR" altLang="es-AR" sz="1800" dirty="0" err="1" smtClean="0">
                <a:solidFill>
                  <a:srgbClr val="10253F"/>
                </a:solidFill>
                <a:latin typeface="+mn-lt"/>
              </a:rPr>
              <a:t>tiotropio</a:t>
            </a: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)</a:t>
            </a:r>
            <a:endParaRPr lang="es-AR" altLang="es-AR" sz="1800" dirty="0">
              <a:solidFill>
                <a:srgbClr val="10253F"/>
              </a:solidFill>
              <a:latin typeface="+mn-lt"/>
            </a:endParaRPr>
          </a:p>
        </p:txBody>
      </p:sp>
      <p:sp>
        <p:nvSpPr>
          <p:cNvPr id="23" name="8 CuadroTexto"/>
          <p:cNvSpPr txBox="1">
            <a:spLocks noChangeArrowheads="1"/>
          </p:cNvSpPr>
          <p:nvPr/>
        </p:nvSpPr>
        <p:spPr bwMode="auto">
          <a:xfrm>
            <a:off x="31750" y="52498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r>
              <a:rPr lang="es-AR" altLang="es-AR" sz="1800" b="1" i="1" dirty="0" smtClean="0">
                <a:solidFill>
                  <a:schemeClr val="tx2"/>
                </a:solidFill>
                <a:latin typeface="+mn-lt"/>
              </a:rPr>
              <a:t>Alcance: Ministerio de Salud de la Nación, INAL, INC, Ministerios de Salud provinciales, 1.700 CAPS, 500 municipios</a:t>
            </a:r>
            <a:endParaRPr lang="es-AR" altLang="es-AR" sz="1800" b="1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/>
          </p:cNvSpPr>
          <p:nvPr/>
        </p:nvSpPr>
        <p:spPr bwMode="auto">
          <a:xfrm>
            <a:off x="46038" y="44450"/>
            <a:ext cx="88439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800" b="1" dirty="0" smtClean="0">
                <a:solidFill>
                  <a:schemeClr val="tx2"/>
                </a:solidFill>
                <a:latin typeface="+mj-lt"/>
              </a:rPr>
              <a:t>Asignación de fondos por provincia</a:t>
            </a:r>
            <a:endParaRPr lang="es-AR" altLang="es-AR" sz="28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388" y="836613"/>
          <a:ext cx="8640959" cy="106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779"/>
                <a:gridCol w="1376436"/>
                <a:gridCol w="1376436"/>
                <a:gridCol w="1376436"/>
                <a:gridCol w="1376436"/>
                <a:gridCol w="137643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1er Año</a:t>
                      </a:r>
                      <a:endParaRPr lang="es-AR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2do Año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3er Año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4to Año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5to Año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262.000.000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78.600.000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65.500.000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52.400.000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39.300.000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26.200.000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DISTRIBUIDOR ANUAL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30%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25%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20%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15%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10%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0825" y="2133600"/>
          <a:ext cx="8638230" cy="305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3240360"/>
                <a:gridCol w="1872208"/>
                <a:gridCol w="1293415"/>
              </a:tblGrid>
              <a:tr h="317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Dimensión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Indicador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Fuente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Ponderación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/>
                          </a:solidFill>
                          <a:effectLst/>
                        </a:rPr>
                        <a:t>Población</a:t>
                      </a:r>
                      <a:endParaRPr lang="es-AR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Población con necesidades básicas insatisfechas (NBI)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INDEC-Censo 2010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30%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85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/>
                          </a:solidFill>
                          <a:effectLst/>
                        </a:rPr>
                        <a:t>Carga de enfermedad de condiciones crónicas</a:t>
                      </a:r>
                      <a:endParaRPr lang="es-AR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Hipertensión arterial: Presión arterial elevada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ENFR 2009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30%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30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Colesterol: Colesterol elevado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30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Diabetes: Diabetes o </a:t>
                      </a:r>
                      <a:r>
                        <a:rPr lang="pt-BR" sz="1400" dirty="0" err="1">
                          <a:effectLst/>
                        </a:rPr>
                        <a:t>glucemia</a:t>
                      </a:r>
                      <a:r>
                        <a:rPr lang="pt-BR" sz="1400" dirty="0">
                          <a:effectLst/>
                        </a:rPr>
                        <a:t> elevada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/>
                          </a:solidFill>
                          <a:effectLst/>
                        </a:rPr>
                        <a:t>Servicios</a:t>
                      </a:r>
                      <a:endParaRPr lang="es-AR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Cantidad de CAPS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Programa </a:t>
                      </a:r>
                      <a:r>
                        <a:rPr lang="es-ES" sz="1400" dirty="0" err="1">
                          <a:effectLst/>
                        </a:rPr>
                        <a:t>Remediar+Redes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20%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/>
                          </a:solidFill>
                          <a:effectLst/>
                        </a:rPr>
                        <a:t>Capacidad institucional</a:t>
                      </a:r>
                      <a:endParaRPr lang="es-AR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Ponderación homogénea para las 24 jurisdicciones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20%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/>
          </p:cNvSpPr>
          <p:nvPr/>
        </p:nvSpPr>
        <p:spPr bwMode="auto">
          <a:xfrm>
            <a:off x="46038" y="44450"/>
            <a:ext cx="88439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800" b="1" dirty="0" smtClean="0">
                <a:solidFill>
                  <a:schemeClr val="tx2"/>
                </a:solidFill>
                <a:latin typeface="+mj-lt"/>
              </a:rPr>
              <a:t>Asignación de fondos por provincia</a:t>
            </a:r>
            <a:endParaRPr lang="es-AR" altLang="es-AR" sz="28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295428"/>
              </p:ext>
            </p:extLst>
          </p:nvPr>
        </p:nvGraphicFramePr>
        <p:xfrm>
          <a:off x="52934" y="498492"/>
          <a:ext cx="8964491" cy="518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519"/>
                <a:gridCol w="1265786"/>
                <a:gridCol w="1265786"/>
                <a:gridCol w="989680"/>
                <a:gridCol w="989680"/>
                <a:gridCol w="989680"/>
                <a:gridCol w="989680"/>
                <a:gridCol w="989680"/>
              </a:tblGrid>
              <a:tr h="28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PROVINCIAS</a:t>
                      </a:r>
                      <a:endParaRPr lang="es-AR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MONTO TOTAL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RETROACTIVO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1° AÑO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2° AÑO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3° AÑO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 AÑO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5° AÑO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Buenos Aires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47.075.907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9.415.181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4.707.591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11.768.977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9.415.181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7.061.386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4.707.591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Catamarca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8.300.664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1.660.133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830.066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2.075.166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1.660.133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1.245.100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830.066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Chaco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9.803.291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1.960.658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980.329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2.450.823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1.960.658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1.470.494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980.329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Chubut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7.428.517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1.485.703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742.852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1.857.129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1.485.703</a:t>
                      </a:r>
                      <a:endParaRPr lang="es-AR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1.114.277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742.852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 smtClean="0">
                          <a:effectLst/>
                        </a:rPr>
                        <a:t>CABA</a:t>
                      </a:r>
                      <a:endParaRPr lang="es-AR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7.508.552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1.501.710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750.855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1.877.138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1.501.710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1.126.283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750.855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Córdoba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15.909.725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3.181.945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1.590.972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3.977.431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3.181.945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2.386.459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1.590.972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Corrientes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11.170.145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2.234.029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1.117.015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2.792.536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2.234.029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1.675.522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1.117.015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Entre Ríos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10.204.210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2.040.842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1.020.421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2.551.052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2.040.842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1.530.631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1.020.421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Formosa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7.531.115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1.506.223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753.111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1.882.779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1.506.223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1.129.667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753.111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Jujuy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8.617.052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1.723.410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861.705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2.154.263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1.723.410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1.292.558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861.705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La Pampa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6.939.979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1.387.996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693.998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1.734.995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1.387.996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1.040.997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693.998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La Rioja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7.758.531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1.551.706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775.853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1.939.633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1.551.706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1.163.780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775.853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Mendoza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11.620.100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2.324.020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1.162.010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2.905.025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2.324.020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1.743.015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1.162.010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Misiones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9.901.750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1.980.350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990.175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2.475.437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1.980.350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1.485.262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990.175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Neuquén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6.229.149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1.245.830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622.915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1.557.287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1.245.830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934.372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622.915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Río Negro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7.586.401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1.517.280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758.640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1.896.600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1.517.280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1.137.960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758.640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Salta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11.047.253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2.209.451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1.104.725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2.761.813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2.209.451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1.657.088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1.104.725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San Juan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8.134.557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1.626.911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813.456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2.033.639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1.626.911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1.220.184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813.456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San Luis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7.152.563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1.430.513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715.256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1.788.141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1.430.513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1.072.884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715.256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Santa Cruz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6.094.605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1.218.921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609.461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1.523.651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1.218.921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914.191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609.461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Santa Fe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13.490.030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2.698.006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1.349.003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3.372.507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2.698.006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2.023.504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1.349.003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Santiago del Estero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13.486.163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2.697.233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1.348.616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3.371.541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2.697.233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2.022.924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1.348.616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Tierra del Fuego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6.168.810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1.233.762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616.881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1.542.202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1.233.762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925.321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616.881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Tucumán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12.840.932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2.568.186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1.284.093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3.210.233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2.568.186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1.926.140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1.284.093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Total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262.000.000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52.400.000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26.200.000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65.500.000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52.400.000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39.300.000</a:t>
                      </a:r>
                      <a:endParaRPr lang="es-AR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26.200.000</a:t>
                      </a:r>
                      <a:endParaRPr lang="es-AR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AR" sz="2800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Como participan las provincias?</a:t>
            </a:r>
            <a:endParaRPr lang="es-AR" sz="2800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8785225" cy="4525963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Firma de la Carta de Adhesión </a:t>
            </a:r>
          </a:p>
          <a:p>
            <a:pPr algn="just">
              <a:buFont typeface="Arial" charset="0"/>
              <a:buChar char="•"/>
              <a:defRPr/>
            </a:pPr>
            <a:endParaRPr lang="es-ES" sz="2000" dirty="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Firma del Convenio Marco (Ministros de salud </a:t>
            </a:r>
            <a:r>
              <a:rPr lang="es-ES" sz="2000" b="1" dirty="0" smtClean="0">
                <a:solidFill>
                  <a:schemeClr val="tx2"/>
                </a:solidFill>
              </a:rPr>
              <a:t>Y</a:t>
            </a:r>
            <a:r>
              <a:rPr lang="es-ES" sz="2000" dirty="0" smtClean="0">
                <a:solidFill>
                  <a:schemeClr val="tx2"/>
                </a:solidFill>
              </a:rPr>
              <a:t> Economía provinciales con MSAL)</a:t>
            </a:r>
          </a:p>
          <a:p>
            <a:pPr algn="just">
              <a:buFont typeface="Arial" charset="0"/>
              <a:buChar char="•"/>
              <a:defRPr/>
            </a:pPr>
            <a:endParaRPr lang="es-ES" sz="2000" dirty="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Acceso al </a:t>
            </a:r>
            <a:r>
              <a:rPr lang="es-ES" sz="2000" b="1" dirty="0" smtClean="0">
                <a:solidFill>
                  <a:schemeClr val="tx2"/>
                </a:solidFill>
              </a:rPr>
              <a:t>retroactivo</a:t>
            </a:r>
            <a:r>
              <a:rPr lang="es-ES" sz="2000" dirty="0" smtClean="0">
                <a:solidFill>
                  <a:schemeClr val="tx2"/>
                </a:solidFill>
              </a:rPr>
              <a:t> (solo si se adhieren en 2015) con la presentación de: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s-AR" sz="2000" dirty="0" smtClean="0">
                <a:solidFill>
                  <a:schemeClr val="tx2"/>
                </a:solidFill>
                <a:cs typeface="Arial" charset="0"/>
              </a:rPr>
              <a:t>(1) Informe sobre la capacidad de los CAPS (reporte SIISA)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s-AR" sz="2000" dirty="0" smtClean="0">
                <a:solidFill>
                  <a:schemeClr val="tx2"/>
                </a:solidFill>
                <a:cs typeface="Arial" charset="0"/>
              </a:rPr>
              <a:t>(2) Informe sobre los Programas de Gastos Elegibles </a:t>
            </a:r>
          </a:p>
          <a:p>
            <a:pPr lvl="1" algn="just">
              <a:buFont typeface="Arial" charset="0"/>
              <a:buChar char="–"/>
              <a:defRPr/>
            </a:pPr>
            <a:endParaRPr lang="es-AR" sz="2000" dirty="0" smtClean="0">
              <a:solidFill>
                <a:schemeClr val="tx2"/>
              </a:solidFill>
              <a:cs typeface="Arial" charset="0"/>
            </a:endParaRP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s-AR" sz="2000" dirty="0" smtClean="0">
                <a:solidFill>
                  <a:schemeClr val="tx2"/>
                </a:solidFill>
                <a:cs typeface="Arial" charset="0"/>
              </a:rPr>
              <a:t>Suscripción del Compromiso de Gestión Anual.</a:t>
            </a:r>
            <a:endParaRPr lang="es-ES" sz="2000" dirty="0" smtClean="0">
              <a:solidFill>
                <a:schemeClr val="tx2"/>
              </a:solidFill>
            </a:endParaRPr>
          </a:p>
          <a:p>
            <a:pPr marL="342900" lvl="1" indent="-342900" algn="just">
              <a:buFont typeface="Arial" charset="0"/>
              <a:buChar char="•"/>
              <a:defRPr/>
            </a:pPr>
            <a:endParaRPr lang="es-ES" sz="2000" dirty="0" smtClean="0">
              <a:solidFill>
                <a:schemeClr val="tx2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El proyecto tiene una duración de 5 años y un financiamiento de  US$437.500.000 (80% aporte BIRF)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rgbClr val="006666">
              <a:alpha val="9294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44000" rIns="36000" bIns="0" anchor="ctr"/>
          <a:lstStyle>
            <a:lvl1pPr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AR" altLang="es-AR" sz="2200" dirty="0" smtClean="0">
                <a:solidFill>
                  <a:srgbClr val="FFFFFF"/>
                </a:solidFill>
                <a:latin typeface="+mn-lt"/>
              </a:rPr>
              <a:t>Estrategia </a:t>
            </a:r>
            <a:r>
              <a:rPr lang="es-AR" altLang="es-AR" sz="2200" dirty="0">
                <a:solidFill>
                  <a:srgbClr val="FFFFFF"/>
                </a:solidFill>
                <a:latin typeface="+mn-lt"/>
              </a:rPr>
              <a:t>Nacional para la Prevención y Control de Enfermedades Crónicas No Transmisibles</a:t>
            </a:r>
          </a:p>
          <a:p>
            <a:pPr algn="ctr">
              <a:defRPr/>
            </a:pPr>
            <a:r>
              <a:rPr lang="es-AR" altLang="es-AR" sz="1200" dirty="0">
                <a:solidFill>
                  <a:srgbClr val="FFFFFF"/>
                </a:solidFill>
                <a:latin typeface="+mn-lt"/>
              </a:rPr>
              <a:t>-Resolución del Ministerio de Salud </a:t>
            </a:r>
            <a:r>
              <a:rPr lang="es-AR" altLang="es-AR" sz="1200" dirty="0" smtClean="0">
                <a:solidFill>
                  <a:srgbClr val="FFFFFF"/>
                </a:solidFill>
                <a:latin typeface="+mn-lt"/>
              </a:rPr>
              <a:t>1083/09-</a:t>
            </a:r>
          </a:p>
          <a:p>
            <a:pPr lvl="0" algn="ctr" eaLnBrk="1" hangingPunct="1">
              <a:tabLst/>
            </a:pPr>
            <a:r>
              <a:rPr lang="es-AR" sz="1800" dirty="0" smtClean="0">
                <a:solidFill>
                  <a:prstClr val="white"/>
                </a:solidFill>
                <a:latin typeface="Calibri"/>
                <a:cs typeface="+mn-cs"/>
              </a:rPr>
              <a:t>Nuevo Proyecto de Apoyo a la Estrategia Nacional de ENT y FR</a:t>
            </a:r>
          </a:p>
          <a:p>
            <a:pPr algn="ctr">
              <a:defRPr/>
            </a:pPr>
            <a:endParaRPr lang="en-US" altLang="es-AR" sz="12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s-AR" sz="1200" dirty="0">
              <a:solidFill>
                <a:srgbClr val="FFFFFF"/>
              </a:solidFill>
              <a:latin typeface="Trebuchet MS" pitchFamily="34" charset="0"/>
              <a:ea typeface="Futura Condensed"/>
              <a:cs typeface="Futura Condensed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86961" y="1643050"/>
            <a:ext cx="2342757" cy="642942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72000" tIns="72000" rIns="72000" bIns="0"/>
          <a:lstStyle/>
          <a:p>
            <a:pPr algn="ctr" eaLnBrk="0" hangingPunct="0">
              <a:tabLst>
                <a:tab pos="4575175" algn="l"/>
              </a:tabLst>
            </a:pPr>
            <a:r>
              <a:rPr lang="es-AR" altLang="es-AR" sz="1400" dirty="0" smtClean="0">
                <a:solidFill>
                  <a:srgbClr val="FFFFFF"/>
                </a:solidFill>
                <a:latin typeface="Trebuchet MS" pitchFamily="34" charset="0"/>
              </a:rPr>
              <a:t>Ministerio de Salud de las Provincias</a:t>
            </a:r>
            <a:endParaRPr lang="en-US" altLang="es-AR" sz="1400" dirty="0">
              <a:solidFill>
                <a:srgbClr val="FFFFFF"/>
              </a:solidFill>
              <a:latin typeface="Trebuchet MS" pitchFamily="34" charset="0"/>
              <a:ea typeface="Futura Condensed"/>
              <a:cs typeface="Futura Condens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7158" y="3824297"/>
            <a:ext cx="1847846" cy="500066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72000" tIns="72000" rIns="72000" bIns="0"/>
          <a:lstStyle/>
          <a:p>
            <a:pPr algn="ctr" eaLnBrk="0" hangingPunct="0">
              <a:tabLst>
                <a:tab pos="4575175" algn="l"/>
              </a:tabLst>
            </a:pPr>
            <a:r>
              <a:rPr lang="es-AR" altLang="es-AR" sz="1700" dirty="0" smtClean="0">
                <a:solidFill>
                  <a:srgbClr val="FFFFFF"/>
                </a:solidFill>
                <a:latin typeface="Trebuchet MS" pitchFamily="34" charset="0"/>
              </a:rPr>
              <a:t>COMUNIDAD</a:t>
            </a:r>
            <a:endParaRPr lang="en-US" altLang="es-AR" sz="1200" dirty="0">
              <a:solidFill>
                <a:srgbClr val="FFFFFF"/>
              </a:solidFill>
              <a:latin typeface="Trebuchet MS" pitchFamily="34" charset="0"/>
              <a:ea typeface="Futura Condensed"/>
              <a:cs typeface="Futura Condensed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143504" y="3824297"/>
            <a:ext cx="1345394" cy="500066"/>
          </a:xfrm>
          <a:prstGeom prst="rect">
            <a:avLst/>
          </a:prstGeom>
          <a:solidFill>
            <a:srgbClr val="10253F">
              <a:alpha val="9294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0"/>
          <a:lstStyle>
            <a:lvl1pPr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AR" altLang="es-AR" sz="2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s-AR" altLang="es-AR" sz="1700" dirty="0" smtClean="0">
                <a:solidFill>
                  <a:srgbClr val="FFFFFF"/>
                </a:solidFill>
                <a:latin typeface="+mn-lt"/>
              </a:rPr>
              <a:t>CAPS</a:t>
            </a:r>
            <a:endParaRPr lang="en-US" altLang="es-AR" sz="1200" dirty="0">
              <a:solidFill>
                <a:srgbClr val="FFFFFF"/>
              </a:solidFill>
              <a:latin typeface="+mn-lt"/>
              <a:ea typeface="Futura Condensed"/>
              <a:cs typeface="Futura Condensed"/>
            </a:endParaRPr>
          </a:p>
        </p:txBody>
      </p:sp>
      <p:sp>
        <p:nvSpPr>
          <p:cNvPr id="2" name="AutoShape 6" descr="https://encrypted-tbn3.gstatic.com/images?q=tbn:ANd9GcQJgGuDmZmkf4xNyd3EQLInGpI2J1-qxEKVf0PHmJwT19L4k_j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8" descr="https://encrypted-tbn2.gstatic.com/images?q=tbn:ANd9GcQzQLdd4AgIXs_evRKyRSjAC9JZTUHvQPCggj12wmu75r4JmyM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10" descr="https://encrypted-tbn2.gstatic.com/images?q=tbn:ANd9GcQzQLdd4AgIXs_evRKyRSjAC9JZTUHvQPCggj12wmu75r4JmyM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0"/>
            <a:ext cx="1142529" cy="235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67492"/>
            <a:ext cx="1112886" cy="227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704223"/>
            <a:ext cx="1366528" cy="10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Pla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895735"/>
            <a:ext cx="918434" cy="69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logo_minisit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3529401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esp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8" y="4538677"/>
            <a:ext cx="1809750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mediar 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09750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cluir-salu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0"/>
            <a:ext cx="1393906" cy="740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 descr="logo_minisitio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1714488"/>
            <a:ext cx="2421629" cy="571504"/>
          </a:xfrm>
          <a:prstGeom prst="rect">
            <a:avLst/>
          </a:prstGeom>
        </p:spPr>
      </p:pic>
      <p:pic>
        <p:nvPicPr>
          <p:cNvPr id="23" name="22 Imagen" descr="red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4725144"/>
            <a:ext cx="1057275" cy="561975"/>
          </a:xfrm>
          <a:prstGeom prst="rect">
            <a:avLst/>
          </a:prstGeom>
        </p:spPr>
      </p:pic>
      <p:sp>
        <p:nvSpPr>
          <p:cNvPr id="24" name="23 Flecha izquierda y derecha"/>
          <p:cNvSpPr/>
          <p:nvPr/>
        </p:nvSpPr>
        <p:spPr>
          <a:xfrm>
            <a:off x="3929058" y="1785926"/>
            <a:ext cx="1143008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6" name="25 Conector recto"/>
          <p:cNvCxnSpPr/>
          <p:nvPr/>
        </p:nvCxnSpPr>
        <p:spPr>
          <a:xfrm>
            <a:off x="285720" y="3714752"/>
            <a:ext cx="842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28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AR" sz="2800" dirty="0" smtClean="0"/>
              <a:t>Reflexiones finales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320480"/>
          </a:xfrm>
        </p:spPr>
        <p:txBody>
          <a:bodyPr/>
          <a:lstStyle/>
          <a:p>
            <a:r>
              <a:rPr lang="es-AR" sz="2400" dirty="0" smtClean="0"/>
              <a:t>Las ENT son un problema socio sanitario en ascenso repercutiendo mas en la población mas vulnerable</a:t>
            </a:r>
          </a:p>
          <a:p>
            <a:pPr>
              <a:buNone/>
            </a:pPr>
            <a:endParaRPr lang="es-AR" sz="2400" dirty="0" smtClean="0"/>
          </a:p>
          <a:p>
            <a:r>
              <a:rPr lang="es-AR" sz="2400" dirty="0" smtClean="0"/>
              <a:t>Este proyecto viene a potenciar y facilitar las políticas y acciones de prevención y control de ENT llevadas a cabo en los últimos años en las distintas jurisdicciones</a:t>
            </a:r>
          </a:p>
          <a:p>
            <a:endParaRPr lang="es-AR" sz="2400" dirty="0" smtClean="0"/>
          </a:p>
          <a:p>
            <a:r>
              <a:rPr lang="es-AR" sz="2400" dirty="0" smtClean="0"/>
              <a:t>Entendemos que este proyecto va a contribuir a fortalecer las instituciones ministeriales incrementando la capacidad de respuesta del Estado a la epidemia de 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1123950"/>
            <a:ext cx="639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1 Título"/>
          <p:cNvSpPr>
            <a:spLocks/>
          </p:cNvSpPr>
          <p:nvPr/>
        </p:nvSpPr>
        <p:spPr bwMode="auto">
          <a:xfrm>
            <a:off x="34925" y="115888"/>
            <a:ext cx="53292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AR" altLang="en-US" sz="2200" dirty="0">
                <a:solidFill>
                  <a:schemeClr val="tx2"/>
                </a:solidFill>
                <a:latin typeface="Trebuchet MS" pitchFamily="34" charset="0"/>
              </a:rPr>
              <a:t>1.Enfermedades Crónicas No Transmisibles  </a:t>
            </a:r>
            <a:br>
              <a:rPr lang="es-AR" altLang="en-US" sz="2200" dirty="0">
                <a:solidFill>
                  <a:schemeClr val="tx2"/>
                </a:solidFill>
                <a:latin typeface="Trebuchet MS" pitchFamily="34" charset="0"/>
              </a:rPr>
            </a:br>
            <a:r>
              <a:rPr lang="es-AR" altLang="en-US" sz="2200" dirty="0">
                <a:solidFill>
                  <a:schemeClr val="tx2"/>
                </a:solidFill>
                <a:latin typeface="Trebuchet MS" pitchFamily="34" charset="0"/>
              </a:rPr>
              <a:t>Situación Actual</a:t>
            </a:r>
          </a:p>
        </p:txBody>
      </p:sp>
      <p:sp>
        <p:nvSpPr>
          <p:cNvPr id="8196" name="5 Rectángulo"/>
          <p:cNvSpPr>
            <a:spLocks noChangeArrowheads="1"/>
          </p:cNvSpPr>
          <p:nvPr/>
        </p:nvSpPr>
        <p:spPr bwMode="auto">
          <a:xfrm>
            <a:off x="683568" y="5085184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n-US" sz="1000" dirty="0">
                <a:solidFill>
                  <a:srgbClr val="10253F"/>
                </a:solidFill>
                <a:latin typeface="Trebuchet MS" pitchFamily="34" charset="0"/>
              </a:rPr>
              <a:t>Fuente: Encuesta Nacional de Factores de Riesgo 2005, 2009 y 2013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6296025" y="46038"/>
            <a:ext cx="2874963" cy="719137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8000" tIns="72000" rIns="0" bIns="0"/>
          <a:lstStyle/>
          <a:p>
            <a:pPr eaLnBrk="1" hangingPunct="1">
              <a:lnSpc>
                <a:spcPct val="80000"/>
              </a:lnSpc>
              <a:tabLst>
                <a:tab pos="4575175" algn="l"/>
              </a:tabLst>
              <a:defRPr/>
            </a:pPr>
            <a:r>
              <a:rPr lang="en-US" altLang="en-US" sz="3500">
                <a:solidFill>
                  <a:srgbClr val="FF0000"/>
                </a:solidFill>
                <a:latin typeface="Trebuchet MS" pitchFamily="34" charset="0"/>
                <a:ea typeface="Futura Condensed"/>
                <a:cs typeface="Futura Condensed"/>
              </a:rPr>
              <a:t>80%</a:t>
            </a:r>
            <a:r>
              <a:rPr lang="en-US" altLang="en-US" sz="25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de las muertes pueden     </a:t>
            </a:r>
          </a:p>
          <a:p>
            <a:pPr eaLnBrk="1" hangingPunct="1">
              <a:lnSpc>
                <a:spcPct val="80000"/>
              </a:lnSpc>
              <a:tabLst>
                <a:tab pos="4575175" algn="l"/>
              </a:tabLst>
              <a:defRPr/>
            </a:pP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atribuírse a las ECNT*</a:t>
            </a:r>
          </a:p>
        </p:txBody>
      </p:sp>
      <p:sp>
        <p:nvSpPr>
          <p:cNvPr id="8198" name="14 Rectángulo"/>
          <p:cNvSpPr>
            <a:spLocks noChangeArrowheads="1"/>
          </p:cNvSpPr>
          <p:nvPr/>
        </p:nvSpPr>
        <p:spPr bwMode="auto">
          <a:xfrm>
            <a:off x="539552" y="5373216"/>
            <a:ext cx="5256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n-US" sz="1000" b="1" dirty="0">
                <a:solidFill>
                  <a:srgbClr val="10253F"/>
                </a:solidFill>
                <a:latin typeface="Trebuchet MS" pitchFamily="34" charset="0"/>
              </a:rPr>
              <a:t>*Fuente: OMS  /  Fuente: Estadísticas Vitales – Información Básica Año 2012 – Dirección de Estadísticas e Información de Salud - Ministerio de Salud de la Nación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6296025" y="812800"/>
            <a:ext cx="2874963" cy="1079500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8000" tIns="36000" rIns="0" bIns="0"/>
          <a:lstStyle/>
          <a:p>
            <a:pPr eaLnBrk="1" hangingPunct="1">
              <a:lnSpc>
                <a:spcPct val="95000"/>
              </a:lnSpc>
              <a:tabLst>
                <a:tab pos="4575175" algn="l"/>
              </a:tabLst>
              <a:defRPr/>
            </a:pPr>
            <a:r>
              <a:rPr lang="en-US" altLang="en-US" sz="3500">
                <a:solidFill>
                  <a:srgbClr val="FF0000"/>
                </a:solidFill>
                <a:latin typeface="Trebuchet MS" pitchFamily="34" charset="0"/>
                <a:ea typeface="Futura Condensed"/>
                <a:cs typeface="Futura Condensed"/>
              </a:rPr>
              <a:t>76%</a:t>
            </a:r>
            <a:r>
              <a:rPr lang="en-US" altLang="en-US" sz="25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de los DALY (años de vida ajustados por discapacidad) se asocian con ECNT*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291263" y="1955800"/>
            <a:ext cx="2889250" cy="1003300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8000" tIns="36000" rIns="0" bIns="0"/>
          <a:lstStyle/>
          <a:p>
            <a:pPr eaLnBrk="1" hangingPunct="1">
              <a:lnSpc>
                <a:spcPct val="80000"/>
              </a:lnSpc>
              <a:tabLst>
                <a:tab pos="4575175" algn="l"/>
              </a:tabLst>
              <a:defRPr/>
            </a:pPr>
            <a:r>
              <a:rPr lang="en-US" altLang="en-US" sz="3500">
                <a:solidFill>
                  <a:srgbClr val="FF0000"/>
                </a:solidFill>
                <a:latin typeface="Trebuchet MS" pitchFamily="34" charset="0"/>
                <a:ea typeface="Futura Condensed"/>
                <a:cs typeface="Futura Condensed"/>
              </a:rPr>
              <a:t>33%</a:t>
            </a:r>
            <a:r>
              <a:rPr lang="en-US" altLang="en-US" sz="25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de las muertes definidas son por enfermedades cardiovasculares. Son la </a:t>
            </a:r>
            <a:r>
              <a:rPr lang="en-US" altLang="en-US" sz="1400" b="1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1º CAUSA DE MUERTE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6291263" y="3021013"/>
            <a:ext cx="2889250" cy="935037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8000" tIns="144000" rIns="0" bIns="0"/>
          <a:lstStyle/>
          <a:p>
            <a:pPr eaLnBrk="1" hangingPunct="1">
              <a:lnSpc>
                <a:spcPct val="80000"/>
              </a:lnSpc>
              <a:tabLst>
                <a:tab pos="4575175" algn="l"/>
              </a:tabLst>
              <a:defRPr/>
            </a:pPr>
            <a:r>
              <a:rPr lang="en-US" altLang="en-US" sz="3500">
                <a:solidFill>
                  <a:srgbClr val="FF0000"/>
                </a:solidFill>
                <a:latin typeface="Trebuchet MS" pitchFamily="34" charset="0"/>
                <a:ea typeface="Futura Condensed"/>
                <a:cs typeface="Futura Condensed"/>
              </a:rPr>
              <a:t>21%</a:t>
            </a:r>
            <a:r>
              <a:rPr lang="en-US" altLang="en-US" sz="25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de las muertes definidas son por cáncer. Son la </a:t>
            </a:r>
            <a:r>
              <a:rPr lang="en-US" altLang="en-US" sz="1400" b="1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2º CAUSA DE MUERTE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291263" y="4048125"/>
            <a:ext cx="2889250" cy="844550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8000" tIns="36000" rIns="0" bIns="0"/>
          <a:lstStyle/>
          <a:p>
            <a:pPr eaLnBrk="1" hangingPunct="1">
              <a:lnSpc>
                <a:spcPct val="80000"/>
              </a:lnSpc>
              <a:tabLst>
                <a:tab pos="4575175" algn="l"/>
              </a:tabLst>
              <a:defRPr/>
            </a:pPr>
            <a:r>
              <a:rPr lang="en-US" altLang="en-US" sz="3500">
                <a:solidFill>
                  <a:srgbClr val="FF0000"/>
                </a:solidFill>
                <a:latin typeface="Trebuchet MS" pitchFamily="34" charset="0"/>
                <a:ea typeface="Futura Condensed"/>
                <a:cs typeface="Futura Condensed"/>
              </a:rPr>
              <a:t>58%</a:t>
            </a:r>
            <a:r>
              <a:rPr lang="en-US" altLang="en-US" sz="25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de las muertes por cardiovasculares, respiratorias crónicas, cáncer y diabetes</a:t>
            </a:r>
            <a:endParaRPr lang="en-US" altLang="en-US" sz="1400" b="1">
              <a:solidFill>
                <a:srgbClr val="FFFFFF"/>
              </a:solidFill>
              <a:latin typeface="Trebuchet MS" pitchFamily="34" charset="0"/>
              <a:ea typeface="Futura Condensed"/>
              <a:cs typeface="Futura Condensed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6296025" y="4930775"/>
            <a:ext cx="2874963" cy="1047750"/>
          </a:xfrm>
          <a:prstGeom prst="rect">
            <a:avLst/>
          </a:prstGeom>
          <a:solidFill>
            <a:srgbClr val="10253F">
              <a:alpha val="92940"/>
            </a:srgbClr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8000" tIns="72000" rIns="0" bIns="0"/>
          <a:lstStyle/>
          <a:p>
            <a:pPr eaLnBrk="1" hangingPunct="1">
              <a:lnSpc>
                <a:spcPct val="80000"/>
              </a:lnSpc>
              <a:tabLst>
                <a:tab pos="4575175" algn="l"/>
              </a:tabLst>
              <a:defRPr/>
            </a:pPr>
            <a:r>
              <a:rPr lang="en-US" altLang="en-US" sz="3500">
                <a:solidFill>
                  <a:srgbClr val="FF0000"/>
                </a:solidFill>
                <a:latin typeface="Trebuchet MS" pitchFamily="34" charset="0"/>
                <a:ea typeface="Futura Condensed"/>
                <a:cs typeface="Futura Condensed"/>
              </a:rPr>
              <a:t>24,9%</a:t>
            </a:r>
            <a:r>
              <a:rPr lang="en-US" altLang="en-US" sz="25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Trebuchet MS" pitchFamily="34" charset="0"/>
                <a:ea typeface="Futura Condensed"/>
                <a:cs typeface="Futura Condensed"/>
              </a:rPr>
              <a:t>de las muertes por cardiovasculares, respiratorias crónicas, cáncer y diabetes ocurren en MENORES DE 65 AÑOS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4689475"/>
          </a:xfrm>
          <a:prstGeom prst="rect">
            <a:avLst/>
          </a:prstGeom>
          <a:solidFill>
            <a:srgbClr val="333333">
              <a:alpha val="1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 altLang="es-AR" sz="1600"/>
          </a:p>
        </p:txBody>
      </p:sp>
      <p:sp>
        <p:nvSpPr>
          <p:cNvPr id="6147" name="1 Título"/>
          <p:cNvSpPr>
            <a:spLocks/>
          </p:cNvSpPr>
          <p:nvPr/>
        </p:nvSpPr>
        <p:spPr bwMode="auto">
          <a:xfrm>
            <a:off x="34925" y="201613"/>
            <a:ext cx="8858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2800" dirty="0">
                <a:solidFill>
                  <a:srgbClr val="004D6D"/>
                </a:solidFill>
                <a:latin typeface="+mj-lt"/>
                <a:cs typeface="+mn-cs"/>
              </a:rPr>
              <a:t>Prevalencia de Factores de Riesgo en Argentina: Obesidad</a:t>
            </a:r>
          </a:p>
        </p:txBody>
      </p:sp>
      <p:sp>
        <p:nvSpPr>
          <p:cNvPr id="7172" name="1 Título"/>
          <p:cNvSpPr>
            <a:spLocks/>
          </p:cNvSpPr>
          <p:nvPr/>
        </p:nvSpPr>
        <p:spPr bwMode="auto">
          <a:xfrm>
            <a:off x="1401763" y="1052513"/>
            <a:ext cx="58340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AR" altLang="es-AR">
                <a:solidFill>
                  <a:schemeClr val="tx2"/>
                </a:solidFill>
                <a:latin typeface="Trebuchet MS" pitchFamily="34" charset="0"/>
              </a:rPr>
              <a:t>Comparación ENFR 2005-2009-2013 Obesidad (IMC&gt;30)</a:t>
            </a:r>
          </a:p>
        </p:txBody>
      </p:sp>
      <p:pic>
        <p:nvPicPr>
          <p:cNvPr id="717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777875"/>
            <a:ext cx="6840537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 Rectángulo"/>
          <p:cNvSpPr>
            <a:spLocks noChangeArrowheads="1"/>
          </p:cNvSpPr>
          <p:nvPr/>
        </p:nvSpPr>
        <p:spPr bwMode="auto">
          <a:xfrm>
            <a:off x="34925" y="5456238"/>
            <a:ext cx="4392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1000" dirty="0">
                <a:solidFill>
                  <a:srgbClr val="10253F"/>
                </a:solidFill>
                <a:latin typeface="+mn-lt"/>
              </a:rPr>
              <a:t>Fuente: Encuesta Nacional de Factores de Riesgo </a:t>
            </a:r>
            <a:r>
              <a:rPr lang="es-AR" altLang="es-AR" sz="1000" dirty="0" smtClean="0">
                <a:solidFill>
                  <a:srgbClr val="10253F"/>
                </a:solidFill>
                <a:latin typeface="+mn-lt"/>
              </a:rPr>
              <a:t>2005, 2009 y 2013</a:t>
            </a:r>
            <a:endParaRPr lang="es-AR" altLang="es-AR" sz="1000" dirty="0">
              <a:solidFill>
                <a:srgbClr val="10253F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1417638"/>
            <a:ext cx="9158287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-6350" y="1666875"/>
            <a:ext cx="9144000" cy="576263"/>
          </a:xfrm>
          <a:prstGeom prst="rect">
            <a:avLst/>
          </a:prstGeom>
          <a:solidFill>
            <a:srgbClr val="333333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3452813"/>
            <a:ext cx="9144000" cy="576262"/>
          </a:xfrm>
          <a:prstGeom prst="rect">
            <a:avLst/>
          </a:prstGeom>
          <a:solidFill>
            <a:srgbClr val="333333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365" name="1 Título"/>
          <p:cNvSpPr>
            <a:spLocks/>
          </p:cNvSpPr>
          <p:nvPr/>
        </p:nvSpPr>
        <p:spPr bwMode="auto">
          <a:xfrm>
            <a:off x="0" y="0"/>
            <a:ext cx="8893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altLang="en-US" sz="2500">
                <a:solidFill>
                  <a:schemeClr val="tx2"/>
                </a:solidFill>
                <a:latin typeface="Trebuchet MS" pitchFamily="34" charset="0"/>
              </a:rPr>
              <a:t>Declaración de la Asamblea General de las Naciones Unidas</a:t>
            </a:r>
            <a:br>
              <a:rPr lang="es-AR" altLang="en-US" sz="2500">
                <a:solidFill>
                  <a:schemeClr val="tx2"/>
                </a:solidFill>
                <a:latin typeface="Trebuchet MS" pitchFamily="34" charset="0"/>
              </a:rPr>
            </a:br>
            <a:r>
              <a:rPr lang="es-AR" altLang="en-US">
                <a:solidFill>
                  <a:schemeClr val="tx2"/>
                </a:solidFill>
                <a:latin typeface="Trebuchet MS" pitchFamily="34" charset="0"/>
              </a:rPr>
              <a:t>PREVENCIÓN Y EL CONTROL DE LAS ENFERMEDADES CRÓNICAS NOS TRANSMISIBLES</a:t>
            </a:r>
            <a:r>
              <a:rPr lang="es-AR" altLang="en-US" sz="2500">
                <a:solidFill>
                  <a:schemeClr val="tx2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5366" name="1 Título"/>
          <p:cNvSpPr>
            <a:spLocks/>
          </p:cNvSpPr>
          <p:nvPr/>
        </p:nvSpPr>
        <p:spPr bwMode="auto">
          <a:xfrm>
            <a:off x="238124" y="946150"/>
            <a:ext cx="4261867" cy="3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eaLnBrk="1" hangingPunct="1">
              <a:lnSpc>
                <a:spcPct val="80000"/>
              </a:lnSpc>
            </a:pPr>
            <a:r>
              <a:rPr lang="es-AR" altLang="en-US" sz="1700" dirty="0">
                <a:solidFill>
                  <a:schemeClr val="tx2"/>
                </a:solidFill>
                <a:latin typeface="Trebuchet MS" pitchFamily="34" charset="0"/>
              </a:rPr>
              <a:t>Septiembre de </a:t>
            </a:r>
            <a:r>
              <a:rPr lang="es-AR" altLang="en-US" sz="1700" dirty="0" smtClean="0">
                <a:solidFill>
                  <a:schemeClr val="tx2"/>
                </a:solidFill>
                <a:latin typeface="Trebuchet MS" pitchFamily="34" charset="0"/>
              </a:rPr>
              <a:t>2011 ratificada en 2014 </a:t>
            </a:r>
            <a:endParaRPr lang="es-AR" altLang="en-US" sz="17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5367" name="1 Título"/>
          <p:cNvSpPr>
            <a:spLocks/>
          </p:cNvSpPr>
          <p:nvPr/>
        </p:nvSpPr>
        <p:spPr bwMode="auto">
          <a:xfrm>
            <a:off x="238125" y="1824038"/>
            <a:ext cx="86550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Reconocimiento de la importancia de la problematica y del compromiso de los estados miembros(art 1 a 13)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Descripción de las proporciones epidémicas de la problemática(art 14 a 32)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Fomento del trabajo y las acciones intersectoriales( art 33 a 42)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Necesidad de los gobiernos de reducir la exposición a FR y de crear entornos mas saludables(art 43 y 44)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Reforzar los sistemas de salud hacia las ENT.(art 45)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Facilitar la cooperación y la coordinación internacional.(art 45 a 56)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Fomentar la investigación y el desarrollo .(art 57 a 59)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Realizar el monitoreo y evaluación de las ENT y sus FR.(art 60 a 63)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AR" altLang="en-US">
                <a:solidFill>
                  <a:schemeClr val="bg1"/>
                </a:solidFill>
                <a:latin typeface="Trebuchet MS" pitchFamily="34" charset="0"/>
              </a:rPr>
              <a:t>Seguimiento de la declaración (art 64 y 65)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163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088" y="3862388"/>
            <a:ext cx="2832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ángulo 4"/>
          <p:cNvSpPr>
            <a:spLocks noChangeArrowheads="1"/>
          </p:cNvSpPr>
          <p:nvPr/>
        </p:nvSpPr>
        <p:spPr bwMode="auto">
          <a:xfrm>
            <a:off x="6161088" y="1249363"/>
            <a:ext cx="1360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n-US" sz="2800">
                <a:solidFill>
                  <a:schemeClr val="tx2"/>
                </a:solidFill>
                <a:latin typeface="Trebuchet MS" pitchFamily="34" charset="0"/>
              </a:rPr>
              <a:t>Al 2025</a:t>
            </a:r>
            <a:endParaRPr lang="es-A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riángulo isósceles"/>
          <p:cNvSpPr/>
          <p:nvPr/>
        </p:nvSpPr>
        <p:spPr bwMode="auto">
          <a:xfrm>
            <a:off x="3635896" y="1484784"/>
            <a:ext cx="1315993" cy="1024371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Moderately"/>
            <a:lightRig rig="sunse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kumimoji="1" lang="es-AR" sz="3600">
              <a:latin typeface="Times New Roman" charset="0"/>
              <a:cs typeface="Arial" charset="0"/>
            </a:endParaRPr>
          </a:p>
        </p:txBody>
      </p:sp>
      <p:sp>
        <p:nvSpPr>
          <p:cNvPr id="20483" name="Text Box 17"/>
          <p:cNvSpPr txBox="1">
            <a:spLocks noChangeArrowheads="1"/>
          </p:cNvSpPr>
          <p:nvPr/>
        </p:nvSpPr>
        <p:spPr bwMode="auto">
          <a:xfrm>
            <a:off x="539552" y="2060848"/>
            <a:ext cx="2808288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n-US" b="1" dirty="0">
                <a:solidFill>
                  <a:schemeClr val="bg1"/>
                </a:solidFill>
                <a:latin typeface="Trebuchet MS" pitchFamily="34" charset="0"/>
              </a:rPr>
              <a:t>Intervenciones de base Poblacional </a:t>
            </a:r>
            <a:r>
              <a:rPr lang="es-AR" altLang="en-US" dirty="0">
                <a:solidFill>
                  <a:schemeClr val="bg1"/>
                </a:solidFill>
                <a:latin typeface="Trebuchet MS" pitchFamily="34" charset="0"/>
              </a:rPr>
              <a:t>(promoción)</a:t>
            </a:r>
            <a:endParaRPr lang="es-ES_tradnl" alt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484" name="Text Box 19"/>
          <p:cNvSpPr txBox="1">
            <a:spLocks noChangeArrowheads="1"/>
          </p:cNvSpPr>
          <p:nvPr/>
        </p:nvSpPr>
        <p:spPr bwMode="auto">
          <a:xfrm>
            <a:off x="2915816" y="1124744"/>
            <a:ext cx="2808288" cy="338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n-US" b="1" dirty="0">
                <a:solidFill>
                  <a:schemeClr val="bg1"/>
                </a:solidFill>
                <a:latin typeface="Trebuchet MS" pitchFamily="34" charset="0"/>
              </a:rPr>
              <a:t>Vigilancia</a:t>
            </a:r>
            <a:endParaRPr lang="es-ES_tradnl" alt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048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80828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279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539552" y="2708920"/>
            <a:ext cx="2808288" cy="172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88" name="Rectangle 25"/>
          <p:cNvSpPr>
            <a:spLocks noChangeArrowheads="1"/>
          </p:cNvSpPr>
          <p:nvPr/>
        </p:nvSpPr>
        <p:spPr bwMode="auto">
          <a:xfrm>
            <a:off x="5652120" y="2708920"/>
            <a:ext cx="2808288" cy="1800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90" name="Text Box 18"/>
          <p:cNvSpPr txBox="1">
            <a:spLocks noChangeArrowheads="1"/>
          </p:cNvSpPr>
          <p:nvPr/>
        </p:nvSpPr>
        <p:spPr bwMode="auto">
          <a:xfrm>
            <a:off x="5220072" y="2060848"/>
            <a:ext cx="352742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n-US" b="1" dirty="0">
                <a:solidFill>
                  <a:schemeClr val="bg1"/>
                </a:solidFill>
                <a:latin typeface="Trebuchet MS" pitchFamily="34" charset="0"/>
              </a:rPr>
              <a:t>Reorientación de los Servicios </a:t>
            </a:r>
            <a:r>
              <a:rPr lang="es-AR" altLang="en-US" dirty="0">
                <a:solidFill>
                  <a:schemeClr val="bg1"/>
                </a:solidFill>
                <a:latin typeface="Trebuchet MS" pitchFamily="34" charset="0"/>
              </a:rPr>
              <a:t>y del modelo de atención</a:t>
            </a:r>
            <a:endParaRPr lang="es-ES_tradnl" alt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492" name="1 Título"/>
          <p:cNvSpPr>
            <a:spLocks/>
          </p:cNvSpPr>
          <p:nvPr/>
        </p:nvSpPr>
        <p:spPr bwMode="auto">
          <a:xfrm>
            <a:off x="250825" y="201613"/>
            <a:ext cx="84248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altLang="en-US" sz="2500" dirty="0">
                <a:solidFill>
                  <a:schemeClr val="tx2"/>
                </a:solidFill>
                <a:latin typeface="Trebuchet MS" pitchFamily="34" charset="0"/>
              </a:rPr>
              <a:t>2. Estrategia </a:t>
            </a:r>
            <a:r>
              <a:rPr lang="es-AR" altLang="en-US" sz="2500" dirty="0" smtClean="0">
                <a:solidFill>
                  <a:schemeClr val="tx2"/>
                </a:solidFill>
                <a:latin typeface="Trebuchet MS" pitchFamily="34" charset="0"/>
              </a:rPr>
              <a:t>Nacional de prevención y control de ENT</a:t>
            </a:r>
            <a:endParaRPr lang="es-AR" altLang="en-US" sz="2500" dirty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20493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2896"/>
            <a:ext cx="1728192" cy="226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39552" y="2636912"/>
            <a:ext cx="2890664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sz="1400" dirty="0" smtClean="0"/>
              <a:t>Menos sal mas vida</a:t>
            </a:r>
          </a:p>
          <a:p>
            <a:r>
              <a:rPr lang="es-AR" sz="1400" dirty="0" smtClean="0"/>
              <a:t>Regulación tabaco</a:t>
            </a:r>
          </a:p>
          <a:p>
            <a:r>
              <a:rPr lang="es-AR" sz="1400" dirty="0" smtClean="0"/>
              <a:t>Alimentación saludable</a:t>
            </a:r>
          </a:p>
          <a:p>
            <a:r>
              <a:rPr lang="es-AR" sz="1400" dirty="0" smtClean="0"/>
              <a:t>Promoción de la actividad física</a:t>
            </a:r>
          </a:p>
          <a:p>
            <a:r>
              <a:rPr lang="es-AR" sz="1400" dirty="0" smtClean="0"/>
              <a:t>Eliminación de grasas trans</a:t>
            </a:r>
          </a:p>
          <a:p>
            <a:r>
              <a:rPr lang="es-AR" sz="1400" dirty="0" smtClean="0"/>
              <a:t>Generación de entornos saludables laborales, escolares y urbanos</a:t>
            </a:r>
            <a:endParaRPr lang="es-AR" sz="1400" dirty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5292080" y="2636912"/>
            <a:ext cx="3394720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Mejorías y certificación de los CAPS para</a:t>
            </a:r>
            <a:r>
              <a:rPr kumimoji="0" lang="es-A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cuidados de 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1400" dirty="0" smtClean="0">
                <a:latin typeface="+mn-lt"/>
                <a:cs typeface="+mn-cs"/>
              </a:rPr>
              <a:t>Desarrollo e </a:t>
            </a:r>
            <a:r>
              <a:rPr lang="es-AR" sz="1400" baseline="0" dirty="0" smtClean="0">
                <a:latin typeface="+mn-lt"/>
                <a:cs typeface="+mn-cs"/>
              </a:rPr>
              <a:t>Implementación</a:t>
            </a:r>
            <a:r>
              <a:rPr lang="es-AR" sz="1400" dirty="0" smtClean="0">
                <a:latin typeface="+mn-lt"/>
                <a:cs typeface="+mn-cs"/>
              </a:rPr>
              <a:t> de GPC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Mejoría</a:t>
            </a:r>
            <a:r>
              <a:rPr kumimoji="0" lang="es-A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los sistemas de información</a:t>
            </a:r>
            <a:r>
              <a:rPr lang="es-AR" sz="1400" dirty="0" smtClean="0">
                <a:latin typeface="+mn-lt"/>
                <a:cs typeface="+mn-cs"/>
              </a:rPr>
              <a:t>n clínica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Estrategias de automanejo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1400" dirty="0" smtClean="0">
                <a:latin typeface="+mn-lt"/>
                <a:cs typeface="+mn-cs"/>
              </a:rPr>
              <a:t>Gestión ambulatoria de pacientes crónicos </a:t>
            </a:r>
            <a:endParaRPr kumimoji="0" lang="es-A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/>
          <p:cNvSpPr>
            <a:spLocks/>
          </p:cNvSpPr>
          <p:nvPr/>
        </p:nvSpPr>
        <p:spPr bwMode="auto">
          <a:xfrm>
            <a:off x="251520" y="1484784"/>
            <a:ext cx="64817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800" b="1" dirty="0" smtClean="0">
                <a:solidFill>
                  <a:schemeClr val="tx2"/>
                </a:solidFill>
                <a:latin typeface="+mj-lt"/>
              </a:rPr>
              <a:t>Objetivos de desarrollo del Proyecto</a:t>
            </a:r>
            <a:endParaRPr lang="es-AR" altLang="es-AR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2132856"/>
            <a:ext cx="86423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es-AR" sz="2800" dirty="0">
                <a:solidFill>
                  <a:schemeClr val="tx2"/>
                </a:solidFill>
                <a:latin typeface="+mn-lt"/>
                <a:cs typeface="Arial" charset="0"/>
              </a:rPr>
              <a:t>Mejorar la preparación de los servicios de salud públicos para proveer </a:t>
            </a:r>
            <a:r>
              <a:rPr lang="es-AR" sz="2800" dirty="0" smtClean="0">
                <a:solidFill>
                  <a:schemeClr val="tx2"/>
                </a:solidFill>
                <a:latin typeface="+mn-lt"/>
                <a:cs typeface="Arial" charset="0"/>
              </a:rPr>
              <a:t>una </a:t>
            </a:r>
            <a:r>
              <a:rPr lang="es-AR" sz="2800" dirty="0">
                <a:solidFill>
                  <a:schemeClr val="tx2"/>
                </a:solidFill>
                <a:latin typeface="+mn-lt"/>
                <a:cs typeface="Arial" charset="0"/>
              </a:rPr>
              <a:t>atención de alta calidad relacionada con las ENT y expandir el alcance de servicios de salud </a:t>
            </a:r>
            <a:r>
              <a:rPr lang="es-AR" sz="2800" dirty="0" smtClean="0">
                <a:solidFill>
                  <a:schemeClr val="tx2"/>
                </a:solidFill>
                <a:latin typeface="+mn-lt"/>
                <a:cs typeface="Arial" charset="0"/>
              </a:rPr>
              <a:t>seleccionados</a:t>
            </a:r>
            <a:endParaRPr lang="es-AR" sz="28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es-AR" sz="28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s-AR" sz="2800" dirty="0" smtClean="0">
                <a:solidFill>
                  <a:schemeClr val="tx2"/>
                </a:solidFill>
                <a:latin typeface="+mn-lt"/>
                <a:cs typeface="Arial" charset="0"/>
              </a:rPr>
              <a:t>Promoción de hábitos saludables para prevenir las </a:t>
            </a:r>
            <a:r>
              <a:rPr lang="es-AR" sz="2800" dirty="0">
                <a:solidFill>
                  <a:schemeClr val="tx2"/>
                </a:solidFill>
                <a:latin typeface="+mn-lt"/>
                <a:cs typeface="Arial" charset="0"/>
              </a:rPr>
              <a:t>ENT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Proyecto “Protección de la población vulnerable contra las enfermedades crónicas no transmisibles” </a:t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2015-2020 </a:t>
            </a: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 Título"/>
          <p:cNvSpPr>
            <a:spLocks/>
          </p:cNvSpPr>
          <p:nvPr/>
        </p:nvSpPr>
        <p:spPr bwMode="auto">
          <a:xfrm>
            <a:off x="250825" y="188913"/>
            <a:ext cx="6842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800" dirty="0" smtClean="0">
                <a:solidFill>
                  <a:schemeClr val="tx2"/>
                </a:solidFill>
                <a:latin typeface="+mn-lt"/>
              </a:rPr>
              <a:t>Componente I: SERVICIOS DE SALUD</a:t>
            </a:r>
            <a:endParaRPr lang="es-AR" altLang="es-AR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691480"/>
            <a:ext cx="9153525" cy="649288"/>
          </a:xfrm>
          <a:prstGeom prst="rect">
            <a:avLst/>
          </a:prstGeom>
          <a:solidFill>
            <a:srgbClr val="10253F">
              <a:alpha val="9294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6000" rIns="0" bIns="0" anchor="ctr"/>
          <a:lstStyle>
            <a:lvl1pPr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Objetivo</a:t>
            </a:r>
            <a:r>
              <a:rPr lang="en-US" altLang="es-AR" sz="14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fortalecer la reorientación de los servicios de salud para que los CAPS puedan proveer cuidados continuos y programados a personas con ENT y/o sus factores de riesgo</a:t>
            </a:r>
            <a:endParaRPr lang="en-US" altLang="es-AR" sz="1400" dirty="0">
              <a:solidFill>
                <a:srgbClr val="FFFFFF"/>
              </a:solidFill>
              <a:latin typeface="+mn-lt"/>
              <a:ea typeface="Futura Condensed"/>
              <a:cs typeface="Futura Condensed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-31750" y="1268413"/>
            <a:ext cx="9175750" cy="1728787"/>
          </a:xfrm>
          <a:prstGeom prst="rect">
            <a:avLst/>
          </a:prstGeom>
          <a:solidFill>
            <a:srgbClr val="333333">
              <a:alpha val="1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AR" altLang="es-AR">
              <a:latin typeface="+mn-lt"/>
            </a:endParaRPr>
          </a:p>
        </p:txBody>
      </p:sp>
      <p:sp>
        <p:nvSpPr>
          <p:cNvPr id="17415" name="8 CuadroTexto"/>
          <p:cNvSpPr txBox="1">
            <a:spLocks noChangeArrowheads="1"/>
          </p:cNvSpPr>
          <p:nvPr/>
        </p:nvSpPr>
        <p:spPr bwMode="auto">
          <a:xfrm>
            <a:off x="1588" y="1341438"/>
            <a:ext cx="8893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r>
              <a:rPr lang="es-AR" altLang="es-AR" dirty="0" smtClean="0">
                <a:solidFill>
                  <a:srgbClr val="10253F"/>
                </a:solidFill>
                <a:latin typeface="+mn-lt"/>
              </a:rPr>
              <a:t>Estrategia:</a:t>
            </a:r>
            <a:r>
              <a:rPr lang="es-AR" altLang="es-AR" b="1" dirty="0" smtClean="0">
                <a:solidFill>
                  <a:srgbClr val="10253F"/>
                </a:solidFill>
                <a:latin typeface="+mn-lt"/>
              </a:rPr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dirty="0" smtClean="0">
                <a:solidFill>
                  <a:srgbClr val="10253F"/>
                </a:solidFill>
                <a:latin typeface="+mn-lt"/>
              </a:rPr>
              <a:t>Evaluar </a:t>
            </a:r>
            <a:r>
              <a:rPr lang="es-AR" altLang="es-AR" dirty="0">
                <a:solidFill>
                  <a:srgbClr val="10253F"/>
                </a:solidFill>
                <a:latin typeface="+mn-lt"/>
              </a:rPr>
              <a:t>la implementación del Modelo de Atención de Personas con Enfermedades Crónicas (MAPEC) en los CAPS a partir de un instrumento </a:t>
            </a:r>
            <a:r>
              <a:rPr lang="es-AR" altLang="es-AR" dirty="0" smtClean="0">
                <a:solidFill>
                  <a:srgbClr val="10253F"/>
                </a:solidFill>
                <a:latin typeface="+mn-lt"/>
              </a:rPr>
              <a:t>que analiza 4 dimensiones críticas: (1) apoyo al automanejo, (2) apoyo en la toma de decisiones, (3) sistema de provisión de cuidados, y  (4) sistemas de información clínica.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es-AR" altLang="es-AR" dirty="0" smtClean="0">
                <a:solidFill>
                  <a:srgbClr val="10253F"/>
                </a:solidFill>
                <a:latin typeface="+mn-lt"/>
              </a:rPr>
              <a:t>El cumplimiento de criterios mínimos de calidad generará una transferencia a la provincia y a los CAPS</a:t>
            </a:r>
            <a:endParaRPr lang="es-AR" altLang="es-AR" dirty="0">
              <a:solidFill>
                <a:srgbClr val="10253F"/>
              </a:solidFill>
              <a:latin typeface="+mn-lt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575" y="2997200"/>
            <a:ext cx="30241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64088" y="5445224"/>
            <a:ext cx="3779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900" dirty="0">
                <a:solidFill>
                  <a:srgbClr val="10253F"/>
                </a:solidFill>
                <a:latin typeface="+mn-lt"/>
                <a:cs typeface="Arial" charset="0"/>
              </a:rPr>
              <a:t>Fuente: Adaptación del Ministerio de Salud de la Nación Argentina del Modelo de Cuidado Crónico desarrollado por Ed Wagner y colaboradores del </a:t>
            </a:r>
            <a:r>
              <a:rPr lang="es-AR" sz="900" dirty="0" err="1">
                <a:solidFill>
                  <a:srgbClr val="10253F"/>
                </a:solidFill>
                <a:latin typeface="+mn-lt"/>
                <a:cs typeface="Arial" charset="0"/>
              </a:rPr>
              <a:t>MacColl</a:t>
            </a:r>
            <a:r>
              <a:rPr lang="es-AR" sz="900" dirty="0">
                <a:solidFill>
                  <a:srgbClr val="10253F"/>
                </a:solidFill>
                <a:latin typeface="+mn-lt"/>
                <a:cs typeface="Arial" charset="0"/>
              </a:rPr>
              <a:t> </a:t>
            </a:r>
            <a:r>
              <a:rPr lang="es-AR" sz="900" dirty="0" err="1">
                <a:solidFill>
                  <a:srgbClr val="10253F"/>
                </a:solidFill>
                <a:latin typeface="+mn-lt"/>
                <a:cs typeface="Arial" charset="0"/>
              </a:rPr>
              <a:t>Institute</a:t>
            </a:r>
            <a:r>
              <a:rPr lang="es-AR" sz="900" dirty="0">
                <a:solidFill>
                  <a:srgbClr val="10253F"/>
                </a:solidFill>
                <a:latin typeface="+mn-lt"/>
                <a:cs typeface="Arial" charset="0"/>
              </a:rPr>
              <a:t> </a:t>
            </a:r>
            <a:r>
              <a:rPr lang="es-AR" sz="900" dirty="0" err="1">
                <a:solidFill>
                  <a:srgbClr val="10253F"/>
                </a:solidFill>
                <a:latin typeface="+mn-lt"/>
                <a:cs typeface="Arial" charset="0"/>
              </a:rPr>
              <a:t>for</a:t>
            </a:r>
            <a:r>
              <a:rPr lang="es-AR" sz="900" dirty="0">
                <a:solidFill>
                  <a:srgbClr val="10253F"/>
                </a:solidFill>
                <a:latin typeface="+mn-lt"/>
                <a:cs typeface="Arial" charset="0"/>
              </a:rPr>
              <a:t> </a:t>
            </a:r>
            <a:r>
              <a:rPr lang="es-AR" sz="900" dirty="0" err="1">
                <a:solidFill>
                  <a:srgbClr val="10253F"/>
                </a:solidFill>
                <a:latin typeface="+mn-lt"/>
                <a:cs typeface="Arial" charset="0"/>
              </a:rPr>
              <a:t>Healthcare</a:t>
            </a:r>
            <a:r>
              <a:rPr lang="es-AR" sz="900" dirty="0">
                <a:solidFill>
                  <a:srgbClr val="10253F"/>
                </a:solidFill>
                <a:latin typeface="+mn-lt"/>
                <a:cs typeface="Arial" charset="0"/>
              </a:rPr>
              <a:t> </a:t>
            </a:r>
            <a:r>
              <a:rPr lang="es-AR" sz="900" dirty="0" err="1">
                <a:solidFill>
                  <a:srgbClr val="10253F"/>
                </a:solidFill>
                <a:latin typeface="+mn-lt"/>
                <a:cs typeface="Arial" charset="0"/>
              </a:rPr>
              <a:t>Innovation</a:t>
            </a:r>
            <a:endParaRPr lang="es-AR" sz="900" dirty="0">
              <a:solidFill>
                <a:srgbClr val="10253F"/>
              </a:solidFill>
              <a:latin typeface="+mn-lt"/>
              <a:cs typeface="Arial" charset="0"/>
            </a:endParaRPr>
          </a:p>
        </p:txBody>
      </p:sp>
      <p:sp>
        <p:nvSpPr>
          <p:cNvPr id="23" name="8 CuadroTexto"/>
          <p:cNvSpPr txBox="1">
            <a:spLocks noChangeArrowheads="1"/>
          </p:cNvSpPr>
          <p:nvPr/>
        </p:nvSpPr>
        <p:spPr bwMode="auto">
          <a:xfrm>
            <a:off x="-14288" y="3049588"/>
            <a:ext cx="278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r>
              <a:rPr lang="es-AR" altLang="es-AR" sz="1800" b="1" i="1" dirty="0" smtClean="0">
                <a:solidFill>
                  <a:schemeClr val="tx2"/>
                </a:solidFill>
                <a:latin typeface="+mn-lt"/>
              </a:rPr>
              <a:t>Alcance: 1.700 CAPS que concentran el 70% de los motivos de consulta de cada provincia</a:t>
            </a:r>
            <a:endParaRPr lang="es-AR" altLang="es-AR" sz="18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141663"/>
            <a:ext cx="38115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 Título"/>
          <p:cNvSpPr>
            <a:spLocks/>
          </p:cNvSpPr>
          <p:nvPr/>
        </p:nvSpPr>
        <p:spPr bwMode="auto">
          <a:xfrm>
            <a:off x="144463" y="12700"/>
            <a:ext cx="87137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800" dirty="0" smtClean="0">
                <a:solidFill>
                  <a:schemeClr val="tx2"/>
                </a:solidFill>
                <a:latin typeface="+mn-lt"/>
              </a:rPr>
              <a:t>Componente II: PROMOCION DE LA SALUD</a:t>
            </a:r>
            <a:endParaRPr lang="es-AR" altLang="es-AR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1113" y="549275"/>
            <a:ext cx="9070975" cy="792163"/>
          </a:xfrm>
          <a:prstGeom prst="rect">
            <a:avLst/>
          </a:prstGeom>
          <a:solidFill>
            <a:srgbClr val="10253F">
              <a:alpha val="9294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6000" rIns="0" bIns="0" anchor="ctr"/>
          <a:lstStyle>
            <a:lvl1pPr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517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Objetivo</a:t>
            </a:r>
            <a:r>
              <a:rPr lang="en-US" altLang="es-AR" sz="14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es-AR" altLang="es-AR" sz="1400" dirty="0" smtClean="0">
                <a:solidFill>
                  <a:srgbClr val="FFFFFF"/>
                </a:solidFill>
                <a:latin typeface="+mn-lt"/>
              </a:rPr>
              <a:t>consolidar las unidades de ENT provinciales e implementar intervenciones de base poblacional focalizadas en la promoción de estilos de vida saludables, con énfasis en la reducción del consumo de sodio y tabaco, y la realización de actividad física</a:t>
            </a:r>
            <a:endParaRPr lang="en-US" altLang="es-AR" sz="1400" dirty="0">
              <a:solidFill>
                <a:srgbClr val="FFFFFF"/>
              </a:solidFill>
              <a:latin typeface="+mn-lt"/>
              <a:ea typeface="Futura Condensed"/>
              <a:cs typeface="Futura Condensed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-19050" y="1408113"/>
            <a:ext cx="9131300" cy="2452687"/>
          </a:xfrm>
          <a:prstGeom prst="rect">
            <a:avLst/>
          </a:prstGeom>
          <a:solidFill>
            <a:srgbClr val="333333">
              <a:alpha val="1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s-AR" altLang="es-AR">
              <a:latin typeface="+mn-lt"/>
            </a:endParaRPr>
          </a:p>
        </p:txBody>
      </p:sp>
      <p:sp>
        <p:nvSpPr>
          <p:cNvPr id="17415" name="8 CuadroTexto"/>
          <p:cNvSpPr txBox="1">
            <a:spLocks noChangeArrowheads="1"/>
          </p:cNvSpPr>
          <p:nvPr/>
        </p:nvSpPr>
        <p:spPr bwMode="auto">
          <a:xfrm>
            <a:off x="-14288" y="1443038"/>
            <a:ext cx="8893176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Estrategia: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Desarrollo de planes integrales de ENT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Fortalecimiento de la vigilancia / utilización de resultados de encuestas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Certificación de municipios libres de humo de tabaco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Sanción de ordenanzas municipales que reduzcan el consumo poblacional de sodio (panaderías/restaurantes)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AR" altLang="es-AR" sz="1800" dirty="0" smtClean="0">
                <a:solidFill>
                  <a:srgbClr val="10253F"/>
                </a:solidFill>
                <a:latin typeface="+mn-lt"/>
              </a:rPr>
              <a:t>El desarrollo de municipios promotores de la actividad física</a:t>
            </a:r>
            <a:endParaRPr lang="es-AR" altLang="es-AR" sz="1800" dirty="0">
              <a:solidFill>
                <a:srgbClr val="10253F"/>
              </a:solidFill>
              <a:latin typeface="+mn-lt"/>
            </a:endParaRPr>
          </a:p>
        </p:txBody>
      </p:sp>
      <p:sp>
        <p:nvSpPr>
          <p:cNvPr id="23" name="8 CuadroTexto"/>
          <p:cNvSpPr txBox="1">
            <a:spLocks noChangeArrowheads="1"/>
          </p:cNvSpPr>
          <p:nvPr/>
        </p:nvSpPr>
        <p:spPr bwMode="auto">
          <a:xfrm>
            <a:off x="-19050" y="3849688"/>
            <a:ext cx="860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r>
              <a:rPr lang="es-AR" altLang="es-AR" sz="1800" b="1" i="1" dirty="0">
                <a:solidFill>
                  <a:schemeClr val="tx2"/>
                </a:solidFill>
                <a:latin typeface="+mn-lt"/>
              </a:rPr>
              <a:t>Alcance: 24 provincias y 500 municipios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868863"/>
            <a:ext cx="27368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933825"/>
            <a:ext cx="16113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8 Imagen" descr="logos_vertical.gif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250825" y="5013325"/>
            <a:ext cx="1008063" cy="958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6" descr="efvia publ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941888"/>
            <a:ext cx="16573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Users\jkonfino\Documents\MSAL\PNAS Material comunicación\martiniano\flyer reducción sal frente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746750" y="3860800"/>
            <a:ext cx="1603375" cy="22669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1424</Words>
  <Application>Microsoft Office PowerPoint</Application>
  <PresentationFormat>Presentación en pantalla (4:3)</PresentationFormat>
  <Paragraphs>354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Como participan las provincias?</vt:lpstr>
      <vt:lpstr>Diapositiva 14</vt:lpstr>
      <vt:lpstr>Reflexiones finales</vt:lpstr>
      <vt:lpstr>Diapositiva 16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Leila</dc:creator>
  <cp:lastModifiedBy>Biblioteca1</cp:lastModifiedBy>
  <cp:revision>50</cp:revision>
  <dcterms:created xsi:type="dcterms:W3CDTF">2013-04-29T15:35:27Z</dcterms:created>
  <dcterms:modified xsi:type="dcterms:W3CDTF">2019-04-05T14:59:01Z</dcterms:modified>
</cp:coreProperties>
</file>