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ED5B0E-C89E-4C6E-A02C-8F6BB14436AA}">
  <a:tblStyle styleId="{B9ED5B0E-C89E-4C6E-A02C-8F6BB14436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7-22T13:49:22.046" idx="1">
    <p:pos x="6000" y="0"/>
    <p:text>Opção Tarefa ou colocar como exemplo indexado
-Maria Analia Conceicao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728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ar/scielo.php?script=sci_arttext&amp;pid=S1851-300X201700010000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goo.gl/forms/8xkrfOr3DBCUBYfr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71639" y="1377155"/>
            <a:ext cx="8789350" cy="263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/>
              <a:buNone/>
            </a:pPr>
            <a:r>
              <a:rPr lang="en-US" sz="2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Sesión virtual 06 – 31 Agosto, 2017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Actualización en indización de documentos según Metodología LILACS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Calificadores más utilizados y casos especiales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949166" y="4702628"/>
            <a:ext cx="5011823" cy="144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24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Maria Anália da Conceição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24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Sueli Mitiko Yano Suga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24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Fuentes de Información Referenciales/PFI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24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BIREME/OPS/OMS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33450" y="0"/>
            <a:ext cx="7019925" cy="5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/anatomía &amp; histología; /citología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293" y="1174753"/>
            <a:ext cx="1805705" cy="216044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89805" y="587364"/>
            <a:ext cx="7248488" cy="550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-317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/anatomía &amp; histología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órganos, regiones y tejidos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anatomía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descriptiva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histología y para estructura de animales y plantas (organismos multicelulares).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2698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2775" marR="0" lvl="0" indent="-3460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 histológica del páncreas</a:t>
            </a:r>
            <a:endParaRPr/>
          </a:p>
          <a:p>
            <a:pPr marL="269875" marR="0" lvl="0" indent="3524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Páncreas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anat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269875" marR="0" lvl="0" indent="3524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84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/citologia -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Usado para morfologia celular normal de organismos unicelulares e multicelulares.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8025" marR="0" lvl="0" indent="-3524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Citologia uterina durante a menstruación</a:t>
            </a:r>
            <a:endParaRPr/>
          </a:p>
          <a:p>
            <a:pPr marL="365125" marR="0" lvl="0" indent="3460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Útero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(Descritor Primário)</a:t>
            </a:r>
            <a:endParaRPr/>
          </a:p>
          <a:p>
            <a:pPr marL="365125" marR="0" lvl="0" indent="3460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Menstruación (Descritor Primário)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8293" y="3886788"/>
            <a:ext cx="1642134" cy="173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0" y="662866"/>
            <a:ext cx="8954770" cy="463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-3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con,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órganos, tejidos, o estructura celular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estados de enfermedades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es sinónimo de enfermedad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Al usar enfermedad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/patol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coordinar con el órgano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/patol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discutido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69875" marR="0" lvl="0" indent="-317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269875" marR="0" lvl="0" indent="-3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6575" marR="0" lvl="0" indent="-2698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Patología de la hepatitis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35000" marR="0" lvl="0" indent="-101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Hepatitis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635000" marR="0" lvl="0" indent="-101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(y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Hígado /patol)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marR="0" lvl="0" indent="-27146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Morfología del hígado en la cirrosis hepática.</a:t>
            </a:r>
            <a:endParaRPr/>
          </a:p>
          <a:p>
            <a:pPr marL="635000" marR="0" lvl="0" indent="-101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Cirrosis Hepática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635000" marR="0" lvl="0" indent="-101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Hígado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445" y="3758510"/>
            <a:ext cx="2604325" cy="237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762000" y="0"/>
            <a:ext cx="569912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/patología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77667" y="5282907"/>
            <a:ext cx="5739427" cy="1158779"/>
          </a:xfrm>
          <a:prstGeom prst="rect">
            <a:avLst/>
          </a:prstGeom>
          <a:solidFill>
            <a:srgbClr val="E5DFE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de /</a:t>
            </a:r>
            <a:r>
              <a:rPr lang="en-US" sz="18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patol: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se realiza </a:t>
            </a:r>
            <a:r>
              <a:rPr lang="en-US" sz="18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biopsia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/ o </a:t>
            </a:r>
            <a:r>
              <a:rPr lang="en-US" sz="18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necropsia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cuando hay figuras de células u órgano afectados.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219" y="1718906"/>
            <a:ext cx="3558368" cy="191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77592" y="222774"/>
            <a:ext cx="8229600" cy="48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/diagnóstico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77591" y="703825"/>
            <a:ext cx="8343619" cy="4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enfermedades para aspectos del diagnóstico, incluyendo examen, diagnóstico diferencial y pronóstico. 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Diagnóstico de la Gota.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Gota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/diag </a:t>
            </a: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Gota Simulando Artritis.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Gota /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diag</a:t>
            </a: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(Descriptor Primario)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Artritis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/diag </a:t>
            </a: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Diagnostico Diferencial (Descriptor Secundario)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 descr="Captura de Tela 2017-08-23 às 19.13.0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486" y="1602059"/>
            <a:ext cx="2823725" cy="308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623980" y="5105419"/>
            <a:ext cx="7883212" cy="933589"/>
          </a:xfrm>
          <a:prstGeom prst="rect">
            <a:avLst/>
          </a:prstGeom>
          <a:solidFill>
            <a:srgbClr val="E5DFE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diagnóstico por rayo X, rastreo de radioisótopos, y diagnóstico por ultrasonido ( =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/diagnóstico por imagen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120651"/>
            <a:ext cx="8229600" cy="47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/diagnóstico por imagen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4324385" y="3726397"/>
            <a:ext cx="4746160" cy="2477601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Carcinoma, Hepatocelular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*diag image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Neoplasias del Hígado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*diag image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Vena Porta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*diag image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Ultrasonografía, Doppler, Color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3726397"/>
            <a:ext cx="4397840" cy="2477601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Carcinoma, Hepatocelular/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*ultrason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Neoplasias Del Hígado /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ultrason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Vena Porta /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ultrason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Ultrasonografía, Doppler, Color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205265" y="532160"/>
            <a:ext cx="8865280" cy="295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Incluye técnicas de diagnóstico por imágenes como: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radiografía, cintigrafía y ultrasonografía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también de imagen multimodal, como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tomografía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emisión de positrones y tomografía computarizada.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Ecografía Doppler color para la evaluación del sistema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venoso portal en el carcinoma hepatocelular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 descr="diag_imag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4147" y="1699715"/>
            <a:ext cx="1796398" cy="179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199" y="151434"/>
            <a:ext cx="5807827" cy="5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/epidemiol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46388" y="710796"/>
            <a:ext cx="8797611" cy="54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enfermedades humanas y animales para su distribución, factores causales y características en poblaciones definidas. Incluye: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brotes, incidencia, frecuencia, prevalencia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encuestas de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morbilidad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áreas geográficas específicas.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descriptores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geográficos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indizados también con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 epidemiol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285750" marR="0" lvl="0" indent="-196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Incidencia de tuberculosis en población de </a:t>
            </a:r>
            <a:endParaRPr/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hombres y mujeres en Cuba.</a:t>
            </a:r>
            <a:endParaRPr/>
          </a:p>
          <a:p>
            <a:pPr marL="358775" marR="0" lvl="0" indent="-317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Tuberculosis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/epidemiol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Distribución por Sexo (Descriptor Secundario)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Cuba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/epidemiol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Secundario)</a:t>
            </a:r>
            <a:endParaRPr/>
          </a:p>
        </p:txBody>
      </p:sp>
      <p:pic>
        <p:nvPicPr>
          <p:cNvPr id="192" name="Shape 192" descr="epidemiol_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831" y="3426649"/>
            <a:ext cx="2789169" cy="269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199" y="151434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/mortal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82241" y="797546"/>
            <a:ext cx="8655383" cy="575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enfermedades humanas y animales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estadísticas de mortalidad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con procedimientos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muerte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resultantes de dichos procedimientos.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muerte de un caso específico (informe de caso), use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Resultado Fatal,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mortalidad.</a:t>
            </a: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Mortalidad en la cirrosis hepática. </a:t>
            </a:r>
            <a:endParaRPr/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Cirrosis Hepática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/mortal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Muerte de un paciente después de colecistectomía</a:t>
            </a:r>
            <a:endParaRPr/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rutina.</a:t>
            </a:r>
            <a:endParaRPr/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Colecistectomía (Descriptor Primario)  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Resultado Fatal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Secundario)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Informes de Casos [Tipo De Publicación] </a:t>
            </a:r>
            <a:endParaRPr/>
          </a:p>
          <a:p>
            <a:pPr marL="0" marR="0" lvl="0" indent="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(No Colecistectomía /mortal ) 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 descr="mor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759" y="2822090"/>
            <a:ext cx="2216241" cy="3258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199" y="151434"/>
            <a:ext cx="8229600" cy="50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/mortal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317522" y="657733"/>
            <a:ext cx="8826478" cy="554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/mortal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bajo la jerarquía de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/epidemiol,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reglas son las mismas. El descriptor geográfico también deber ser indizado, si relevante, con el calificador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/epidemiol.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Ejemplos: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Tasas de supervivencia de infarto del miocardio en Bolivia versus Paraguay.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Infarto del Miocardio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/mortal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 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Tasa de Supervivencia (Descriptor Secundario)</a:t>
            </a:r>
            <a:endParaRPr/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Bolivia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/epidemiol 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Secundario)</a:t>
            </a:r>
            <a:endParaRPr/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Paraguay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/epidemiol 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Secundario)</a:t>
            </a:r>
            <a:endParaRPr/>
          </a:p>
          <a:p>
            <a:pPr marL="0" marR="0" lvl="0" indent="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Estudio Comparativo (Tipo de Publicación)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 descr="Tasa_mortal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6251" y="3959951"/>
            <a:ext cx="2358644" cy="201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13093"/>
            <a:ext cx="8229600" cy="4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/etiología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218095" y="756646"/>
            <a:ext cx="8719529" cy="512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 con enfermedades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agentes causantes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incluyendo microorganismos e incluye factores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hábitos personales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como factores contribuyentes y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patogénesis. </a:t>
            </a:r>
            <a:endParaRPr sz="2000" b="1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/etiol es usado, el factor etiológico es indizado con /ef adv.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Patogénesis de la pancreatitis.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/etiol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365125" marR="0" lvl="0" indent="-9525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Calor en la etiología del acné.</a:t>
            </a:r>
            <a:endParaRPr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Acne Vulgar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/etiol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Calor /ef adv (Descriptor Primario)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 descr="pancreatitis-aguda-4-3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748" y="3424991"/>
            <a:ext cx="3498052" cy="224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32202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/admin &amp; dosificación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256584" y="893763"/>
            <a:ext cx="8887415" cy="382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Usado con drogas para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dosificación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vías de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administración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frecuencia y duración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administración,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cantidad del medicamento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los efectos de estos factores.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la vía subcutánea para la administración de vitamina B12</a:t>
            </a:r>
            <a:endParaRPr/>
          </a:p>
          <a:p>
            <a:pPr marL="358775" marR="0" lvl="0" indent="-3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Vitamin B12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admin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Complejo Vitamínico B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(Descriptor Primario)</a:t>
            </a:r>
            <a:endParaRPr/>
          </a:p>
          <a:p>
            <a:pPr marL="358775" marR="0" lvl="0" indent="-3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Inyecciones Subcutáneas (Descriptor Secundario)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577313" y="4913003"/>
            <a:ext cx="8109487" cy="707886"/>
          </a:xfrm>
          <a:prstGeom prst="rect">
            <a:avLst/>
          </a:prstGeom>
          <a:solidFill>
            <a:srgbClr val="E5DFE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Indizar el calificador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/admin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sólo cuando la forma de administración es discutida.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/fisiología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46074" y="646112"/>
            <a:ext cx="8591551" cy="56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/fisiol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órganos, tejidos, células de organismos unicelulares y multicelulares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función normal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con sustancias bioquímicas (endógena) para su papel fisiológico.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Función hepática.</a:t>
            </a:r>
            <a:endParaRPr/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Higado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/fisiol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papel de la insulina en la regulación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peso corporal.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Peso corporal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/fisiol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Insulina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/fisiol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 descr="Fisiol_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4121" y="2894009"/>
            <a:ext cx="2573504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9925" y="63502"/>
            <a:ext cx="8486148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9925" y="889002"/>
            <a:ext cx="8691200" cy="54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 los Calificadores más utilizados y casos especiales y orientar sobre su adopción en la indización de documentos según la Metodología LILACS.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Calificadores más utilizados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Casos especiales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Tarea 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/fisiología; /fisiopatología 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346074" y="864183"/>
            <a:ext cx="8591551" cy="502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/fisiopatol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órganos y enfermedades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función desordenada u disfunción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estado de enfermedad.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Función pulmonar normal en las cardiopatías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Pulmon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/fisiol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Cardiopatias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/fisiopatol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Función del cerebro en la esquizofrenia.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Cerebro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/fisiopatol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Esquizofrenia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/fisiopatol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PP_2.jpg"/>
          <p:cNvPicPr preferRelativeResize="0"/>
          <p:nvPr/>
        </p:nvPicPr>
        <p:blipFill/>
        <p:spPr>
          <a:xfrm>
            <a:off x="6504397" y="2462914"/>
            <a:ext cx="2433228" cy="324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97157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/terapia  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346074" y="646112"/>
            <a:ext cx="8591551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enfermedades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intervenciones terapéuticas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para terapias múltiples.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Excluye tratamiento farmacológico, dietoterapia, radioterapia y cirugía para los cuales existe calificadores específicos.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Terapia de la gota.</a:t>
            </a:r>
            <a:endParaRPr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Gota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Inmunoterapia de las enfermedades autoinmunes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Enfermedades Autoinmunes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Inmunoterapia 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Terapia por ejercicio para el dolor de espalda</a:t>
            </a:r>
            <a:endParaRPr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Dolor de la Región Lumbar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Terapia por Ejercicio (Descriptor Primario).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 descr="terap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2634" y="2911884"/>
            <a:ext cx="2078328" cy="277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/prev &amp; control  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295070" y="646112"/>
            <a:ext cx="8749503" cy="63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enfermedades para aumento de la resistencia humana o animal contra la enfermedad. Usar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/prev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cuando aparecen los términos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"prevención", "reducción de riesgo", "profilaxis", "inmunización"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 para reducir la alta ocurrencia de sífilis.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Sifilis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/prev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Prevención de sarampión por inmunización pasiva.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Sarampión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/prev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Inmunización pasiva 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Controle de la malaria a través de la pulverización de mosquitos.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Malaria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/prev 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Control de Mosquitos /métodos (Descriptor Primario)</a:t>
            </a:r>
            <a:endParaRPr/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 descr="Prev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513" y="2283328"/>
            <a:ext cx="2142474" cy="23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90421" y="30383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/uso terap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290422" y="517835"/>
            <a:ext cx="8853578" cy="5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drogas, preparaciones biológicas y agentes físicos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su uso en la profilaxis y tratamiento de la enfermedad.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Terapia de la hipertensión con hidralazina.</a:t>
            </a:r>
            <a:endParaRPr/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Hidralacina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/uso 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Antihipertensivos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uso 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Hipertension / terap famacologica (Descriptor Primario)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Tratamiento de una infección estreptocócica en</a:t>
            </a:r>
            <a:endParaRPr/>
          </a:p>
          <a:p>
            <a:pPr marL="358775" marR="0" lvl="0" indent="-31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perros con eritromicina.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Infecciones por estreptococos / vet / terapia farmacol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Eritromicina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uso 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Antibacterianos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uso 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95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Enfermedades del perro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terap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0392" y="2167877"/>
            <a:ext cx="2014182" cy="332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984250" y="148631"/>
            <a:ext cx="7461250" cy="38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Casos especiales de calificadores</a:t>
            </a: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8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2" name="Shape 262"/>
          <p:cNvGraphicFramePr/>
          <p:nvPr/>
        </p:nvGraphicFramePr>
        <p:xfrm>
          <a:off x="222250" y="8327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{B9ED5B0E-C89E-4C6E-A02C-8F6BB14436AA}</a:tableStyleId>
              </a:tblPr>
              <a:tblGrid>
                <a:gridCol w="2206625"/>
                <a:gridCol w="2143125"/>
                <a:gridCol w="2331250"/>
                <a:gridCol w="2066125"/>
              </a:tblGrid>
              <a:tr h="2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>
                          <a:solidFill>
                            <a:schemeClr val="dk1"/>
                          </a:solidFill>
                        </a:rPr>
                        <a:t>/análisis</a:t>
                      </a:r>
                      <a:endParaRPr sz="1400" b="1" i="0" u="sng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/etiología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/fisiología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/química  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chemeClr val="dk1"/>
                          </a:solidFill>
                        </a:rPr>
                        <a:t>       /aislamiento &amp; purific.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/complicaciones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/crecimiento &amp; desarrollo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/agonistas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/líquido cefalorraquídeo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/secundario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/fisiopatología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/análogos &amp; derivados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1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/orina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/congénito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/genética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/antagonistas &amp; inhib.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/sangre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/embriología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/inmunología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/síntesis química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</a:rPr>
                        <a:t>/anatomía &amp; histología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/genética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/metabolismo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/terapia  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rgbClr val="000000"/>
                          </a:solidFill>
                        </a:rPr>
                        <a:t>       /citología 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/inducido químicamente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/biosíntesis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/cirugía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/ultraestructura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/inmunología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/deficiencia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/trasplante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/embriología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/microbiología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/enzimología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/dietoterapia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/anomalías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/virología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/farmacocinética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/enfermería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/inervación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/parasitología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/líquido cefalorraquíd.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/prevención &amp; control 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1F9FF"/>
                    </a:solidFill>
                  </a:tcPr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/irrigación sanguínea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/transmisión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/sangre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/radioterapia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/patología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/farmacología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/orina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/rehabilitación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/diagnóstico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/admin. &amp; dosificación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          /secreción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/tratamiento farmacol.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/diagnóstico por imagen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/agonistas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/organización &amp; admin.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/uso terapéutico 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/estadística &amp; datos numer.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/antagonistas &amp; inhib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/economía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/admin. &amp; dosificación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/epidemiología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/contraindicaciones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/legislación &amp; jurisp.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/contraindicaciones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/etnología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/efectos adversos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/normas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/efectos adversos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/mortalidad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/envenenamiento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rgbClr val="FFFFFF"/>
                          </a:solidFill>
                        </a:rPr>
                        <a:t>       /provisión &amp; distrib.  </a:t>
                      </a:r>
                      <a:endParaRPr sz="1400" b="0" i="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91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/envenenamiento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rgbClr val="FFFFFF"/>
                          </a:solidFill>
                        </a:rPr>
                        <a:t>       /provisión &amp; distribución</a:t>
                      </a:r>
                      <a:endParaRPr sz="1400" b="0" i="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91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/toxicidad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rgbClr val="FFFFFF"/>
                          </a:solidFill>
                        </a:rPr>
                        <a:t>       /recursos humanos  </a:t>
                      </a:r>
                      <a:endParaRPr sz="1400" b="0" i="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91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rgbClr val="FFFFFF"/>
                          </a:solidFill>
                        </a:rPr>
                        <a:t>       /utilización</a:t>
                      </a:r>
                      <a:endParaRPr sz="1400" b="0" i="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91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/farmacocinética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/tendencias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/utilización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120706"/>
            <a:ext cx="8229600" cy="40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Casos especiales de calificadores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457200" y="621593"/>
            <a:ext cx="8686800" cy="571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/utilización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 con equipos, instalaciones, programas, servicios y personal de salud en discusiones sobre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cantidad de uso (mucho uso o poco uso)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técnicos en prótesis dentales en hospitales especializados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Técnicos Dentales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util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(Descriptor Primario)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 Hospitales Especializados / rec hum (Descriptor Primario)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/instrumentación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 con procedimientos diagnósticos o terapéuticos, técnicas analíticas, especialidades o disciplinas para el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desarrollo o modificación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aparatos, instrumentos o equipos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Aparato de gas para uso en cromatografía gaseosa</a:t>
            </a:r>
            <a:endParaRPr/>
          </a:p>
          <a:p>
            <a:pPr marL="0" marR="0" lvl="0" indent="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Cromatografía Gaseosa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instrum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6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Casos especiales de calificadores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359217" y="692697"/>
            <a:ext cx="8784783" cy="528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/provisión &amp; distribución -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disponibilidad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cuantitativa y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distribución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material, equipo, personal, servicios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salud e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instalaciones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 de médicos</a:t>
            </a:r>
            <a:endParaRPr/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Médicos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/provis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/recursos humanos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Utilizado con disciplinas y programas para la demanda, suministro, distribución, reclutamiento y uso de personal.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 de médicos en medicina interna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Medicina Interna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/rec hum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Primário)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0" y="1111250"/>
            <a:ext cx="9143999" cy="512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4667250" y="65087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Tarea 6 – Indización completa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69875" y="1290638"/>
            <a:ext cx="8604249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 5 – Hacer la indización completa del artículo: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Dermatosis intertriginosa crónica de aparición tardía: pénfigo de Hailey-Hailey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Enlace del artículo: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http://www.scielo.org.ar/scielo.php?script=sci_arttext&amp;pid=S1851-300X2017000100004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Enlace del formulario de tarea: </a:t>
            </a: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https://goo.gl/forms/8xkrfOr3DBCUBYfr1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límite de envío: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de septiembre de 2017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2282425"/>
            <a:ext cx="8229600" cy="15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Gracias!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 sesión: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de Septiembre de 2017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99743" y="4771256"/>
            <a:ext cx="69492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 y comentarios: red-bvs@googlegroups.com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29318" y="274638"/>
            <a:ext cx="8457482" cy="62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57011" y="1111249"/>
            <a:ext cx="8914682" cy="50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BIREME. Qualificadores: módulo 2 unidade 2.  In: Curso online Metodologia LILACS para rede brasileira (2014). São Paulo: BIREME, 2014. [Citado 2017 Ago 28]. Disponible en: https://cursos.campusvirtualsp.org/repository/coursefilearea/file.php/34/storyline/modulo2unidade2/story_html5.html</a:t>
            </a:r>
            <a:endParaRPr/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BIREME. Biblioteca Virtual em Saúde. Manual de indexação de documentos para a base de dados LILACS [Internet]. São Paulo: Bireme, 2008. [Citado em: 2017 Ago 28]. Disponível em: &lt;http://metodologia.lilacs.bvsalud.org/download/E/LILACS-4-ManualIndexacao-es.pdf&gt;.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LIBRARY OF MEDICINE (US). MEDLINE Indexing Online Training Course. Subheadings (qualifiers). [Updated 2017 Jan 18; Cited: Aug. 28, 2017]. Available from:</a:t>
            </a:r>
            <a:endParaRPr/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https://www.nlm.nih.gov/bsd/indexing/training/SUB_010.html</a:t>
            </a:r>
            <a:endParaRPr/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694128" y="1192976"/>
            <a:ext cx="6449872" cy="518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Calificadores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 utilizados  para especificar los asuntos del documento. Esto es representado en la indización como Descriptor DeCS/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calificador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descriptor tiene sus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calificadores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permitidos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la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jerarquía y notas 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orientan para la correcta utilización.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selección se debe seguir los pasos de la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lectura técnica.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32508" y="115888"/>
            <a:ext cx="8354291" cy="9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Revisión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90633"/>
            <a:ext cx="2591495" cy="411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6334" y="434977"/>
            <a:ext cx="8354291" cy="72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Revisión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5" y="1635126"/>
            <a:ext cx="2159000" cy="36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222500" y="1158875"/>
            <a:ext cx="6588125" cy="39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calificador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refleja el punto principal del documento se indiza como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Primario.</a:t>
            </a:r>
            <a:endParaRPr sz="22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Indizar como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Secundarios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calificadores menos discutidos. </a:t>
            </a:r>
            <a:endParaRPr/>
          </a:p>
          <a:p>
            <a:pPr marL="342900" marR="0" lvl="0" indent="-254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Generalmente tres calificadores son suficiente para cubrir todos los aspectos, </a:t>
            </a:r>
            <a:r>
              <a:rPr lang="en-US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1 Primario y 2 Secundarios.</a:t>
            </a:r>
            <a:endParaRPr sz="22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1121" y="1270000"/>
            <a:ext cx="8415503" cy="492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Algunos calificadores aparecen más frecuentemente en los documentos.</a:t>
            </a:r>
            <a:endParaRPr/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35877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efectiva recuperación es imprescindible la correcta indización. 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68500" marR="0" lvl="0" indent="266700" algn="just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32508" y="115888"/>
            <a:ext cx="8354291" cy="9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Introducción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3587750"/>
            <a:ext cx="3038475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127500" y="3778250"/>
            <a:ext cx="4921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921125" y="3778250"/>
            <a:ext cx="46355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Presentaremos a seguir algunos de estos calificadores.</a:t>
            </a:r>
            <a:endParaRPr sz="2200" b="1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84250" y="148631"/>
            <a:ext cx="7461250" cy="38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Jerarquía de los Calificadores</a:t>
            </a: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8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" name="Shape 125"/>
          <p:cNvGraphicFramePr/>
          <p:nvPr/>
        </p:nvGraphicFramePr>
        <p:xfrm>
          <a:off x="222250" y="832757"/>
          <a:ext cx="8747125" cy="5541135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E9FF"/>
                    </a:gs>
                    <a:gs pos="35000">
                      <a:srgbClr val="B8F1FF"/>
                    </a:gs>
                    <a:gs pos="100000">
                      <a:srgbClr val="E2FBFF"/>
                    </a:gs>
                  </a:gsLst>
                  <a:lin ang="16200000" scaled="0"/>
                </a:gradFill>
                <a:tableStyleId>{B9ED5B0E-C89E-4C6E-A02C-8F6BB14436AA}</a:tableStyleId>
              </a:tblPr>
              <a:tblGrid>
                <a:gridCol w="2206625"/>
                <a:gridCol w="2143125"/>
                <a:gridCol w="2331250"/>
                <a:gridCol w="2066125"/>
              </a:tblGrid>
              <a:tr h="2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 cap="none"/>
                        <a:t>/análisis</a:t>
                      </a:r>
                      <a:endParaRPr sz="1400" b="1" i="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/etiología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/fisiología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/química  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/aislamiento &amp; purific.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/complicaciones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/crecimiento &amp; desarrollo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/agonistas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/líquido cefalorraquídeo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/secundario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/fisiopatología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/análogos &amp; derivados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1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/orina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/congénito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/genética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/antagonistas &amp; inhib.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/sangre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/embriología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/inmunología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/síntesis química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/anatomía &amp; histología 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/genética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/metabolismo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/terapia  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/citología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/inducido químicamente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/biosíntesis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/cirugía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/ultraestructura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/inmunología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/deficiencia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/trasplante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/embriología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/microbiología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/enzimología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/dietoterapia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/anomalías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/virología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/farmacocinética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/enfermería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/inervación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/parasitología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/líquido cefalorraquíd.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/prevención &amp; control 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/irrigación sanguínea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/transmisión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/sangre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/radioterapia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/patología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/farmacología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/orina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/rehabilitación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/diagnóstico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/admin. &amp; dosificación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          /secreción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/tratamiento farmacol.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/diagnóstico por imagen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/agonistas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/organización &amp; admin.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/uso terapéutico 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/estadística &amp; datos numer.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/antagonistas &amp; inhib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/economía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/admin. &amp; dosificación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/epidemiología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/contraindicaciones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/legislación &amp; jurisp.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/contraindicaciones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/etnología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/efectos adversos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/normas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/efectos adversos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/mortalidad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/envenenamiento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/provisión &amp; distrib.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/envenenamiento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/provisión &amp; distribución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      /toxicidad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      /recursos humanos 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/utilización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/farmacocinética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/tendencias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/utilización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84250" y="148631"/>
            <a:ext cx="7461250" cy="38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Calificadores más utilizados</a:t>
            </a:r>
            <a: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8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Shape 132"/>
          <p:cNvGraphicFramePr/>
          <p:nvPr/>
        </p:nvGraphicFramePr>
        <p:xfrm>
          <a:off x="222250" y="832757"/>
          <a:ext cx="8747125" cy="5541135"/>
        </p:xfrm>
        <a:graphic>
          <a:graphicData uri="http://schemas.openxmlformats.org/drawingml/2006/table">
            <a:tbl>
              <a:tblPr>
                <a:noFill/>
                <a:tableStyleId>{B9ED5B0E-C89E-4C6E-A02C-8F6BB14436AA}</a:tableStyleId>
              </a:tblPr>
              <a:tblGrid>
                <a:gridCol w="2206625"/>
                <a:gridCol w="2143125"/>
                <a:gridCol w="2331250"/>
                <a:gridCol w="2066125"/>
              </a:tblGrid>
              <a:tr h="2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sng" strike="noStrike">
                          <a:solidFill>
                            <a:schemeClr val="lt1"/>
                          </a:solidFill>
                        </a:rPr>
                        <a:t>/análisis</a:t>
                      </a:r>
                      <a:endParaRPr sz="1400" b="1" i="0" u="sng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/etiología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/fisiología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/química  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   /aislamiento &amp; purific.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/complicaciones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/crecimiento &amp; desarrollo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/agonistas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/líquido cefalorraquídeo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/secundario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/fisiopatología 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/análogos &amp; derivados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1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/orina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/congénito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/genética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/antagonistas &amp; inhib.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/sangre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/embriología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/inmunología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/síntesis química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/anatomía &amp; histología 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/genética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/metabolismo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/terapia </a:t>
                      </a: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/citología 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/inducido químicamente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/biosíntesis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/cirugía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/ultraestructura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/inmunología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/deficiencia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/trasplante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/embriología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/microbiología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/enzimología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/dietoterapia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/anomalías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/virología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/farmacocinética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/enfermería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/inervación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/parasitología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/líquido cefalorraquíd.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/prevención &amp; control </a:t>
                      </a:r>
                      <a:r>
                        <a:rPr lang="en-US" sz="1400" u="none" strike="noStrike"/>
                        <a:t>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/irrigación sanguínea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/transmisión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/sangre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/radioterapia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 /patología 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/farmacología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/orina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/rehabilitación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/diagnóstico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/admin. &amp; dosificación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          /secreción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/tratamiento farmacol.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3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   /diagnóstico por imagen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/agonistas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/organización &amp; admin.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</a:rPr>
                        <a:t>/uso terapéutico 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/estadística &amp; datos numer.</a:t>
                      </a:r>
                      <a:endParaRPr sz="1400" b="1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/antagonistas &amp; inhib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/economía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   /admin. &amp; dosificación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 /epidemiología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/contraindicaciones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/legislación &amp; jurisp.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/contraindicaciones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/etnología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/efectos adversos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/normas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/efectos adversos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</a:t>
                      </a:r>
                      <a:r>
                        <a:rPr lang="en-US" sz="1400" u="none" strike="noStrike">
                          <a:solidFill>
                            <a:schemeClr val="lt1"/>
                          </a:solidFill>
                        </a:rPr>
                        <a:t>   /mortalidad </a:t>
                      </a:r>
                      <a:endParaRPr sz="1400" b="0" i="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/envenenamiento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/provisión &amp; distrib.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/envenenamiento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/provisión &amp; distribución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      /toxicidad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/recursos humanos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/utilización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/farmacocinética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/tendencias 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      /utilización 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33450" y="0"/>
            <a:ext cx="7019925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/análisis 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192438" y="704060"/>
            <a:ext cx="8951563" cy="450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8" marR="0" lvl="0" indent="-1588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para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identificación, o determinación cuantitativa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una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sustancia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sus componentes y metabolitos;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incluye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análisis del aire, agua u otro agente ambiental.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-158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-158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Excluye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químico de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tejidos, tumores, fluidos corporales, organismos y plantas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los cuales se usa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/quim. </a:t>
            </a:r>
            <a:endParaRPr/>
          </a:p>
          <a:p>
            <a:pPr marL="90488" marR="0" lvl="0" indent="-158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90488" marR="0" lvl="0" indent="-158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6" marR="0" lvl="0" indent="-27622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Determinación de lípidos en las bacterias.</a:t>
            </a:r>
            <a:endParaRPr/>
          </a:p>
          <a:p>
            <a:pPr marL="90488" marR="0" lvl="0" indent="2651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Lípidos /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anal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90488" marR="0" lvl="0" indent="2651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Bacterias /quim (Descriptor Primario)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07899" y="5386367"/>
            <a:ext cx="8159361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8" marR="0" lvl="0" indent="-158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 sustancias en la </a:t>
            </a:r>
            <a:r>
              <a:rPr lang="en-US" sz="18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sangre, el líquido cefalorraquídeo y orina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utiliza los calificadores específicos (/sangre; /liq. cefalor.; /orina).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Analis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275" y="3271059"/>
            <a:ext cx="2780726" cy="211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33450" y="0"/>
            <a:ext cx="7019925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/aislamiento &amp; purificación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82242" y="687457"/>
            <a:ext cx="8861758" cy="571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8" marR="0" lvl="0" indent="-1588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con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virus, hongos, protozoos y helmintos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la demostración de presencia o identificación de organismos. Usado también con </a:t>
            </a:r>
            <a:r>
              <a:rPr lang="en-US" sz="20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sustancias biológicas y elementos químicos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el aislamiento y purificación de sus componentes. </a:t>
            </a:r>
            <a:endParaRPr/>
          </a:p>
          <a:p>
            <a:pPr marL="90488" marR="0" lvl="0" indent="-1588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-1588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8025" marR="0" lvl="0" indent="-3524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Aislamiento de Salmonella en el colon.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Salmonella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/aisl 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6350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Colon/microbiol (Descriptor Primario)</a:t>
            </a:r>
            <a:endParaRPr/>
          </a:p>
          <a:p>
            <a:pPr marL="365125" marR="0" lvl="0" indent="-95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8025" marR="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Separación y purificación de flavonoides de</a:t>
            </a:r>
            <a:endParaRPr/>
          </a:p>
          <a:p>
            <a:pPr marL="365125" marR="0" lvl="0" indent="346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planta del astrágalo.</a:t>
            </a:r>
            <a:endParaRPr/>
          </a:p>
          <a:p>
            <a:pPr marL="714375" marR="0" lvl="0" indent="-3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Flavonoides 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/aisl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(Descriptor Primario)</a:t>
            </a:r>
            <a:endParaRPr/>
          </a:p>
          <a:p>
            <a:pPr marL="714375" marR="0" lvl="0" indent="-3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Astrágalo (planta)/quim (Descriptor Primario)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 descr="Aisl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370" y="2701654"/>
            <a:ext cx="2459995" cy="29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Microsoft Office PowerPoint</Application>
  <PresentationFormat>Apresentação na tela (4:3)</PresentationFormat>
  <Paragraphs>533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Office Theme</vt:lpstr>
      <vt:lpstr>Sesión virtual 06 – 31 Agosto, 2017 Actualización en indización de documentos según Metodología LILACS  Calificadores más utilizados y casos especiales</vt:lpstr>
      <vt:lpstr>Objetivo</vt:lpstr>
      <vt:lpstr>Revisión </vt:lpstr>
      <vt:lpstr>Revisión </vt:lpstr>
      <vt:lpstr>Introducción </vt:lpstr>
      <vt:lpstr> Jerarquía de los Calificadores </vt:lpstr>
      <vt:lpstr> Calificadores más utilizados </vt:lpstr>
      <vt:lpstr>/análisis </vt:lpstr>
      <vt:lpstr>/aislamiento &amp; purificación</vt:lpstr>
      <vt:lpstr>/anatomía &amp; histología; /citología</vt:lpstr>
      <vt:lpstr>Apresentação do PowerPoint</vt:lpstr>
      <vt:lpstr>/diagnóstico</vt:lpstr>
      <vt:lpstr>/diagnóstico por imagen</vt:lpstr>
      <vt:lpstr>/epidemiol</vt:lpstr>
      <vt:lpstr>/mortal</vt:lpstr>
      <vt:lpstr>/mortal</vt:lpstr>
      <vt:lpstr>/etiología</vt:lpstr>
      <vt:lpstr>/admin &amp; dosificación</vt:lpstr>
      <vt:lpstr>/fisiología</vt:lpstr>
      <vt:lpstr>/fisiología; /fisiopatología </vt:lpstr>
      <vt:lpstr>/terapia  </vt:lpstr>
      <vt:lpstr>/prev &amp; control  </vt:lpstr>
      <vt:lpstr>/uso terap  </vt:lpstr>
      <vt:lpstr> Casos especiales de calificadores </vt:lpstr>
      <vt:lpstr>Casos especiales de calificadores</vt:lpstr>
      <vt:lpstr>Casos especiales de calificadores</vt:lpstr>
      <vt:lpstr>Tarea 6 – Indización completa</vt:lpstr>
      <vt:lpstr>Apresentação do PowerPoint</vt:lpstr>
      <vt:lpstr>REFERENCIAS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virtual 06 – 31 Agosto, 2017 Actualización en indización de documentos según Metodología LILACS  Calificadores más utilizados y casos especiales</dc:title>
  <dc:creator>ana</dc:creator>
  <cp:lastModifiedBy>ana</cp:lastModifiedBy>
  <cp:revision>1</cp:revision>
  <dcterms:modified xsi:type="dcterms:W3CDTF">2018-06-25T01:06:15Z</dcterms:modified>
</cp:coreProperties>
</file>